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5"/>
  </p:notesMasterIdLst>
  <p:sldIdLst>
    <p:sldId id="256" r:id="rId2"/>
    <p:sldId id="322" r:id="rId3"/>
    <p:sldId id="334" r:id="rId4"/>
    <p:sldId id="335" r:id="rId5"/>
    <p:sldId id="341" r:id="rId6"/>
    <p:sldId id="364" r:id="rId7"/>
    <p:sldId id="346" r:id="rId8"/>
    <p:sldId id="370" r:id="rId9"/>
    <p:sldId id="369" r:id="rId10"/>
    <p:sldId id="368" r:id="rId11"/>
    <p:sldId id="282" r:id="rId12"/>
    <p:sldId id="328" r:id="rId13"/>
    <p:sldId id="329" r:id="rId14"/>
    <p:sldId id="330" r:id="rId15"/>
    <p:sldId id="331" r:id="rId16"/>
    <p:sldId id="332" r:id="rId17"/>
    <p:sldId id="333" r:id="rId18"/>
    <p:sldId id="345" r:id="rId19"/>
    <p:sldId id="277" r:id="rId20"/>
    <p:sldId id="352" r:id="rId21"/>
    <p:sldId id="343" r:id="rId22"/>
    <p:sldId id="344" r:id="rId23"/>
    <p:sldId id="263" r:id="rId24"/>
    <p:sldId id="264" r:id="rId25"/>
    <p:sldId id="270" r:id="rId26"/>
    <p:sldId id="326" r:id="rId27"/>
    <p:sldId id="302" r:id="rId28"/>
    <p:sldId id="303" r:id="rId29"/>
    <p:sldId id="304" r:id="rId30"/>
    <p:sldId id="295" r:id="rId31"/>
    <p:sldId id="353" r:id="rId32"/>
    <p:sldId id="354" r:id="rId33"/>
    <p:sldId id="355" r:id="rId34"/>
    <p:sldId id="356" r:id="rId35"/>
    <p:sldId id="357" r:id="rId36"/>
    <p:sldId id="324" r:id="rId37"/>
    <p:sldId id="342" r:id="rId38"/>
    <p:sldId id="366" r:id="rId39"/>
    <p:sldId id="360" r:id="rId40"/>
    <p:sldId id="367" r:id="rId41"/>
    <p:sldId id="321" r:id="rId42"/>
    <p:sldId id="315" r:id="rId43"/>
    <p:sldId id="365" r:id="rId4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8"/>
    <p:restoredTop sz="91197" autoAdjust="0"/>
  </p:normalViewPr>
  <p:slideViewPr>
    <p:cSldViewPr snapToGrid="0" snapToObjects="1">
      <p:cViewPr varScale="1">
        <p:scale>
          <a:sx n="112" d="100"/>
          <a:sy n="112" d="100"/>
        </p:scale>
        <p:origin x="688" y="176"/>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7C7C5D-C973-4349-8E3E-AD6637A8C468}" type="datetimeFigureOut">
              <a:rPr kumimoji="1" lang="ja-JP" altLang="en-US" smtClean="0"/>
              <a:t>2023/3/4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A2C706-E724-C942-BEAE-A1CF4D2D812A}" type="slidenum">
              <a:rPr kumimoji="1" lang="ja-JP" altLang="en-US" smtClean="0"/>
              <a:t>‹#›</a:t>
            </a:fld>
            <a:endParaRPr kumimoji="1" lang="ja-JP" altLang="en-US"/>
          </a:p>
        </p:txBody>
      </p:sp>
    </p:spTree>
    <p:extLst>
      <p:ext uri="{BB962C8B-B14F-4D97-AF65-F5344CB8AC3E}">
        <p14:creationId xmlns:p14="http://schemas.microsoft.com/office/powerpoint/2010/main" val="379014480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ピーク数減少近似アルゴリズムを用いた時系列予測と題して，関西学院大学の野口真が発表をさせて頂きます．</a:t>
            </a:r>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1</a:t>
            </a:fld>
            <a:endParaRPr kumimoji="1" lang="ja-JP" altLang="en-US"/>
          </a:p>
        </p:txBody>
      </p:sp>
    </p:spTree>
    <p:extLst>
      <p:ext uri="{BB962C8B-B14F-4D97-AF65-F5344CB8AC3E}">
        <p14:creationId xmlns:p14="http://schemas.microsoft.com/office/powerpoint/2010/main" val="4017166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最後に</a:t>
            </a:r>
            <a:r>
              <a:rPr kumimoji="1" lang="en-US" altLang="ja-JP" dirty="0"/>
              <a:t>1</a:t>
            </a:r>
            <a:r>
              <a:rPr kumimoji="1" lang="ja-JP" altLang="en-US"/>
              <a:t>次元畳み込みについてです．これは，入力データに対して任意のサイズのフィルタによる畳み込み処理を行うことで，移動平均を考慮した近似データを生成し，これを入力に加えることで，予測精度を向上させるという仕組みです．これをピーク数減少近似との比較として用いることとします，</a:t>
            </a:r>
            <a:endParaRPr kumimoji="1" lang="ja-JP" altLang="en-US" dirty="0"/>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10</a:t>
            </a:fld>
            <a:endParaRPr kumimoji="1" lang="ja-JP" altLang="en-US"/>
          </a:p>
        </p:txBody>
      </p:sp>
    </p:spTree>
    <p:extLst>
      <p:ext uri="{BB962C8B-B14F-4D97-AF65-F5344CB8AC3E}">
        <p14:creationId xmlns:p14="http://schemas.microsoft.com/office/powerpoint/2010/main" val="2587960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11</a:t>
            </a:fld>
            <a:endParaRPr kumimoji="1" lang="ja-JP" altLang="en-US"/>
          </a:p>
        </p:txBody>
      </p:sp>
    </p:spTree>
    <p:extLst>
      <p:ext uri="{BB962C8B-B14F-4D97-AF65-F5344CB8AC3E}">
        <p14:creationId xmlns:p14="http://schemas.microsoft.com/office/powerpoint/2010/main" val="2703369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12</a:t>
            </a:fld>
            <a:endParaRPr kumimoji="1" lang="ja-JP" altLang="en-US"/>
          </a:p>
        </p:txBody>
      </p:sp>
    </p:spTree>
    <p:extLst>
      <p:ext uri="{BB962C8B-B14F-4D97-AF65-F5344CB8AC3E}">
        <p14:creationId xmlns:p14="http://schemas.microsoft.com/office/powerpoint/2010/main" val="184233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13</a:t>
            </a:fld>
            <a:endParaRPr kumimoji="1" lang="ja-JP" altLang="en-US"/>
          </a:p>
        </p:txBody>
      </p:sp>
    </p:spTree>
    <p:extLst>
      <p:ext uri="{BB962C8B-B14F-4D97-AF65-F5344CB8AC3E}">
        <p14:creationId xmlns:p14="http://schemas.microsoft.com/office/powerpoint/2010/main" val="570364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14</a:t>
            </a:fld>
            <a:endParaRPr kumimoji="1" lang="ja-JP" altLang="en-US"/>
          </a:p>
        </p:txBody>
      </p:sp>
    </p:spTree>
    <p:extLst>
      <p:ext uri="{BB962C8B-B14F-4D97-AF65-F5344CB8AC3E}">
        <p14:creationId xmlns:p14="http://schemas.microsoft.com/office/powerpoint/2010/main" val="28866436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15</a:t>
            </a:fld>
            <a:endParaRPr kumimoji="1" lang="ja-JP" altLang="en-US"/>
          </a:p>
        </p:txBody>
      </p:sp>
    </p:spTree>
    <p:extLst>
      <p:ext uri="{BB962C8B-B14F-4D97-AF65-F5344CB8AC3E}">
        <p14:creationId xmlns:p14="http://schemas.microsoft.com/office/powerpoint/2010/main" val="3049493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16</a:t>
            </a:fld>
            <a:endParaRPr kumimoji="1" lang="ja-JP" altLang="en-US"/>
          </a:p>
        </p:txBody>
      </p:sp>
    </p:spTree>
    <p:extLst>
      <p:ext uri="{BB962C8B-B14F-4D97-AF65-F5344CB8AC3E}">
        <p14:creationId xmlns:p14="http://schemas.microsoft.com/office/powerpoint/2010/main" val="3923152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a:t>
            </a:r>
            <a:r>
              <a:rPr kumimoji="1" lang="en-US" altLang="ja-JP" dirty="0"/>
              <a:t>LSTM</a:t>
            </a:r>
            <a:r>
              <a:rPr kumimoji="1" lang="ja-JP" altLang="en-US"/>
              <a:t>による時系列予測について説明をします．まずは，実験に用いるデータの概要と評価指標について説明を行います．今回の実験で利用したデータは，厚生労働省の</a:t>
            </a:r>
            <a:r>
              <a:rPr kumimoji="1" lang="en" altLang="ja-JP" dirty="0"/>
              <a:t>HP</a:t>
            </a:r>
            <a:r>
              <a:rPr kumimoji="1" lang="ja-JP" altLang="en-US"/>
              <a:t>から東京都における新型コロナウイルスの日毎の新規陽性患者数の推移データを，気象庁の</a:t>
            </a:r>
            <a:r>
              <a:rPr kumimoji="1" lang="en" altLang="ja-JP" dirty="0"/>
              <a:t>HP</a:t>
            </a:r>
            <a:r>
              <a:rPr kumimoji="1" lang="ja-JP" altLang="en-US"/>
              <a:t>から東京都の日毎の最高気温と平均湿度を，そして東京駅における日毎の人流移動データを用います．これらは先ほど紹介した先行研究を参考に，同じデータを用いて実験を行います．また，人流移動データについては，</a:t>
            </a:r>
            <a:r>
              <a:rPr kumimoji="1" lang="en" altLang="ja-JP" dirty="0"/>
              <a:t>NTT</a:t>
            </a:r>
            <a:r>
              <a:rPr kumimoji="1" lang="ja-JP" altLang="en-US"/>
              <a:t>ドコモが提供する東京駅でのモバイル利用データを用いており，このデータは</a:t>
            </a:r>
            <a:r>
              <a:rPr kumimoji="1" lang="en" altLang="ja-JP" dirty="0"/>
              <a:t>Covid-19</a:t>
            </a:r>
            <a:r>
              <a:rPr kumimoji="1" lang="ja-JP" altLang="en-US"/>
              <a:t>の感染拡大の主たる要因の１つであるソーシャルディスタンスの代用データとして用いることが可能であるという研究があるため，今回の予測でも用いることとしています．また，データの期間は</a:t>
            </a:r>
            <a:r>
              <a:rPr kumimoji="1" lang="en-US" altLang="ja-JP" dirty="0"/>
              <a:t>2020</a:t>
            </a:r>
            <a:r>
              <a:rPr kumimoji="1" lang="ja-JP" altLang="en-US"/>
              <a:t>年</a:t>
            </a:r>
            <a:r>
              <a:rPr kumimoji="1" lang="en-US" altLang="ja-JP" dirty="0"/>
              <a:t>1</a:t>
            </a:r>
            <a:r>
              <a:rPr kumimoji="1" lang="ja-JP" altLang="en-US"/>
              <a:t>月</a:t>
            </a:r>
            <a:r>
              <a:rPr kumimoji="1" lang="en-US" altLang="ja-JP" dirty="0"/>
              <a:t>24</a:t>
            </a:r>
            <a:r>
              <a:rPr kumimoji="1" lang="ja-JP" altLang="en-US"/>
              <a:t>日</a:t>
            </a:r>
            <a:r>
              <a:rPr kumimoji="1" lang="en-US" altLang="ja-JP" dirty="0"/>
              <a:t>〜2022</a:t>
            </a:r>
            <a:r>
              <a:rPr kumimoji="1" lang="ja-JP" altLang="en-US"/>
              <a:t>年</a:t>
            </a:r>
            <a:r>
              <a:rPr kumimoji="1" lang="en-US" altLang="ja-JP" dirty="0"/>
              <a:t>10</a:t>
            </a:r>
            <a:r>
              <a:rPr kumimoji="1" lang="ja-JP" altLang="en-US"/>
              <a:t>月</a:t>
            </a:r>
            <a:r>
              <a:rPr kumimoji="1" lang="en-US" altLang="ja-JP" dirty="0"/>
              <a:t>15</a:t>
            </a:r>
            <a:r>
              <a:rPr kumimoji="1" lang="ja-JP" altLang="en-US"/>
              <a:t>日の</a:t>
            </a:r>
            <a:r>
              <a:rPr kumimoji="1" lang="en-US" altLang="ja-JP" dirty="0"/>
              <a:t>996</a:t>
            </a:r>
            <a:r>
              <a:rPr kumimoji="1" lang="ja-JP" altLang="en-US"/>
              <a:t>日間です．</a:t>
            </a:r>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17</a:t>
            </a:fld>
            <a:endParaRPr kumimoji="1" lang="ja-JP" altLang="en-US"/>
          </a:p>
        </p:txBody>
      </p:sp>
    </p:spTree>
    <p:extLst>
      <p:ext uri="{BB962C8B-B14F-4D97-AF65-F5344CB8AC3E}">
        <p14:creationId xmlns:p14="http://schemas.microsoft.com/office/powerpoint/2010/main" val="2929127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また１のデータについてのみ，１次元畳み込みと</a:t>
            </a:r>
            <a:r>
              <a:rPr kumimoji="1" lang="en" altLang="ja-JP" dirty="0"/>
              <a:t>k</a:t>
            </a:r>
            <a:r>
              <a:rPr kumimoji="1" lang="ja-JP" altLang="en-US"/>
              <a:t>ピーク近似による近似データを追加します．右図の真ん中が１次元畳み込みであり，フィルタサイズは</a:t>
            </a:r>
            <a:r>
              <a:rPr kumimoji="1" lang="en-US" altLang="ja-JP" dirty="0"/>
              <a:t>7</a:t>
            </a:r>
            <a:r>
              <a:rPr kumimoji="1" lang="ja-JP" altLang="en-US"/>
              <a:t>日間です．下が</a:t>
            </a:r>
            <a:r>
              <a:rPr kumimoji="1" lang="en" altLang="ja-JP" dirty="0"/>
              <a:t>k</a:t>
            </a:r>
            <a:r>
              <a:rPr kumimoji="1" lang="ja-JP" altLang="en-US"/>
              <a:t>ピーク近似データであり，</a:t>
            </a:r>
            <a:r>
              <a:rPr kumimoji="1" lang="en" altLang="ja-JP" dirty="0"/>
              <a:t>k=6</a:t>
            </a:r>
            <a:r>
              <a:rPr kumimoji="1" lang="ja-JP" altLang="en-US"/>
              <a:t>としています．評価指標は１次元の時系列予測にて広く用いられている</a:t>
            </a:r>
            <a:r>
              <a:rPr kumimoji="1" lang="en" altLang="ja-JP" dirty="0"/>
              <a:t>RMSE</a:t>
            </a:r>
            <a:r>
              <a:rPr kumimoji="1" lang="ja-JP" altLang="en-US"/>
              <a:t>と</a:t>
            </a:r>
            <a:r>
              <a:rPr kumimoji="1" lang="en" altLang="ja-JP" dirty="0"/>
              <a:t>MAPE</a:t>
            </a:r>
            <a:r>
              <a:rPr kumimoji="1" lang="ja-JP" altLang="en-US"/>
              <a:t>の</a:t>
            </a:r>
            <a:r>
              <a:rPr kumimoji="1" lang="en-US" altLang="ja-JP" dirty="0"/>
              <a:t>2</a:t>
            </a:r>
            <a:r>
              <a:rPr kumimoji="1" lang="ja-JP" altLang="en-US"/>
              <a:t>つとします．これらの値が小さいほど予測精度がよいと判断します．式はスライドの通りです．</a:t>
            </a:r>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18</a:t>
            </a:fld>
            <a:endParaRPr kumimoji="1" lang="ja-JP" altLang="en-US"/>
          </a:p>
        </p:txBody>
      </p:sp>
    </p:spTree>
    <p:extLst>
      <p:ext uri="{BB962C8B-B14F-4D97-AF65-F5344CB8AC3E}">
        <p14:creationId xmlns:p14="http://schemas.microsoft.com/office/powerpoint/2010/main" val="8055659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続いてモデルについてです．</a:t>
            </a:r>
            <a:r>
              <a:rPr kumimoji="1" lang="en" altLang="ja-JP" dirty="0"/>
              <a:t>LSTM</a:t>
            </a:r>
            <a:r>
              <a:rPr kumimoji="1" lang="ja-JP" altLang="en-US"/>
              <a:t>を単純に重ねたものをベースとします．</a:t>
            </a:r>
          </a:p>
          <a:p>
            <a:endParaRPr kumimoji="1" lang="ja-JP" altLang="en-US"/>
          </a:p>
          <a:p>
            <a:r>
              <a:rPr kumimoji="1" lang="ja-JP" altLang="en-US"/>
              <a:t>そして従来の手法として感染者数データに１次元畳み込み処理を行ったデータを追加したモデル</a:t>
            </a:r>
          </a:p>
          <a:p>
            <a:endParaRPr kumimoji="1" lang="ja-JP" altLang="en-US"/>
          </a:p>
          <a:p>
            <a:r>
              <a:rPr kumimoji="1" lang="ja-JP" altLang="en-US"/>
              <a:t>提案手法として，</a:t>
            </a:r>
            <a:r>
              <a:rPr kumimoji="1" lang="en" altLang="ja-JP" dirty="0"/>
              <a:t>k</a:t>
            </a:r>
            <a:r>
              <a:rPr kumimoji="1" lang="ja-JP" altLang="en-US"/>
              <a:t>ピーク近似データを追加したモデルを用いて予測を行います．また，</a:t>
            </a:r>
            <a:r>
              <a:rPr kumimoji="1" lang="en" altLang="ja-JP" dirty="0"/>
              <a:t>k</a:t>
            </a:r>
            <a:r>
              <a:rPr kumimoji="1" lang="ja-JP" altLang="en-US"/>
              <a:t>ピーク近似データは図からもわかるように波のような性質を持っているので，解析的な関数を用いた予測も考えられます．しかし，実際に予測を行うのは日毎の感染者数であるため滑らかな関数では正確な予測ができません．</a:t>
            </a:r>
          </a:p>
          <a:p>
            <a:endParaRPr kumimoji="1" lang="ja-JP" altLang="en-US"/>
          </a:p>
          <a:p>
            <a:r>
              <a:rPr kumimoji="1" lang="ja-JP" altLang="en-US"/>
              <a:t>そこで，入力データの周期性をより活用できる離散的な予測モデルとして，正と負の両方向の関係を学習可能である</a:t>
            </a:r>
            <a:r>
              <a:rPr kumimoji="1" lang="en" altLang="ja-JP" dirty="0"/>
              <a:t>Bidirectional LSTM</a:t>
            </a:r>
            <a:r>
              <a:rPr kumimoji="1" lang="ja-JP" altLang="en-US"/>
              <a:t>を採用します．</a:t>
            </a:r>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19</a:t>
            </a:fld>
            <a:endParaRPr kumimoji="1" lang="ja-JP" altLang="en-US"/>
          </a:p>
        </p:txBody>
      </p:sp>
    </p:spTree>
    <p:extLst>
      <p:ext uri="{BB962C8B-B14F-4D97-AF65-F5344CB8AC3E}">
        <p14:creationId xmlns:p14="http://schemas.microsoft.com/office/powerpoint/2010/main" val="1256234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本発表の構成は以下の通りです．</a:t>
            </a:r>
          </a:p>
          <a:p>
            <a:endParaRPr kumimoji="1" lang="ja-JP" altLang="en-US"/>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2</a:t>
            </a:fld>
            <a:endParaRPr kumimoji="1" lang="ja-JP" altLang="en-US"/>
          </a:p>
        </p:txBody>
      </p:sp>
    </p:spTree>
    <p:extLst>
      <p:ext uri="{BB962C8B-B14F-4D97-AF65-F5344CB8AC3E}">
        <p14:creationId xmlns:p14="http://schemas.microsoft.com/office/powerpoint/2010/main" val="1957265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続いてこれらのモデルを用いた実験の環境についてです．ハイパーパラメータは以下の通りで，</a:t>
            </a:r>
            <a:r>
              <a:rPr kumimoji="1" lang="en" altLang="ja-JP" dirty="0" err="1"/>
              <a:t>Optuna</a:t>
            </a:r>
            <a:r>
              <a:rPr kumimoji="1" lang="ja-JP" altLang="en-US"/>
              <a:t>を用いて探索を行いました．また，予測を行う際に参照する過去のデータの長さであるウィンドウサイズは，</a:t>
            </a:r>
            <a:r>
              <a:rPr kumimoji="1" lang="en-US" altLang="ja-JP" dirty="0"/>
              <a:t>1</a:t>
            </a:r>
            <a:r>
              <a:rPr kumimoji="1" lang="ja-JP" altLang="en-US"/>
              <a:t>ヶ月の日数の目安として</a:t>
            </a:r>
            <a:r>
              <a:rPr kumimoji="1" lang="en-US" altLang="ja-JP" dirty="0"/>
              <a:t>30</a:t>
            </a:r>
            <a:r>
              <a:rPr kumimoji="1" lang="ja-JP" altLang="en-US"/>
              <a:t>日間としています．このウィンドウサイズについては，関連研究にて様々な日数が試行されていますが，おおむね３週間</a:t>
            </a:r>
            <a:r>
              <a:rPr kumimoji="1" lang="en-US" altLang="ja-JP" dirty="0"/>
              <a:t>〜1</a:t>
            </a:r>
            <a:r>
              <a:rPr kumimoji="1" lang="ja-JP" altLang="en-US"/>
              <a:t>ヶ月程度が良い予測精度を示していることが多いこと，今回の予測日数が</a:t>
            </a:r>
            <a:r>
              <a:rPr kumimoji="1" lang="en-US" altLang="ja-JP" dirty="0"/>
              <a:t>50</a:t>
            </a:r>
            <a:r>
              <a:rPr kumimoji="1" lang="ja-JP" altLang="en-US"/>
              <a:t>日間であることを考慮してこのように設定しています．予測する区間については，</a:t>
            </a:r>
            <a:r>
              <a:rPr kumimoji="1" lang="en-US" altLang="ja-JP" dirty="0"/>
              <a:t>2022</a:t>
            </a:r>
            <a:r>
              <a:rPr kumimoji="1" lang="ja-JP" altLang="en-US"/>
              <a:t>年</a:t>
            </a:r>
            <a:r>
              <a:rPr kumimoji="1" lang="en-US" altLang="ja-JP" dirty="0"/>
              <a:t>10</a:t>
            </a:r>
            <a:r>
              <a:rPr kumimoji="1" lang="ja-JP" altLang="en-US"/>
              <a:t>月</a:t>
            </a:r>
            <a:r>
              <a:rPr kumimoji="1" lang="en-US" altLang="ja-JP" dirty="0"/>
              <a:t>15</a:t>
            </a:r>
            <a:r>
              <a:rPr kumimoji="1" lang="ja-JP" altLang="en-US"/>
              <a:t>日時点での直近</a:t>
            </a:r>
            <a:r>
              <a:rPr kumimoji="1" lang="en-US" altLang="ja-JP" dirty="0"/>
              <a:t>50</a:t>
            </a:r>
            <a:r>
              <a:rPr kumimoji="1" lang="ja-JP" altLang="en-US"/>
              <a:t>日間の予測を行うパターン１，</a:t>
            </a:r>
            <a:r>
              <a:rPr kumimoji="1" lang="en-US" altLang="ja-JP" dirty="0"/>
              <a:t>2022</a:t>
            </a:r>
            <a:r>
              <a:rPr kumimoji="1" lang="ja-JP" altLang="en-US"/>
              <a:t>年</a:t>
            </a:r>
            <a:r>
              <a:rPr kumimoji="1" lang="en-US" altLang="ja-JP" dirty="0"/>
              <a:t>6</a:t>
            </a:r>
            <a:r>
              <a:rPr kumimoji="1" lang="ja-JP" altLang="en-US"/>
              <a:t>月</a:t>
            </a:r>
            <a:r>
              <a:rPr kumimoji="1" lang="en-US" altLang="ja-JP" dirty="0"/>
              <a:t>22</a:t>
            </a:r>
            <a:r>
              <a:rPr kumimoji="1" lang="ja-JP" altLang="en-US"/>
              <a:t>日～</a:t>
            </a:r>
            <a:r>
              <a:rPr kumimoji="1" lang="en-US" altLang="ja-JP" dirty="0"/>
              <a:t>8</a:t>
            </a:r>
            <a:r>
              <a:rPr kumimoji="1" lang="ja-JP" altLang="en-US"/>
              <a:t>月</a:t>
            </a:r>
            <a:r>
              <a:rPr kumimoji="1" lang="en-US" altLang="ja-JP" dirty="0"/>
              <a:t>10</a:t>
            </a:r>
            <a:r>
              <a:rPr kumimoji="1" lang="ja-JP" altLang="en-US"/>
              <a:t>日の</a:t>
            </a:r>
            <a:r>
              <a:rPr kumimoji="1" lang="en-US" altLang="ja-JP" dirty="0"/>
              <a:t>50</a:t>
            </a:r>
            <a:r>
              <a:rPr kumimoji="1" lang="ja-JP" altLang="en-US"/>
              <a:t>日間で第</a:t>
            </a:r>
            <a:r>
              <a:rPr kumimoji="1" lang="en-US" altLang="ja-JP" dirty="0"/>
              <a:t>7</a:t>
            </a:r>
            <a:r>
              <a:rPr kumimoji="1" lang="ja-JP" altLang="en-US"/>
              <a:t>波の検出を行うパターン２の</a:t>
            </a:r>
            <a:r>
              <a:rPr kumimoji="1" lang="en-US" altLang="ja-JP" dirty="0"/>
              <a:t>2</a:t>
            </a:r>
            <a:r>
              <a:rPr kumimoji="1" lang="ja-JP" altLang="en-US"/>
              <a:t>つとしています．</a:t>
            </a:r>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20</a:t>
            </a:fld>
            <a:endParaRPr kumimoji="1" lang="ja-JP" altLang="en-US"/>
          </a:p>
        </p:txBody>
      </p:sp>
    </p:spTree>
    <p:extLst>
      <p:ext uri="{BB962C8B-B14F-4D97-AF65-F5344CB8AC3E}">
        <p14:creationId xmlns:p14="http://schemas.microsoft.com/office/powerpoint/2010/main" val="10123778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まずパターン１です．</a:t>
            </a:r>
          </a:p>
          <a:p>
            <a:r>
              <a:rPr kumimoji="1" lang="en-US" altLang="ja-JP" dirty="0"/>
              <a:t>5</a:t>
            </a:r>
            <a:r>
              <a:rPr kumimoji="1" lang="ja-JP" altLang="en-US"/>
              <a:t>つのグラフはそれぞれ，１が</a:t>
            </a:r>
            <a:r>
              <a:rPr kumimoji="1" lang="en" altLang="ja-JP" dirty="0"/>
              <a:t>LSTM</a:t>
            </a:r>
            <a:r>
              <a:rPr kumimoji="1" lang="ja-JP" altLang="en-US"/>
              <a:t>のみ，２が</a:t>
            </a:r>
            <a:r>
              <a:rPr kumimoji="1" lang="en" altLang="ja-JP" dirty="0"/>
              <a:t>LSTM</a:t>
            </a:r>
            <a:r>
              <a:rPr kumimoji="1" lang="ja-JP" altLang="en-US"/>
              <a:t>に畳み込みデータを加えたもの，</a:t>
            </a:r>
            <a:r>
              <a:rPr kumimoji="1" lang="en-US" altLang="ja-JP" dirty="0"/>
              <a:t>〜〜</a:t>
            </a:r>
            <a:r>
              <a:rPr kumimoji="1" lang="ja-JP" altLang="en-US"/>
              <a:t>で右下の表と対応しています．また，青が元データ，オレンジが予測データで，比較の易化</a:t>
            </a:r>
            <a:r>
              <a:rPr kumimoji="1" lang="en-US" altLang="ja-JP" dirty="0"/>
              <a:t>(</a:t>
            </a:r>
            <a:r>
              <a:rPr kumimoji="1" lang="ja-JP" altLang="en-US"/>
              <a:t>いか</a:t>
            </a:r>
            <a:r>
              <a:rPr kumimoji="1" lang="en-US" altLang="ja-JP" dirty="0"/>
              <a:t>)</a:t>
            </a:r>
            <a:r>
              <a:rPr kumimoji="1" lang="ja-JP" altLang="en-US"/>
              <a:t>のために週平均表示にしています．</a:t>
            </a:r>
          </a:p>
          <a:p>
            <a:r>
              <a:rPr kumimoji="1" lang="en" altLang="ja-JP" dirty="0"/>
              <a:t>RMSE </a:t>
            </a:r>
            <a:r>
              <a:rPr kumimoji="1" lang="ja-JP" altLang="en-US"/>
              <a:t>では</a:t>
            </a:r>
            <a:r>
              <a:rPr kumimoji="1" lang="en" altLang="ja-JP" dirty="0" err="1"/>
              <a:t>LSTM+k-peak</a:t>
            </a:r>
            <a:r>
              <a:rPr kumimoji="1" lang="en" altLang="ja-JP" dirty="0"/>
              <a:t> </a:t>
            </a:r>
            <a:r>
              <a:rPr kumimoji="1" lang="ja-JP" altLang="en-US"/>
              <a:t>が，</a:t>
            </a:r>
            <a:r>
              <a:rPr kumimoji="1" lang="en" altLang="ja-JP" dirty="0"/>
              <a:t>MAPE </a:t>
            </a:r>
            <a:r>
              <a:rPr kumimoji="1" lang="ja-JP" altLang="en-US"/>
              <a:t>では </a:t>
            </a:r>
            <a:r>
              <a:rPr kumimoji="1" lang="en" altLang="ja-JP" dirty="0" err="1"/>
              <a:t>BLSTM+k-peak</a:t>
            </a:r>
            <a:r>
              <a:rPr kumimoji="1" lang="en" altLang="ja-JP" dirty="0"/>
              <a:t> </a:t>
            </a:r>
            <a:r>
              <a:rPr kumimoji="1" lang="ja-JP" altLang="en-US"/>
              <a:t>が最も良い予測精度を示しました．畳み込みと比較し，</a:t>
            </a:r>
            <a:r>
              <a:rPr kumimoji="1" lang="en" altLang="ja-JP" dirty="0"/>
              <a:t>k</a:t>
            </a:r>
            <a:r>
              <a:rPr kumimoji="1" lang="ja-JP" altLang="en-US"/>
              <a:t>ピーク近似ではよりデータの揺れが小さい近似を可能としているために，実際のデータの凹凸に対する過学習が抑制されていることが原因としてあげられる．更に正負の両方向の学習を可能とする </a:t>
            </a:r>
            <a:r>
              <a:rPr kumimoji="1" lang="en" altLang="ja-JP" dirty="0"/>
              <a:t>Bidirectional LSTM </a:t>
            </a:r>
            <a:r>
              <a:rPr kumimoji="1" lang="ja-JP" altLang="en-US"/>
              <a:t>を導入したモデルが，ピーク数減少近似データの周期性についてより良く学習し，</a:t>
            </a:r>
            <a:r>
              <a:rPr kumimoji="1" lang="en" altLang="ja-JP" dirty="0"/>
              <a:t>RMSE</a:t>
            </a:r>
            <a:r>
              <a:rPr kumimoji="1" lang="ja-JP" altLang="en-US"/>
              <a:t>は少し大きくなるものの</a:t>
            </a:r>
            <a:r>
              <a:rPr kumimoji="1" lang="en" altLang="ja-JP" dirty="0"/>
              <a:t>MAPE </a:t>
            </a:r>
            <a:r>
              <a:rPr kumimoji="1" lang="ja-JP" altLang="en-US"/>
              <a:t>において最も良い数値を示したと考えます．</a:t>
            </a:r>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21</a:t>
            </a:fld>
            <a:endParaRPr kumimoji="1" lang="ja-JP" altLang="en-US"/>
          </a:p>
        </p:txBody>
      </p:sp>
    </p:spTree>
    <p:extLst>
      <p:ext uri="{BB962C8B-B14F-4D97-AF65-F5344CB8AC3E}">
        <p14:creationId xmlns:p14="http://schemas.microsoft.com/office/powerpoint/2010/main" val="537969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続いてパターン</a:t>
            </a:r>
            <a:r>
              <a:rPr kumimoji="1" lang="en-US" altLang="ja-JP" dirty="0"/>
              <a:t>2</a:t>
            </a:r>
            <a:r>
              <a:rPr kumimoji="1" lang="ja-JP" altLang="en-US"/>
              <a:t>です．パターン１と同様のモデルを用いていますが，畳み込みを用いたモデルの結果は省略しています．パターン </a:t>
            </a:r>
            <a:r>
              <a:rPr kumimoji="1" lang="en-US" altLang="ja-JP" dirty="0"/>
              <a:t>1 </a:t>
            </a:r>
            <a:r>
              <a:rPr kumimoji="1" lang="ja-JP" altLang="en-US"/>
              <a:t>と同様に </a:t>
            </a:r>
            <a:r>
              <a:rPr kumimoji="1" lang="en" altLang="ja-JP" dirty="0"/>
              <a:t>LSTM </a:t>
            </a:r>
            <a:r>
              <a:rPr kumimoji="1" lang="ja-JP" altLang="en-US"/>
              <a:t>のみよりも </a:t>
            </a:r>
            <a:r>
              <a:rPr kumimoji="1" lang="en" altLang="ja-JP" dirty="0" err="1"/>
              <a:t>LSTM+k-peak</a:t>
            </a:r>
            <a:r>
              <a:rPr kumimoji="1" lang="en" altLang="ja-JP" dirty="0"/>
              <a:t> </a:t>
            </a:r>
            <a:r>
              <a:rPr kumimoji="1" lang="ja-JP" altLang="en-US"/>
              <a:t>の方がより良い予測精度を達成しました．更に，</a:t>
            </a:r>
            <a:r>
              <a:rPr kumimoji="1" lang="en" altLang="ja-JP" dirty="0" err="1"/>
              <a:t>BLSTM+k-peak</a:t>
            </a:r>
            <a:r>
              <a:rPr kumimoji="1" lang="en" altLang="ja-JP" dirty="0"/>
              <a:t> </a:t>
            </a:r>
            <a:r>
              <a:rPr kumimoji="1" lang="ja-JP" altLang="en-US"/>
              <a:t>が </a:t>
            </a:r>
            <a:r>
              <a:rPr kumimoji="1" lang="en" altLang="ja-JP" dirty="0"/>
              <a:t>RMSE</a:t>
            </a:r>
            <a:r>
              <a:rPr kumimoji="1" lang="ja-JP" altLang="en"/>
              <a:t>，</a:t>
            </a:r>
            <a:r>
              <a:rPr kumimoji="1" lang="en" altLang="ja-JP" dirty="0"/>
              <a:t>MAPE </a:t>
            </a:r>
            <a:r>
              <a:rPr kumimoji="1" lang="ja-JP" altLang="en-US"/>
              <a:t>共に最も良い予測精度を示しました．この結果も先ほどのパターン１と同じくピーク数減少近似データの周期性によるものだと考えられますが，特に各単峰部分のピークを正しく捉えることができるため，大幅な増加を検出できていると考える．</a:t>
            </a:r>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22</a:t>
            </a:fld>
            <a:endParaRPr kumimoji="1" lang="ja-JP" altLang="en-US"/>
          </a:p>
        </p:txBody>
      </p:sp>
    </p:spTree>
    <p:extLst>
      <p:ext uri="{BB962C8B-B14F-4D97-AF65-F5344CB8AC3E}">
        <p14:creationId xmlns:p14="http://schemas.microsoft.com/office/powerpoint/2010/main" val="1546155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本研究では，時系列予測におけるデータのガウス近似や畳み込みに代わるより良い近似として，ピーク数減少近似アルゴリズムを実装し，その近似データを用いた時系列予測において，従来の手法とよりも，良い精度での予測が可能になることを示しました．また，これらは，</a:t>
            </a:r>
            <a:r>
              <a:rPr kumimoji="1" lang="en" altLang="ja-JP" dirty="0"/>
              <a:t>Covid-19</a:t>
            </a:r>
            <a:r>
              <a:rPr kumimoji="1" lang="ja-JP" altLang="en-US"/>
              <a:t>の感染者数のような周期的で大きな波を持つデータに特に有効であると考えます．</a:t>
            </a:r>
          </a:p>
          <a:p>
            <a:r>
              <a:rPr kumimoji="1" lang="ja-JP" altLang="en-US"/>
              <a:t>今後への課題としては，更なる予測精度の向上や他のデータへの転用が考えられます．また，近似アルゴリズムについては，高次元への拡張の余地があると考えます．</a:t>
            </a:r>
            <a:endParaRPr kumimoji="1" lang="ja-JP" altLang="en-US" dirty="0"/>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23</a:t>
            </a:fld>
            <a:endParaRPr kumimoji="1" lang="ja-JP" altLang="en-US"/>
          </a:p>
        </p:txBody>
      </p:sp>
    </p:spTree>
    <p:extLst>
      <p:ext uri="{BB962C8B-B14F-4D97-AF65-F5344CB8AC3E}">
        <p14:creationId xmlns:p14="http://schemas.microsoft.com/office/powerpoint/2010/main" val="387852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26</a:t>
            </a:fld>
            <a:endParaRPr kumimoji="1" lang="ja-JP" altLang="en-US"/>
          </a:p>
        </p:txBody>
      </p:sp>
    </p:spTree>
    <p:extLst>
      <p:ext uri="{BB962C8B-B14F-4D97-AF65-F5344CB8AC3E}">
        <p14:creationId xmlns:p14="http://schemas.microsoft.com/office/powerpoint/2010/main" val="4128481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31</a:t>
            </a:fld>
            <a:endParaRPr kumimoji="1" lang="ja-JP" altLang="en-US"/>
          </a:p>
        </p:txBody>
      </p:sp>
    </p:spTree>
    <p:extLst>
      <p:ext uri="{BB962C8B-B14F-4D97-AF65-F5344CB8AC3E}">
        <p14:creationId xmlns:p14="http://schemas.microsoft.com/office/powerpoint/2010/main" val="25429624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32</a:t>
            </a:fld>
            <a:endParaRPr kumimoji="1" lang="ja-JP" altLang="en-US"/>
          </a:p>
        </p:txBody>
      </p:sp>
    </p:spTree>
    <p:extLst>
      <p:ext uri="{BB962C8B-B14F-4D97-AF65-F5344CB8AC3E}">
        <p14:creationId xmlns:p14="http://schemas.microsoft.com/office/powerpoint/2010/main" val="730252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33</a:t>
            </a:fld>
            <a:endParaRPr kumimoji="1" lang="ja-JP" altLang="en-US"/>
          </a:p>
        </p:txBody>
      </p:sp>
    </p:spTree>
    <p:extLst>
      <p:ext uri="{BB962C8B-B14F-4D97-AF65-F5344CB8AC3E}">
        <p14:creationId xmlns:p14="http://schemas.microsoft.com/office/powerpoint/2010/main" val="3710860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34</a:t>
            </a:fld>
            <a:endParaRPr kumimoji="1" lang="ja-JP" altLang="en-US"/>
          </a:p>
        </p:txBody>
      </p:sp>
    </p:spTree>
    <p:extLst>
      <p:ext uri="{BB962C8B-B14F-4D97-AF65-F5344CB8AC3E}">
        <p14:creationId xmlns:p14="http://schemas.microsoft.com/office/powerpoint/2010/main" val="964588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35</a:t>
            </a:fld>
            <a:endParaRPr kumimoji="1" lang="ja-JP" altLang="en-US"/>
          </a:p>
        </p:txBody>
      </p:sp>
    </p:spTree>
    <p:extLst>
      <p:ext uri="{BB962C8B-B14F-4D97-AF65-F5344CB8AC3E}">
        <p14:creationId xmlns:p14="http://schemas.microsoft.com/office/powerpoint/2010/main" val="462923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3600" baseline="0"/>
              <a:t>まず，研究背景と目的についてです．</a:t>
            </a:r>
          </a:p>
          <a:p>
            <a:endParaRPr kumimoji="1" lang="ja-JP" altLang="en-US" sz="3600" baseline="0"/>
          </a:p>
          <a:p>
            <a:r>
              <a:rPr kumimoji="1" lang="ja-JP" altLang="en-US" sz="3600" baseline="0"/>
              <a:t>時系列予測は学術研究において重要であり，幅広い分野で必要不可欠な技術となっています．そして，ビッグデータの発展に伴い，より複雑な情報を持つデータの処理が可能である深層学習によるアプローチが広く使われるようになりました．これらのアプローチは昨今話題となっている，</a:t>
            </a:r>
            <a:r>
              <a:rPr kumimoji="1" lang="en" altLang="ja-JP" sz="3600" baseline="0" dirty="0"/>
              <a:t>Covid-19</a:t>
            </a:r>
            <a:r>
              <a:rPr kumimoji="1" lang="ja-JP" altLang="en-US" sz="3600" baseline="0"/>
              <a:t>の感染状況の解析や予測にも広く用いられています．</a:t>
            </a:r>
          </a:p>
          <a:p>
            <a:r>
              <a:rPr kumimoji="1" lang="ja-JP" altLang="en-US" sz="3600" baseline="0"/>
              <a:t>そんな</a:t>
            </a:r>
            <a:r>
              <a:rPr kumimoji="1" lang="en" altLang="ja-JP" sz="3600" baseline="0" dirty="0"/>
              <a:t>Covid-19</a:t>
            </a:r>
            <a:r>
              <a:rPr kumimoji="1" lang="ja-JP" altLang="en-US" sz="3600" baseline="0"/>
              <a:t>ですが，実験時は第</a:t>
            </a:r>
            <a:r>
              <a:rPr kumimoji="1" lang="en-US" altLang="ja-JP" sz="3600" baseline="0" dirty="0"/>
              <a:t>7</a:t>
            </a:r>
            <a:r>
              <a:rPr kumimoji="1" lang="ja-JP" altLang="en-US" sz="3600" baseline="0"/>
              <a:t>波が収束しようという状況でしたが，現在ではもう第</a:t>
            </a:r>
            <a:r>
              <a:rPr kumimoji="1" lang="en-US" altLang="ja-JP" sz="3600" baseline="0" dirty="0"/>
              <a:t>8</a:t>
            </a:r>
            <a:r>
              <a:rPr kumimoji="1" lang="ja-JP" altLang="en-US" sz="3600" baseline="0"/>
              <a:t>波が収束しようとしており，それでもなお医療体制や，各自治体，学校，店舗の活動など経済への影響を及ぼしています．従って，これらの活動を維持するために，感染者数を予測し感染が拡大する前に的確な策を講じることが重要になります．この予測に</a:t>
            </a:r>
            <a:r>
              <a:rPr kumimoji="1" lang="en" altLang="ja-JP" sz="3600" baseline="0" dirty="0"/>
              <a:t>LSTM</a:t>
            </a:r>
            <a:r>
              <a:rPr kumimoji="1" lang="ja-JP" altLang="en-US" sz="3600" baseline="0"/>
              <a:t>というモデルが用いられています．</a:t>
            </a:r>
            <a:endParaRPr kumimoji="1" lang="ja-JP" altLang="en-US" sz="3600" baseline="0" dirty="0"/>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3</a:t>
            </a:fld>
            <a:endParaRPr kumimoji="1" lang="ja-JP" altLang="en-US"/>
          </a:p>
        </p:txBody>
      </p:sp>
    </p:spTree>
    <p:extLst>
      <p:ext uri="{BB962C8B-B14F-4D97-AF65-F5344CB8AC3E}">
        <p14:creationId xmlns:p14="http://schemas.microsoft.com/office/powerpoint/2010/main" val="31322616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a:t>
            </a:r>
            <a:r>
              <a:rPr kumimoji="1" lang="en" altLang="ja-JP" dirty="0"/>
              <a:t>LSTM</a:t>
            </a:r>
            <a:r>
              <a:rPr kumimoji="1" lang="ja-JP" altLang="en-US"/>
              <a:t>による時系列予測についてです．</a:t>
            </a:r>
            <a:r>
              <a:rPr kumimoji="1" lang="en" altLang="ja-JP" dirty="0"/>
              <a:t>Bidirectional LSTM</a:t>
            </a:r>
            <a:r>
              <a:rPr kumimoji="1" lang="ja-JP" altLang="en-US"/>
              <a:t>は，過去の情報を用いて学習を行い未来を予測する通常の</a:t>
            </a:r>
            <a:r>
              <a:rPr kumimoji="1" lang="en" altLang="ja-JP" dirty="0"/>
              <a:t>LSTM</a:t>
            </a:r>
            <a:r>
              <a:rPr kumimoji="1" lang="ja-JP" altLang="en-US"/>
              <a:t>を拡張し，正と負の方向で同時に学習を行うことを可能にしたモデルです．これによりより長期的なデータの特徴や依存関係を学習することができます．特に，多変量時系列予測や季節時系列予測に強いことが示されています．本研究では，</a:t>
            </a:r>
            <a:r>
              <a:rPr kumimoji="1" lang="en" altLang="ja-JP" dirty="0"/>
              <a:t>k</a:t>
            </a:r>
            <a:r>
              <a:rPr kumimoji="1" lang="ja-JP" altLang="en-US"/>
              <a:t>ピーク近似データの特徴をより活用すべくこの</a:t>
            </a:r>
            <a:r>
              <a:rPr kumimoji="1" lang="en" altLang="ja-JP" dirty="0"/>
              <a:t>Bidirectional LSTM</a:t>
            </a:r>
            <a:r>
              <a:rPr kumimoji="1" lang="ja-JP" altLang="en-US"/>
              <a:t>を採用します．</a:t>
            </a:r>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38</a:t>
            </a:fld>
            <a:endParaRPr kumimoji="1" lang="ja-JP" altLang="en-US"/>
          </a:p>
        </p:txBody>
      </p:sp>
    </p:spTree>
    <p:extLst>
      <p:ext uri="{BB962C8B-B14F-4D97-AF65-F5344CB8AC3E}">
        <p14:creationId xmlns:p14="http://schemas.microsoft.com/office/powerpoint/2010/main" val="508986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また，時系列予測に用いる入力データとして，モビリティデータを用いたマルチパス </a:t>
            </a:r>
            <a:r>
              <a:rPr kumimoji="1" lang="en" altLang="ja-JP" dirty="0"/>
              <a:t>LSTM </a:t>
            </a:r>
            <a:r>
              <a:rPr kumimoji="1" lang="ja-JP" altLang="en-US"/>
              <a:t>による </a:t>
            </a:r>
            <a:r>
              <a:rPr kumimoji="1" lang="en" altLang="ja-JP" dirty="0"/>
              <a:t>Covid-19 </a:t>
            </a:r>
            <a:r>
              <a:rPr kumimoji="1" lang="ja-JP" altLang="en-US"/>
              <a:t>の感染者数予測で用いられているデータを参考にします．このモデルは．モビリティデータ，最高気温，平均湿度，感染者数の</a:t>
            </a:r>
            <a:r>
              <a:rPr kumimoji="1" lang="en-US" altLang="ja-JP" dirty="0"/>
              <a:t>4</a:t>
            </a:r>
            <a:r>
              <a:rPr kumimoji="1" lang="ja-JP" altLang="en-US"/>
              <a:t>つのデータを</a:t>
            </a:r>
            <a:r>
              <a:rPr kumimoji="1" lang="en" altLang="ja-JP" dirty="0"/>
              <a:t>LSTM</a:t>
            </a:r>
            <a:r>
              <a:rPr kumimoji="1" lang="ja-JP" altLang="en-US"/>
              <a:t>をベースとするマルチパスモデルに入力することで，日毎の感染者数の予測精度を向上させることを目的としています．尚，本研究では近似データの有効性の検証を目的としているため，モデルのマルチパス化は行いません．</a:t>
            </a:r>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39</a:t>
            </a:fld>
            <a:endParaRPr kumimoji="1" lang="ja-JP" altLang="en-US"/>
          </a:p>
        </p:txBody>
      </p:sp>
    </p:spTree>
    <p:extLst>
      <p:ext uri="{BB962C8B-B14F-4D97-AF65-F5344CB8AC3E}">
        <p14:creationId xmlns:p14="http://schemas.microsoft.com/office/powerpoint/2010/main" val="1514696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最後に</a:t>
            </a:r>
            <a:r>
              <a:rPr kumimoji="1" lang="en" altLang="ja-JP" dirty="0"/>
              <a:t>k</a:t>
            </a:r>
            <a:r>
              <a:rPr kumimoji="1" lang="ja-JP" altLang="en-US"/>
              <a:t>ピーク近似との比較として用いる</a:t>
            </a:r>
            <a:r>
              <a:rPr kumimoji="1" lang="en-US" altLang="ja-JP" dirty="0"/>
              <a:t>1</a:t>
            </a:r>
            <a:r>
              <a:rPr kumimoji="1" lang="ja-JP" altLang="en-US"/>
              <a:t>次元畳み込みについてです．仕組みは単純で，入力データに対して任意のサイズのフィルタによる畳み込み処理を行うことで，移動平均を考慮した近似データを生成し，これを入力に加えることで，予測精度を向上させるという仕組みです．</a:t>
            </a:r>
            <a:endParaRPr kumimoji="1" lang="ja-JP" altLang="en-US" dirty="0"/>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40</a:t>
            </a:fld>
            <a:endParaRPr kumimoji="1" lang="ja-JP" altLang="en-US"/>
          </a:p>
        </p:txBody>
      </p:sp>
    </p:spTree>
    <p:extLst>
      <p:ext uri="{BB962C8B-B14F-4D97-AF65-F5344CB8AC3E}">
        <p14:creationId xmlns:p14="http://schemas.microsoft.com/office/powerpoint/2010/main" val="3310183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3600" baseline="0"/>
              <a:t>これは系列データに対して有効なネットワークである</a:t>
            </a:r>
            <a:r>
              <a:rPr kumimoji="1" lang="en" altLang="ja-JP" sz="3600" baseline="0" dirty="0"/>
              <a:t>RNN</a:t>
            </a:r>
            <a:r>
              <a:rPr kumimoji="1" lang="ja-JP" altLang="en-US" sz="3600" baseline="0"/>
              <a:t>を拡張したモデルです．このモデルの予測精度を向上させる試みとして，入力データに近似処理を施すことが挙げられます．ピークを複数持つデータにはガウス近似が広く用いられています．また，先行研究では１次元畳み込みによる近似などが提案されていますが，これらの手法では，データが激しい凹凸を持つことが多いために，近似誤差が大きくなることや，山や谷という重要な情報を失う，単峰部分の抽出が不十分であるという問題があります．</a:t>
            </a:r>
            <a:endParaRPr kumimoji="1" lang="ja-JP" altLang="en-US" sz="3600" baseline="0" dirty="0"/>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4</a:t>
            </a:fld>
            <a:endParaRPr kumimoji="1" lang="ja-JP" altLang="en-US"/>
          </a:p>
        </p:txBody>
      </p:sp>
    </p:spTree>
    <p:extLst>
      <p:ext uri="{BB962C8B-B14F-4D97-AF65-F5344CB8AC3E}">
        <p14:creationId xmlns:p14="http://schemas.microsoft.com/office/powerpoint/2010/main" val="1397277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3600" baseline="0"/>
              <a:t>これらの問題を解消するためには，入力データの情報を可能な限り損なわず，且つ，最適な数の単峰部分を抽出するアルゴリズムが必要になります．</a:t>
            </a:r>
            <a:endParaRPr kumimoji="1" lang="ja-JP" altLang="en-US" sz="3600" baseline="0" dirty="0"/>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5</a:t>
            </a:fld>
            <a:endParaRPr kumimoji="1" lang="ja-JP" altLang="en-US"/>
          </a:p>
        </p:txBody>
      </p:sp>
    </p:spTree>
    <p:extLst>
      <p:ext uri="{BB962C8B-B14F-4D97-AF65-F5344CB8AC3E}">
        <p14:creationId xmlns:p14="http://schemas.microsoft.com/office/powerpoint/2010/main" val="3063202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こで本研究では，その課題を解決するアルゴリズムとしてピーク数減少近似アルゴリズムの実装を行いました．このアルゴリズムは，従来研究である単峰近似の線形時間アルゴリズムという幾何学的最適化アルゴリズムを活用します．更に，このアルゴリズムが時系列予測に有効であることを示すために，</a:t>
            </a:r>
            <a:r>
              <a:rPr kumimoji="1" lang="en" altLang="ja-JP" dirty="0"/>
              <a:t>LSTM</a:t>
            </a:r>
            <a:r>
              <a:rPr kumimoji="1" lang="ja-JP" altLang="en-US"/>
              <a:t>をベースとするモデルを用いた時系列予測を行います．特に，</a:t>
            </a:r>
            <a:r>
              <a:rPr kumimoji="1" lang="en-US" altLang="ja-JP" dirty="0"/>
              <a:t>1 </a:t>
            </a:r>
            <a:r>
              <a:rPr kumimoji="1" lang="ja-JP" altLang="en-US"/>
              <a:t>次元畳み込みを用いた従来の手法との比較やモデルの拡張を行うことで，ピーク数減少近似データが時系列予測において有効であると示すことを目的とする．</a:t>
            </a:r>
            <a:endParaRPr kumimoji="1" lang="ja-JP" altLang="en-US" dirty="0"/>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6</a:t>
            </a:fld>
            <a:endParaRPr kumimoji="1" lang="ja-JP" altLang="en-US"/>
          </a:p>
        </p:txBody>
      </p:sp>
    </p:spTree>
    <p:extLst>
      <p:ext uri="{BB962C8B-B14F-4D97-AF65-F5344CB8AC3E}">
        <p14:creationId xmlns:p14="http://schemas.microsoft.com/office/powerpoint/2010/main" val="2739540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続いて，関連研究です．</a:t>
            </a:r>
          </a:p>
          <a:p>
            <a:r>
              <a:rPr kumimoji="1" lang="ja-JP" altLang="en-US"/>
              <a:t>まずは，本研究で活用している</a:t>
            </a:r>
            <a:r>
              <a:rPr kumimoji="1" lang="en-US" altLang="ja-JP" dirty="0"/>
              <a:t>3</a:t>
            </a:r>
            <a:r>
              <a:rPr kumimoji="1" lang="ja-JP" altLang="en-US"/>
              <a:t>つについて説明を行います．</a:t>
            </a:r>
            <a:endParaRPr kumimoji="1" lang="ja-JP" altLang="en-US" dirty="0"/>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7</a:t>
            </a:fld>
            <a:endParaRPr kumimoji="1" lang="ja-JP" altLang="en-US"/>
          </a:p>
        </p:txBody>
      </p:sp>
    </p:spTree>
    <p:extLst>
      <p:ext uri="{BB962C8B-B14F-4D97-AF65-F5344CB8AC3E}">
        <p14:creationId xmlns:p14="http://schemas.microsoft.com/office/powerpoint/2010/main" val="767125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この単峰近似の線形時間アルゴリズムは，ヒストグラム関数</a:t>
            </a:r>
            <a:r>
              <a:rPr kumimoji="1" lang="en" altLang="ja-JP" dirty="0"/>
              <a:t>f(x)</a:t>
            </a:r>
            <a:r>
              <a:rPr kumimoji="1" lang="ja-JP" altLang="en-US"/>
              <a:t>が入力されたとき，</a:t>
            </a:r>
            <a:r>
              <a:rPr kumimoji="1" lang="en" altLang="ja-JP" dirty="0"/>
              <a:t>L2</a:t>
            </a:r>
            <a:r>
              <a:rPr kumimoji="1" lang="ja-JP" altLang="en-US"/>
              <a:t>二乗距離を最小化する単峰近似ヒストグラムを凸包の平面走査アルゴリズムを用いて求めるアルゴリズムです．</a:t>
            </a:r>
            <a:endParaRPr kumimoji="1" lang="en-US" altLang="ja-JP" dirty="0"/>
          </a:p>
          <a:p>
            <a:r>
              <a:rPr kumimoji="1" lang="ja-JP" altLang="en-US"/>
              <a:t>本研究においては，ピーク数減少近似における単峰部分の近似アルゴリズムのサブルーチンとして活用をしています．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8</a:t>
            </a:fld>
            <a:endParaRPr kumimoji="1" lang="ja-JP" altLang="en-US"/>
          </a:p>
        </p:txBody>
      </p:sp>
    </p:spTree>
    <p:extLst>
      <p:ext uri="{BB962C8B-B14F-4D97-AF65-F5344CB8AC3E}">
        <p14:creationId xmlns:p14="http://schemas.microsoft.com/office/powerpoint/2010/main" val="2519675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続いて</a:t>
            </a:r>
            <a:r>
              <a:rPr kumimoji="1" lang="en" altLang="ja-JP" dirty="0"/>
              <a:t>LSTM</a:t>
            </a:r>
            <a:r>
              <a:rPr kumimoji="1" lang="ja-JP" altLang="en-US"/>
              <a:t>による時系列予測についてです．</a:t>
            </a:r>
            <a:r>
              <a:rPr kumimoji="1" lang="en" altLang="ja-JP" dirty="0"/>
              <a:t>Bidirectional LSTM</a:t>
            </a:r>
            <a:r>
              <a:rPr kumimoji="1" lang="ja-JP" altLang="en-US"/>
              <a:t>は，過去の情報を用いて学習を行い未来を予測する通常の</a:t>
            </a:r>
            <a:r>
              <a:rPr kumimoji="1" lang="en" altLang="ja-JP" dirty="0"/>
              <a:t>LSTM</a:t>
            </a:r>
            <a:r>
              <a:rPr kumimoji="1" lang="ja-JP" altLang="en-US"/>
              <a:t>を拡張し，正と負の方向で同時に学習を行うことを可能にしたモデルです．これによりより長期的なデータの特徴や依存関係を学習することができます．本研究では，</a:t>
            </a:r>
            <a:r>
              <a:rPr kumimoji="1" lang="en" altLang="ja-JP" dirty="0"/>
              <a:t>k</a:t>
            </a:r>
            <a:r>
              <a:rPr kumimoji="1" lang="ja-JP" altLang="en-US"/>
              <a:t>ピーク近似データの特徴をより活用すべくこの</a:t>
            </a:r>
            <a:r>
              <a:rPr kumimoji="1" lang="en" altLang="ja-JP" dirty="0"/>
              <a:t>Bidirectional LSTM</a:t>
            </a:r>
            <a:r>
              <a:rPr kumimoji="1" lang="ja-JP" altLang="en-US"/>
              <a:t>を採用します．</a:t>
            </a:r>
          </a:p>
          <a:p>
            <a:endParaRPr kumimoji="1" lang="ja-JP" altLang="en-US"/>
          </a:p>
          <a:p>
            <a:r>
              <a:rPr kumimoji="1" lang="ja-JP" altLang="en-US"/>
              <a:t>また，時系列予測に用いる入力データとして，モビリティデータを用いたマルチパス </a:t>
            </a:r>
            <a:r>
              <a:rPr kumimoji="1" lang="en" altLang="ja-JP" dirty="0"/>
              <a:t>LSTM </a:t>
            </a:r>
            <a:r>
              <a:rPr kumimoji="1" lang="ja-JP" altLang="en-US"/>
              <a:t>による </a:t>
            </a:r>
            <a:r>
              <a:rPr kumimoji="1" lang="en" altLang="ja-JP" dirty="0"/>
              <a:t>Covid-19 </a:t>
            </a:r>
            <a:r>
              <a:rPr kumimoji="1" lang="ja-JP" altLang="en-US"/>
              <a:t>の感染者数予測で用いられているデータを参考にします．このモデルは．モビリティデータ，最高気温，平均湿度，感染者数の</a:t>
            </a:r>
            <a:r>
              <a:rPr kumimoji="1" lang="en-US" altLang="ja-JP" dirty="0"/>
              <a:t>4</a:t>
            </a:r>
            <a:r>
              <a:rPr kumimoji="1" lang="ja-JP" altLang="en-US"/>
              <a:t>つのデータを</a:t>
            </a:r>
            <a:r>
              <a:rPr kumimoji="1" lang="en" altLang="ja-JP" dirty="0"/>
              <a:t>LSTM</a:t>
            </a:r>
            <a:r>
              <a:rPr kumimoji="1" lang="ja-JP" altLang="en-US"/>
              <a:t>をベースとするマルチパスモデルに入力することで，日毎の感染者数の予測精度を向上させることを目的としています．尚，本研究では近似データの有効性の検証を目的としているため，モデルのマルチパス化は行いません．</a:t>
            </a:r>
            <a:endParaRPr kumimoji="1" lang="ja-JP" altLang="en-US" dirty="0"/>
          </a:p>
        </p:txBody>
      </p:sp>
      <p:sp>
        <p:nvSpPr>
          <p:cNvPr id="4" name="スライド番号プレースホルダー 3"/>
          <p:cNvSpPr>
            <a:spLocks noGrp="1"/>
          </p:cNvSpPr>
          <p:nvPr>
            <p:ph type="sldNum" sz="quarter" idx="5"/>
          </p:nvPr>
        </p:nvSpPr>
        <p:spPr/>
        <p:txBody>
          <a:bodyPr/>
          <a:lstStyle/>
          <a:p>
            <a:fld id="{F1A2C706-E724-C942-BEAE-A1CF4D2D812A}" type="slidenum">
              <a:rPr kumimoji="1" lang="ja-JP" altLang="en-US" smtClean="0"/>
              <a:t>9</a:t>
            </a:fld>
            <a:endParaRPr kumimoji="1" lang="ja-JP" altLang="en-US"/>
          </a:p>
        </p:txBody>
      </p:sp>
    </p:spTree>
    <p:extLst>
      <p:ext uri="{BB962C8B-B14F-4D97-AF65-F5344CB8AC3E}">
        <p14:creationId xmlns:p14="http://schemas.microsoft.com/office/powerpoint/2010/main" val="394996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928D76-FD55-084F-8B84-E156AF1B7BCE}"/>
              </a:ext>
            </a:extLst>
          </p:cNvPr>
          <p:cNvSpPr>
            <a:spLocks noGrp="1"/>
          </p:cNvSpPr>
          <p:nvPr>
            <p:ph type="ctrTitle"/>
          </p:nvPr>
        </p:nvSpPr>
        <p:spPr>
          <a:xfrm>
            <a:off x="1524000" y="1427159"/>
            <a:ext cx="9144000" cy="2387600"/>
          </a:xfrm>
        </p:spPr>
        <p:txBody>
          <a:bodyPr anchor="b">
            <a:normAutofit/>
          </a:bodyPr>
          <a:lstStyle>
            <a:lvl1pPr algn="ctr">
              <a:defRPr sz="48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AD05141-56F1-B349-BB09-802A80053E6D}"/>
              </a:ext>
            </a:extLst>
          </p:cNvPr>
          <p:cNvSpPr>
            <a:spLocks noGrp="1"/>
          </p:cNvSpPr>
          <p:nvPr>
            <p:ph type="subTitle" idx="1"/>
          </p:nvPr>
        </p:nvSpPr>
        <p:spPr>
          <a:xfrm>
            <a:off x="5896302" y="4067502"/>
            <a:ext cx="6295697" cy="1495093"/>
          </a:xfrm>
        </p:spPr>
        <p:txBody>
          <a:bodyPr>
            <a:normAutofit/>
          </a:bodyPr>
          <a:lstStyle>
            <a:lvl1pPr marL="0" indent="0" algn="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cxnSp>
        <p:nvCxnSpPr>
          <p:cNvPr id="8" name="直線コネクタ 7">
            <a:extLst>
              <a:ext uri="{FF2B5EF4-FFF2-40B4-BE49-F238E27FC236}">
                <a16:creationId xmlns:a16="http://schemas.microsoft.com/office/drawing/2014/main" id="{1EBBF8DF-1F53-E045-A86D-1FA27C1C5216}"/>
              </a:ext>
            </a:extLst>
          </p:cNvPr>
          <p:cNvCxnSpPr/>
          <p:nvPr userDrawn="1"/>
        </p:nvCxnSpPr>
        <p:spPr>
          <a:xfrm>
            <a:off x="147145" y="3812240"/>
            <a:ext cx="11897710" cy="0"/>
          </a:xfrm>
          <a:prstGeom prst="line">
            <a:avLst/>
          </a:prstGeom>
          <a:ln w="38100"/>
        </p:spPr>
        <p:style>
          <a:lnRef idx="3">
            <a:schemeClr val="dk1"/>
          </a:lnRef>
          <a:fillRef idx="0">
            <a:schemeClr val="dk1"/>
          </a:fillRef>
          <a:effectRef idx="2">
            <a:schemeClr val="dk1"/>
          </a:effectRef>
          <a:fontRef idx="minor">
            <a:schemeClr val="tx1"/>
          </a:fontRef>
        </p:style>
      </p:cxnSp>
      <p:sp>
        <p:nvSpPr>
          <p:cNvPr id="9" name="日付プレースホルダー 3">
            <a:extLst>
              <a:ext uri="{FF2B5EF4-FFF2-40B4-BE49-F238E27FC236}">
                <a16:creationId xmlns:a16="http://schemas.microsoft.com/office/drawing/2014/main" id="{F7DCA2F6-1D31-1346-80E0-F13B964F84EE}"/>
              </a:ext>
            </a:extLst>
          </p:cNvPr>
          <p:cNvSpPr>
            <a:spLocks noGrp="1"/>
          </p:cNvSpPr>
          <p:nvPr>
            <p:ph type="dt" sz="half" idx="10"/>
          </p:nvPr>
        </p:nvSpPr>
        <p:spPr>
          <a:xfrm>
            <a:off x="257503" y="6526377"/>
            <a:ext cx="2743200" cy="365125"/>
          </a:xfrm>
        </p:spPr>
        <p:txBody>
          <a:bodyPr/>
          <a:lstStyle/>
          <a:p>
            <a:fld id="{B295CFCD-1986-2E46-8E2E-A6FF2359AA93}" type="datetime1">
              <a:rPr kumimoji="1" lang="ja-JP" altLang="en-US" smtClean="0"/>
              <a:t>2023/3/4</a:t>
            </a:fld>
            <a:endParaRPr kumimoji="1" lang="ja-JP" altLang="en-US"/>
          </a:p>
        </p:txBody>
      </p:sp>
      <p:sp>
        <p:nvSpPr>
          <p:cNvPr id="10" name="フッター プレースホルダー 4">
            <a:extLst>
              <a:ext uri="{FF2B5EF4-FFF2-40B4-BE49-F238E27FC236}">
                <a16:creationId xmlns:a16="http://schemas.microsoft.com/office/drawing/2014/main" id="{3C9E57BD-DC35-C74F-8180-C502067BCA85}"/>
              </a:ext>
            </a:extLst>
          </p:cNvPr>
          <p:cNvSpPr>
            <a:spLocks noGrp="1"/>
          </p:cNvSpPr>
          <p:nvPr>
            <p:ph type="ftr" sz="quarter" idx="11"/>
          </p:nvPr>
        </p:nvSpPr>
        <p:spPr>
          <a:xfrm>
            <a:off x="4038600" y="6526377"/>
            <a:ext cx="4114800" cy="365125"/>
          </a:xfrm>
          <a:prstGeom prst="rect">
            <a:avLst/>
          </a:prstGeom>
        </p:spPr>
        <p:txBody>
          <a:bodyPr/>
          <a:lstStyle>
            <a:lvl1pPr algn="ctr">
              <a:defRPr/>
            </a:lvl1pPr>
          </a:lstStyle>
          <a:p>
            <a:r>
              <a:rPr lang="zh-CN" altLang="en-US"/>
              <a:t>情報処理学会第</a:t>
            </a:r>
            <a:r>
              <a:rPr lang="en-US" altLang="zh-CN"/>
              <a:t>85</a:t>
            </a:r>
            <a:r>
              <a:rPr lang="zh-CN" altLang="en-US"/>
              <a:t>回全国大会</a:t>
            </a:r>
            <a:endParaRPr lang="ja-JP" altLang="en-US"/>
          </a:p>
        </p:txBody>
      </p:sp>
      <p:sp>
        <p:nvSpPr>
          <p:cNvPr id="4" name="正方形/長方形 3">
            <a:extLst>
              <a:ext uri="{FF2B5EF4-FFF2-40B4-BE49-F238E27FC236}">
                <a16:creationId xmlns:a16="http://schemas.microsoft.com/office/drawing/2014/main" id="{45B74456-FFC5-DEBB-A3EC-CC79105DB179}"/>
              </a:ext>
            </a:extLst>
          </p:cNvPr>
          <p:cNvSpPr/>
          <p:nvPr userDrawn="1"/>
        </p:nvSpPr>
        <p:spPr>
          <a:xfrm>
            <a:off x="11171976" y="6508271"/>
            <a:ext cx="443620" cy="3316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13371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B33CFD-CACF-B348-80C6-D885CB7E8818}"/>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00C665DC-2A14-5241-8934-BCAD2EC98C8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2D5DD25-9915-1046-B5CB-657B3F8C0F4E}"/>
              </a:ext>
            </a:extLst>
          </p:cNvPr>
          <p:cNvSpPr>
            <a:spLocks noGrp="1"/>
          </p:cNvSpPr>
          <p:nvPr>
            <p:ph type="dt" sz="half" idx="10"/>
          </p:nvPr>
        </p:nvSpPr>
        <p:spPr/>
        <p:txBody>
          <a:bodyPr/>
          <a:lstStyle/>
          <a:p>
            <a:fld id="{F6BC4DC3-99E6-044E-85AF-58669124091D}" type="datetime1">
              <a:rPr kumimoji="1" lang="ja-JP" altLang="en-US" smtClean="0"/>
              <a:t>2023/3/4</a:t>
            </a:fld>
            <a:endParaRPr kumimoji="1" lang="ja-JP" altLang="en-US"/>
          </a:p>
        </p:txBody>
      </p:sp>
      <p:sp>
        <p:nvSpPr>
          <p:cNvPr id="5" name="フッター プレースホルダー 4">
            <a:extLst>
              <a:ext uri="{FF2B5EF4-FFF2-40B4-BE49-F238E27FC236}">
                <a16:creationId xmlns:a16="http://schemas.microsoft.com/office/drawing/2014/main" id="{34D1101B-1738-1040-BCD5-E215CECA7343}"/>
              </a:ext>
            </a:extLst>
          </p:cNvPr>
          <p:cNvSpPr>
            <a:spLocks noGrp="1"/>
          </p:cNvSpPr>
          <p:nvPr>
            <p:ph type="ftr" sz="quarter" idx="11"/>
          </p:nvPr>
        </p:nvSpPr>
        <p:spPr>
          <a:xfrm>
            <a:off x="4038599" y="6479770"/>
            <a:ext cx="4114800" cy="365125"/>
          </a:xfrm>
          <a:prstGeom prst="rect">
            <a:avLst/>
          </a:prstGeom>
        </p:spPr>
        <p:txBody>
          <a:bodyPr/>
          <a:lstStyle/>
          <a:p>
            <a:r>
              <a:rPr kumimoji="1" lang="zh-CN" altLang="en-US"/>
              <a:t>情報処理学会第</a:t>
            </a:r>
            <a:r>
              <a:rPr kumimoji="1" lang="en-US" altLang="zh-CN"/>
              <a:t>85</a:t>
            </a:r>
            <a:r>
              <a:rPr kumimoji="1" lang="zh-CN" altLang="en-US"/>
              <a:t>回全国大会</a:t>
            </a:r>
            <a:endParaRPr kumimoji="1" lang="ja-JP" altLang="en-US"/>
          </a:p>
        </p:txBody>
      </p:sp>
      <p:sp>
        <p:nvSpPr>
          <p:cNvPr id="6" name="スライド番号プレースホルダー 5">
            <a:extLst>
              <a:ext uri="{FF2B5EF4-FFF2-40B4-BE49-F238E27FC236}">
                <a16:creationId xmlns:a16="http://schemas.microsoft.com/office/drawing/2014/main" id="{6FC7FB29-CDD1-9E4F-B277-AAABDCC0C3D0}"/>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spTree>
    <p:extLst>
      <p:ext uri="{BB962C8B-B14F-4D97-AF65-F5344CB8AC3E}">
        <p14:creationId xmlns:p14="http://schemas.microsoft.com/office/powerpoint/2010/main" val="424132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27D890F-1453-7248-86D4-190C273FA35B}"/>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537033A-999F-984D-9326-D0762B2F307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CCEC277-9AFB-5E49-B362-3B3A6D718F25}"/>
              </a:ext>
            </a:extLst>
          </p:cNvPr>
          <p:cNvSpPr>
            <a:spLocks noGrp="1"/>
          </p:cNvSpPr>
          <p:nvPr>
            <p:ph type="dt" sz="half" idx="10"/>
          </p:nvPr>
        </p:nvSpPr>
        <p:spPr/>
        <p:txBody>
          <a:bodyPr/>
          <a:lstStyle/>
          <a:p>
            <a:fld id="{29FC0734-4514-8448-A96A-FA282BF72757}" type="datetime1">
              <a:rPr kumimoji="1" lang="ja-JP" altLang="en-US" smtClean="0"/>
              <a:t>2023/3/4</a:t>
            </a:fld>
            <a:endParaRPr kumimoji="1" lang="ja-JP" altLang="en-US"/>
          </a:p>
        </p:txBody>
      </p:sp>
      <p:sp>
        <p:nvSpPr>
          <p:cNvPr id="5" name="フッター プレースホルダー 4">
            <a:extLst>
              <a:ext uri="{FF2B5EF4-FFF2-40B4-BE49-F238E27FC236}">
                <a16:creationId xmlns:a16="http://schemas.microsoft.com/office/drawing/2014/main" id="{AD5F5CD9-C2C4-D044-930F-6FA194AD33C0}"/>
              </a:ext>
            </a:extLst>
          </p:cNvPr>
          <p:cNvSpPr>
            <a:spLocks noGrp="1"/>
          </p:cNvSpPr>
          <p:nvPr>
            <p:ph type="ftr" sz="quarter" idx="11"/>
          </p:nvPr>
        </p:nvSpPr>
        <p:spPr>
          <a:xfrm>
            <a:off x="4038599" y="6479770"/>
            <a:ext cx="4114800" cy="365125"/>
          </a:xfrm>
          <a:prstGeom prst="rect">
            <a:avLst/>
          </a:prstGeom>
        </p:spPr>
        <p:txBody>
          <a:bodyPr/>
          <a:lstStyle/>
          <a:p>
            <a:r>
              <a:rPr kumimoji="1" lang="zh-CN" altLang="en-US"/>
              <a:t>情報処理学会第</a:t>
            </a:r>
            <a:r>
              <a:rPr kumimoji="1" lang="en-US" altLang="zh-CN"/>
              <a:t>85</a:t>
            </a:r>
            <a:r>
              <a:rPr kumimoji="1" lang="zh-CN" altLang="en-US"/>
              <a:t>回全国大会</a:t>
            </a:r>
            <a:endParaRPr kumimoji="1" lang="ja-JP" altLang="en-US"/>
          </a:p>
        </p:txBody>
      </p:sp>
      <p:sp>
        <p:nvSpPr>
          <p:cNvPr id="6" name="スライド番号プレースホルダー 5">
            <a:extLst>
              <a:ext uri="{FF2B5EF4-FFF2-40B4-BE49-F238E27FC236}">
                <a16:creationId xmlns:a16="http://schemas.microsoft.com/office/drawing/2014/main" id="{53013DBD-6E8D-F045-82A6-9216B57EE699}"/>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sp>
        <p:nvSpPr>
          <p:cNvPr id="7" name="テキスト ボックス 6">
            <a:extLst>
              <a:ext uri="{FF2B5EF4-FFF2-40B4-BE49-F238E27FC236}">
                <a16:creationId xmlns:a16="http://schemas.microsoft.com/office/drawing/2014/main" id="{ACEDB293-160D-D548-BAB8-A8C1011D561E}"/>
              </a:ext>
            </a:extLst>
          </p:cNvPr>
          <p:cNvSpPr txBox="1"/>
          <p:nvPr userDrawn="1"/>
        </p:nvSpPr>
        <p:spPr>
          <a:xfrm>
            <a:off x="11140962" y="6562200"/>
            <a:ext cx="688429" cy="276999"/>
          </a:xfrm>
          <a:prstGeom prst="rect">
            <a:avLst/>
          </a:prstGeom>
          <a:noFill/>
        </p:spPr>
        <p:txBody>
          <a:bodyPr wrap="square" rtlCol="0">
            <a:spAutoFit/>
          </a:bodyPr>
          <a:lstStyle/>
          <a:p>
            <a:r>
              <a:rPr kumimoji="1" lang="en-US" altLang="ja-JP" sz="1200" dirty="0">
                <a:latin typeface="Meiryo" panose="020B0604030504040204" pitchFamily="34" charset="-128"/>
                <a:ea typeface="Meiryo" panose="020B0604030504040204" pitchFamily="34" charset="-128"/>
              </a:rPr>
              <a:t>/&lt;#&gt;</a:t>
            </a:r>
            <a:endParaRPr kumimoji="1" lang="ja-JP" altLang="en-US" sz="1200" dirty="0">
              <a:latin typeface="Meiryo" panose="020B0604030504040204" pitchFamily="34" charset="-128"/>
              <a:ea typeface="Meiryo" panose="020B0604030504040204" pitchFamily="34" charset="-128"/>
            </a:endParaRPr>
          </a:p>
        </p:txBody>
      </p:sp>
    </p:spTree>
    <p:extLst>
      <p:ext uri="{BB962C8B-B14F-4D97-AF65-F5344CB8AC3E}">
        <p14:creationId xmlns:p14="http://schemas.microsoft.com/office/powerpoint/2010/main" val="3491623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8CDFA14-0AD4-33C5-D126-3EDB4CA07880}"/>
              </a:ext>
            </a:extLst>
          </p:cNvPr>
          <p:cNvSpPr>
            <a:spLocks noGrp="1"/>
          </p:cNvSpPr>
          <p:nvPr>
            <p:ph type="title"/>
          </p:nvPr>
        </p:nvSpPr>
        <p:spPr>
          <a:xfrm>
            <a:off x="648467" y="3029606"/>
            <a:ext cx="11130455" cy="798787"/>
          </a:xfrm>
        </p:spPr>
        <p:txBody>
          <a:bodyPr/>
          <a:lstStyle>
            <a:lvl1pPr algn="ctr">
              <a:defRPr/>
            </a:lvl1pPr>
          </a:lstStyle>
          <a:p>
            <a:endParaRPr kumimoji="1" lang="ja-JP" altLang="en-US" dirty="0"/>
          </a:p>
        </p:txBody>
      </p:sp>
      <p:sp>
        <p:nvSpPr>
          <p:cNvPr id="3" name="日付プレースホルダー 2">
            <a:extLst>
              <a:ext uri="{FF2B5EF4-FFF2-40B4-BE49-F238E27FC236}">
                <a16:creationId xmlns:a16="http://schemas.microsoft.com/office/drawing/2014/main" id="{3C229CD9-42BC-5404-009D-573BF41182CC}"/>
              </a:ext>
            </a:extLst>
          </p:cNvPr>
          <p:cNvSpPr>
            <a:spLocks noGrp="1"/>
          </p:cNvSpPr>
          <p:nvPr>
            <p:ph type="dt" sz="half" idx="10"/>
          </p:nvPr>
        </p:nvSpPr>
        <p:spPr/>
        <p:txBody>
          <a:bodyPr/>
          <a:lstStyle/>
          <a:p>
            <a:fld id="{0D1EA6FE-8469-4D4D-88ED-B6E28A81CF57}" type="datetime1">
              <a:rPr lang="ja-JP" altLang="en-US" smtClean="0"/>
              <a:t>2023/3/4</a:t>
            </a:fld>
            <a:endParaRPr lang="ja-JP" altLang="en-US" dirty="0"/>
          </a:p>
        </p:txBody>
      </p:sp>
      <p:sp>
        <p:nvSpPr>
          <p:cNvPr id="6" name="正方形/長方形 5">
            <a:extLst>
              <a:ext uri="{FF2B5EF4-FFF2-40B4-BE49-F238E27FC236}">
                <a16:creationId xmlns:a16="http://schemas.microsoft.com/office/drawing/2014/main" id="{03E82690-4B22-033C-01B2-168C610CEA6E}"/>
              </a:ext>
            </a:extLst>
          </p:cNvPr>
          <p:cNvSpPr/>
          <p:nvPr userDrawn="1"/>
        </p:nvSpPr>
        <p:spPr>
          <a:xfrm>
            <a:off x="11135762" y="6526377"/>
            <a:ext cx="525465" cy="3316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71581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220540-BB64-3041-B50B-1CBE6AA1918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4F25B3E-0E68-1345-871E-085DBA0F90E5}"/>
              </a:ext>
            </a:extLst>
          </p:cNvPr>
          <p:cNvSpPr>
            <a:spLocks noGrp="1"/>
          </p:cNvSpPr>
          <p:nvPr>
            <p:ph idx="1"/>
          </p:nvPr>
        </p:nvSpPr>
        <p:spPr/>
        <p:txBody>
          <a:bodyPr/>
          <a:lstStyle>
            <a:lvl1pPr marL="228600" indent="-228600">
              <a:lnSpc>
                <a:spcPts val="2800"/>
              </a:lnSpc>
              <a:buFont typeface="Wingdings" pitchFamily="2" charset="2"/>
              <a:buChar char="n"/>
              <a:defRPr/>
            </a:lvl1pPr>
            <a:lvl2pPr marL="800100" indent="-342900">
              <a:lnSpc>
                <a:spcPts val="2800"/>
              </a:lnSpc>
              <a:buFont typeface="Wingdings" pitchFamily="2" charset="2"/>
              <a:buChar char="l"/>
              <a:defRPr/>
            </a:lvl2pPr>
            <a:lvl3pPr marL="1143000" indent="-228600">
              <a:lnSpc>
                <a:spcPts val="2800"/>
              </a:lnSpc>
              <a:buFont typeface="Arial" panose="020B0604020202020204" pitchFamily="34" charset="0"/>
              <a:buChar char="•"/>
              <a:defRPr/>
            </a:lvl3pPr>
            <a:lvl4pPr marL="1600200" indent="-228600">
              <a:lnSpc>
                <a:spcPts val="2800"/>
              </a:lnSpc>
              <a:buFont typeface="Arial" panose="020B0604020202020204" pitchFamily="34" charset="0"/>
              <a:buChar char="•"/>
              <a:defRPr/>
            </a:lvl4pPr>
            <a:lvl5pPr marL="2057400" indent="-228600">
              <a:lnSpc>
                <a:spcPts val="2800"/>
              </a:lnSpc>
              <a:buFont typeface="Arial" panose="020B0604020202020204" pitchFamily="34" charset="0"/>
              <a:buChar char="•"/>
              <a:defRPr/>
            </a:lvl5p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8A1BDC76-0911-4743-8227-1E8E34737F2E}"/>
              </a:ext>
            </a:extLst>
          </p:cNvPr>
          <p:cNvSpPr>
            <a:spLocks noGrp="1"/>
          </p:cNvSpPr>
          <p:nvPr>
            <p:ph type="dt" sz="half" idx="10"/>
          </p:nvPr>
        </p:nvSpPr>
        <p:spPr/>
        <p:txBody>
          <a:bodyPr/>
          <a:lstStyle>
            <a:lvl1pPr algn="ctr">
              <a:defRPr/>
            </a:lvl1pPr>
          </a:lstStyle>
          <a:p>
            <a:fld id="{9CFDDD2A-8D69-EB4C-AC5D-7F9CCA697F01}" type="datetime1">
              <a:rPr lang="ja-JP" altLang="en-US" smtClean="0"/>
              <a:t>2023/3/4</a:t>
            </a:fld>
            <a:endParaRPr lang="ja-JP" altLang="en-US" dirty="0"/>
          </a:p>
        </p:txBody>
      </p:sp>
      <p:sp>
        <p:nvSpPr>
          <p:cNvPr id="5" name="フッター プレースホルダー 4">
            <a:extLst>
              <a:ext uri="{FF2B5EF4-FFF2-40B4-BE49-F238E27FC236}">
                <a16:creationId xmlns:a16="http://schemas.microsoft.com/office/drawing/2014/main" id="{8708FFBF-A175-6B4F-9844-1E1A6D5C258A}"/>
              </a:ext>
            </a:extLst>
          </p:cNvPr>
          <p:cNvSpPr>
            <a:spLocks noGrp="1"/>
          </p:cNvSpPr>
          <p:nvPr>
            <p:ph type="ftr" sz="quarter" idx="11"/>
          </p:nvPr>
        </p:nvSpPr>
        <p:spPr>
          <a:xfrm>
            <a:off x="3467647" y="6541778"/>
            <a:ext cx="5256704" cy="365125"/>
          </a:xfrm>
          <a:prstGeom prst="rect">
            <a:avLst/>
          </a:prstGeom>
        </p:spPr>
        <p:txBody>
          <a:bodyPr/>
          <a:lstStyle>
            <a:lvl1pPr algn="ctr">
              <a:defRPr sz="1600">
                <a:latin typeface="メイリオ" panose="020B0604030504040204" pitchFamily="50" charset="-128"/>
                <a:ea typeface="メイリオ" panose="020B0604030504040204" pitchFamily="50" charset="-128"/>
              </a:defRPr>
            </a:lvl1pPr>
          </a:lstStyle>
          <a:p>
            <a:r>
              <a:rPr lang="zh-CN" altLang="en-US"/>
              <a:t>情報処理学会第</a:t>
            </a:r>
            <a:r>
              <a:rPr lang="en-US" altLang="zh-CN"/>
              <a:t>85</a:t>
            </a:r>
            <a:r>
              <a:rPr lang="zh-CN" altLang="en-US"/>
              <a:t>回全国大会</a:t>
            </a:r>
            <a:endParaRPr lang="ja-JP" altLang="en-US" dirty="0"/>
          </a:p>
        </p:txBody>
      </p:sp>
      <p:sp>
        <p:nvSpPr>
          <p:cNvPr id="6" name="スライド番号プレースホルダー 5">
            <a:extLst>
              <a:ext uri="{FF2B5EF4-FFF2-40B4-BE49-F238E27FC236}">
                <a16:creationId xmlns:a16="http://schemas.microsoft.com/office/drawing/2014/main" id="{56BEA34E-B1C2-A14C-8804-D2EE40ADBA67}"/>
              </a:ext>
            </a:extLst>
          </p:cNvPr>
          <p:cNvSpPr>
            <a:spLocks noGrp="1"/>
          </p:cNvSpPr>
          <p:nvPr>
            <p:ph type="sldNum" sz="quarter" idx="12"/>
          </p:nvPr>
        </p:nvSpPr>
        <p:spPr>
          <a:xfrm>
            <a:off x="8523886" y="6544196"/>
            <a:ext cx="2743200" cy="365125"/>
          </a:xfrm>
        </p:spPr>
        <p:txBody>
          <a:bodyPr/>
          <a:lstStyle/>
          <a:p>
            <a:fld id="{C2EA3249-E942-6548-99D7-50BB56ADF5E4}" type="slidenum">
              <a:rPr kumimoji="1" lang="ja-JP" altLang="en-US" smtClean="0"/>
              <a:t>‹#›</a:t>
            </a:fld>
            <a:endParaRPr kumimoji="1" lang="ja-JP" altLang="en-US"/>
          </a:p>
        </p:txBody>
      </p:sp>
      <p:cxnSp>
        <p:nvCxnSpPr>
          <p:cNvPr id="7" name="直線コネクタ 6">
            <a:extLst>
              <a:ext uri="{FF2B5EF4-FFF2-40B4-BE49-F238E27FC236}">
                <a16:creationId xmlns:a16="http://schemas.microsoft.com/office/drawing/2014/main" id="{AAC3234E-D99A-9C4C-92DA-D1EF243DB065}"/>
              </a:ext>
            </a:extLst>
          </p:cNvPr>
          <p:cNvCxnSpPr>
            <a:cxnSpLocks/>
          </p:cNvCxnSpPr>
          <p:nvPr userDrawn="1"/>
        </p:nvCxnSpPr>
        <p:spPr>
          <a:xfrm>
            <a:off x="530772" y="974445"/>
            <a:ext cx="11661228" cy="0"/>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26646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83782F-E9BC-E14B-93A4-86C264E91663}"/>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9D79ACD-DFBD-BD4D-AADD-034F490E24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F9520C1-9ECE-EFB5-BA14-B8B50C4213D7}"/>
              </a:ext>
            </a:extLst>
          </p:cNvPr>
          <p:cNvSpPr>
            <a:spLocks noGrp="1"/>
          </p:cNvSpPr>
          <p:nvPr>
            <p:ph type="dt" sz="half" idx="2"/>
          </p:nvPr>
        </p:nvSpPr>
        <p:spPr>
          <a:xfrm>
            <a:off x="257503" y="6526377"/>
            <a:ext cx="2743200" cy="365125"/>
          </a:xfrm>
          <a:prstGeom prst="rect">
            <a:avLst/>
          </a:prstGeom>
        </p:spPr>
        <p:txBody>
          <a:bodyPr vert="horz" lIns="91440" tIns="45720" rIns="91440" bIns="45720" rtlCol="0" anchor="ctr"/>
          <a:lstStyle>
            <a:lvl1pPr algn="l">
              <a:defRPr sz="1400">
                <a:solidFill>
                  <a:schemeClr val="tx1">
                    <a:tint val="75000"/>
                  </a:schemeClr>
                </a:solidFill>
                <a:latin typeface="Meiryo" panose="020B0604030504040204" pitchFamily="34" charset="-128"/>
                <a:ea typeface="Meiryo" panose="020B0604030504040204" pitchFamily="34" charset="-128"/>
              </a:defRPr>
            </a:lvl1pPr>
          </a:lstStyle>
          <a:p>
            <a:fld id="{37B712D9-AFF3-CB42-BAEA-264A943F60C4}" type="datetime1">
              <a:rPr lang="ja-JP" altLang="en-US" smtClean="0"/>
              <a:t>2023/3/4</a:t>
            </a:fld>
            <a:endParaRPr lang="ja-JP" altLang="en-US" dirty="0"/>
          </a:p>
        </p:txBody>
      </p:sp>
      <p:sp>
        <p:nvSpPr>
          <p:cNvPr id="5" name="フッター プレースホルダー 4">
            <a:extLst>
              <a:ext uri="{FF2B5EF4-FFF2-40B4-BE49-F238E27FC236}">
                <a16:creationId xmlns:a16="http://schemas.microsoft.com/office/drawing/2014/main" id="{4C9DA3C3-885B-C09F-AC0C-70A375AC1078}"/>
              </a:ext>
            </a:extLst>
          </p:cNvPr>
          <p:cNvSpPr txBox="1">
            <a:spLocks/>
          </p:cNvSpPr>
          <p:nvPr userDrawn="1"/>
        </p:nvSpPr>
        <p:spPr>
          <a:xfrm>
            <a:off x="4038599" y="6557938"/>
            <a:ext cx="4114800" cy="365125"/>
          </a:xfrm>
          <a:prstGeom prst="rect">
            <a:avLst/>
          </a:prstGeom>
        </p:spPr>
        <p:txBody>
          <a:bodyPr/>
          <a:lstStyle>
            <a:defPPr>
              <a:defRPr lang="ja-JP"/>
            </a:defPPr>
            <a:lvl1pPr marL="0" algn="ctr" defTabSz="914400" rtl="0" eaLnBrk="1" latinLnBrk="0" hangingPunct="1">
              <a:defRPr kumimoji="1" sz="1400" kern="1200">
                <a:solidFill>
                  <a:schemeClr val="bg1">
                    <a:lumMod val="65000"/>
                  </a:schemeClr>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zh-TW" altLang="en-US"/>
              <a:t>修士論文審査会</a:t>
            </a:r>
            <a:endParaRPr lang="ja-JP" altLang="en-US" dirty="0"/>
          </a:p>
        </p:txBody>
      </p:sp>
      <p:sp>
        <p:nvSpPr>
          <p:cNvPr id="6" name="四角形: 角を丸くする 5">
            <a:extLst>
              <a:ext uri="{FF2B5EF4-FFF2-40B4-BE49-F238E27FC236}">
                <a16:creationId xmlns:a16="http://schemas.microsoft.com/office/drawing/2014/main" id="{7D2AF92B-3515-6F95-A836-67087B7B4847}"/>
              </a:ext>
            </a:extLst>
          </p:cNvPr>
          <p:cNvSpPr/>
          <p:nvPr userDrawn="1"/>
        </p:nvSpPr>
        <p:spPr>
          <a:xfrm>
            <a:off x="11007090" y="6492087"/>
            <a:ext cx="708660" cy="33162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76409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99209F-C707-0644-B9E6-6745CAA91E27}"/>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5026372-C45F-1F41-909F-B7E03AB34BB6}"/>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F5DDC4F-D67E-7947-908C-ABE53486892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FDAD1B1-8DB4-7740-9247-A2DFC81F2F28}"/>
              </a:ext>
            </a:extLst>
          </p:cNvPr>
          <p:cNvSpPr>
            <a:spLocks noGrp="1"/>
          </p:cNvSpPr>
          <p:nvPr>
            <p:ph type="dt" sz="half" idx="10"/>
          </p:nvPr>
        </p:nvSpPr>
        <p:spPr/>
        <p:txBody>
          <a:bodyPr/>
          <a:lstStyle/>
          <a:p>
            <a:fld id="{C02E0CFD-16B1-8A4C-97C6-455961A93065}" type="datetime1">
              <a:rPr kumimoji="1" lang="ja-JP" altLang="en-US" smtClean="0"/>
              <a:t>2023/3/4</a:t>
            </a:fld>
            <a:endParaRPr kumimoji="1" lang="ja-JP" altLang="en-US"/>
          </a:p>
        </p:txBody>
      </p:sp>
      <p:sp>
        <p:nvSpPr>
          <p:cNvPr id="6" name="フッター プレースホルダー 5">
            <a:extLst>
              <a:ext uri="{FF2B5EF4-FFF2-40B4-BE49-F238E27FC236}">
                <a16:creationId xmlns:a16="http://schemas.microsoft.com/office/drawing/2014/main" id="{D303278B-D980-4F48-9709-39BFF083B6F3}"/>
              </a:ext>
            </a:extLst>
          </p:cNvPr>
          <p:cNvSpPr>
            <a:spLocks noGrp="1"/>
          </p:cNvSpPr>
          <p:nvPr>
            <p:ph type="ftr" sz="quarter" idx="11"/>
          </p:nvPr>
        </p:nvSpPr>
        <p:spPr>
          <a:xfrm>
            <a:off x="4038599" y="6479770"/>
            <a:ext cx="4114800" cy="365125"/>
          </a:xfrm>
          <a:prstGeom prst="rect">
            <a:avLst/>
          </a:prstGeom>
        </p:spPr>
        <p:txBody>
          <a:bodyPr/>
          <a:lstStyle/>
          <a:p>
            <a:r>
              <a:rPr kumimoji="1" lang="zh-CN" altLang="en-US"/>
              <a:t>情報処理学会第</a:t>
            </a:r>
            <a:r>
              <a:rPr kumimoji="1" lang="en-US" altLang="zh-CN"/>
              <a:t>85</a:t>
            </a:r>
            <a:r>
              <a:rPr kumimoji="1" lang="zh-CN" altLang="en-US"/>
              <a:t>回全国大会</a:t>
            </a:r>
            <a:endParaRPr kumimoji="1" lang="ja-JP" altLang="en-US"/>
          </a:p>
        </p:txBody>
      </p:sp>
      <p:sp>
        <p:nvSpPr>
          <p:cNvPr id="7" name="スライド番号プレースホルダー 6">
            <a:extLst>
              <a:ext uri="{FF2B5EF4-FFF2-40B4-BE49-F238E27FC236}">
                <a16:creationId xmlns:a16="http://schemas.microsoft.com/office/drawing/2014/main" id="{AF3491F6-7DED-9D4A-80A4-05C4566B2300}"/>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cxnSp>
        <p:nvCxnSpPr>
          <p:cNvPr id="8" name="直線コネクタ 7">
            <a:extLst>
              <a:ext uri="{FF2B5EF4-FFF2-40B4-BE49-F238E27FC236}">
                <a16:creationId xmlns:a16="http://schemas.microsoft.com/office/drawing/2014/main" id="{D6532B51-DFDC-164B-B9F5-3058BEFD5179}"/>
              </a:ext>
            </a:extLst>
          </p:cNvPr>
          <p:cNvCxnSpPr>
            <a:cxnSpLocks/>
          </p:cNvCxnSpPr>
          <p:nvPr userDrawn="1"/>
        </p:nvCxnSpPr>
        <p:spPr>
          <a:xfrm>
            <a:off x="530772" y="879855"/>
            <a:ext cx="11661228" cy="0"/>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18328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208D86A-A9D4-5547-9C3C-95F7E5CBA982}"/>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13AD467-9D5B-4D48-AF48-BEA9FEC641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7B6B627E-7330-304A-BDC0-23C7DB18F23D}"/>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7ED4970-CF4E-B442-ACF6-40838C35A9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1843B194-2E7C-9F4E-9BBA-59EBE886BD4A}"/>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FD2BC8FB-4180-2941-B0AC-5D15235DB26A}"/>
              </a:ext>
            </a:extLst>
          </p:cNvPr>
          <p:cNvSpPr>
            <a:spLocks noGrp="1"/>
          </p:cNvSpPr>
          <p:nvPr>
            <p:ph type="dt" sz="half" idx="10"/>
          </p:nvPr>
        </p:nvSpPr>
        <p:spPr/>
        <p:txBody>
          <a:bodyPr/>
          <a:lstStyle/>
          <a:p>
            <a:fld id="{37F825D8-F4F2-DA43-9DB9-ED6FBB682DE6}" type="datetime1">
              <a:rPr kumimoji="1" lang="ja-JP" altLang="en-US" smtClean="0"/>
              <a:t>2023/3/4</a:t>
            </a:fld>
            <a:endParaRPr kumimoji="1" lang="ja-JP" altLang="en-US"/>
          </a:p>
        </p:txBody>
      </p:sp>
      <p:sp>
        <p:nvSpPr>
          <p:cNvPr id="8" name="フッター プレースホルダー 7">
            <a:extLst>
              <a:ext uri="{FF2B5EF4-FFF2-40B4-BE49-F238E27FC236}">
                <a16:creationId xmlns:a16="http://schemas.microsoft.com/office/drawing/2014/main" id="{AB25B209-6027-7146-802D-0121CCE40F8E}"/>
              </a:ext>
            </a:extLst>
          </p:cNvPr>
          <p:cNvSpPr>
            <a:spLocks noGrp="1"/>
          </p:cNvSpPr>
          <p:nvPr>
            <p:ph type="ftr" sz="quarter" idx="11"/>
          </p:nvPr>
        </p:nvSpPr>
        <p:spPr>
          <a:xfrm>
            <a:off x="4038599" y="6479770"/>
            <a:ext cx="4114800" cy="365125"/>
          </a:xfrm>
          <a:prstGeom prst="rect">
            <a:avLst/>
          </a:prstGeom>
        </p:spPr>
        <p:txBody>
          <a:bodyPr/>
          <a:lstStyle/>
          <a:p>
            <a:r>
              <a:rPr kumimoji="1" lang="zh-CN" altLang="en-US"/>
              <a:t>情報処理学会第</a:t>
            </a:r>
            <a:r>
              <a:rPr kumimoji="1" lang="en-US" altLang="zh-CN"/>
              <a:t>85</a:t>
            </a:r>
            <a:r>
              <a:rPr kumimoji="1" lang="zh-CN" altLang="en-US"/>
              <a:t>回全国大会</a:t>
            </a:r>
            <a:endParaRPr kumimoji="1" lang="ja-JP" altLang="en-US"/>
          </a:p>
        </p:txBody>
      </p:sp>
      <p:sp>
        <p:nvSpPr>
          <p:cNvPr id="9" name="スライド番号プレースホルダー 8">
            <a:extLst>
              <a:ext uri="{FF2B5EF4-FFF2-40B4-BE49-F238E27FC236}">
                <a16:creationId xmlns:a16="http://schemas.microsoft.com/office/drawing/2014/main" id="{8A1BC9E7-6E5C-CF46-9CD1-D5591F32FC83}"/>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spTree>
    <p:extLst>
      <p:ext uri="{BB962C8B-B14F-4D97-AF65-F5344CB8AC3E}">
        <p14:creationId xmlns:p14="http://schemas.microsoft.com/office/powerpoint/2010/main" val="4142745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7A2AF-CBC1-B94C-849D-A59433BFE3D5}"/>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705A2EC7-8DE4-9943-AF83-077A73CE8E4E}"/>
              </a:ext>
            </a:extLst>
          </p:cNvPr>
          <p:cNvSpPr>
            <a:spLocks noGrp="1"/>
          </p:cNvSpPr>
          <p:nvPr>
            <p:ph type="dt" sz="half" idx="10"/>
          </p:nvPr>
        </p:nvSpPr>
        <p:spPr/>
        <p:txBody>
          <a:bodyPr/>
          <a:lstStyle/>
          <a:p>
            <a:fld id="{BD7CC2D3-CA7D-4546-9704-A418E2E62122}" type="datetime1">
              <a:rPr kumimoji="1" lang="ja-JP" altLang="en-US" smtClean="0"/>
              <a:t>2023/3/4</a:t>
            </a:fld>
            <a:endParaRPr kumimoji="1" lang="ja-JP" altLang="en-US"/>
          </a:p>
        </p:txBody>
      </p:sp>
      <p:sp>
        <p:nvSpPr>
          <p:cNvPr id="4" name="フッター プレースホルダー 3">
            <a:extLst>
              <a:ext uri="{FF2B5EF4-FFF2-40B4-BE49-F238E27FC236}">
                <a16:creationId xmlns:a16="http://schemas.microsoft.com/office/drawing/2014/main" id="{1CB97545-49CC-9043-9ACD-F363768EC253}"/>
              </a:ext>
            </a:extLst>
          </p:cNvPr>
          <p:cNvSpPr>
            <a:spLocks noGrp="1"/>
          </p:cNvSpPr>
          <p:nvPr>
            <p:ph type="ftr" sz="quarter" idx="11"/>
          </p:nvPr>
        </p:nvSpPr>
        <p:spPr>
          <a:xfrm>
            <a:off x="4038599" y="6479770"/>
            <a:ext cx="4114800" cy="365125"/>
          </a:xfrm>
          <a:prstGeom prst="rect">
            <a:avLst/>
          </a:prstGeom>
        </p:spPr>
        <p:txBody>
          <a:bodyPr/>
          <a:lstStyle/>
          <a:p>
            <a:r>
              <a:rPr kumimoji="1" lang="zh-CN" altLang="en-US"/>
              <a:t>情報処理学会第</a:t>
            </a:r>
            <a:r>
              <a:rPr kumimoji="1" lang="en-US" altLang="zh-CN"/>
              <a:t>85</a:t>
            </a:r>
            <a:r>
              <a:rPr kumimoji="1" lang="zh-CN" altLang="en-US"/>
              <a:t>回全国大会</a:t>
            </a:r>
            <a:endParaRPr kumimoji="1" lang="ja-JP" altLang="en-US"/>
          </a:p>
        </p:txBody>
      </p:sp>
      <p:sp>
        <p:nvSpPr>
          <p:cNvPr id="5" name="スライド番号プレースホルダー 4">
            <a:extLst>
              <a:ext uri="{FF2B5EF4-FFF2-40B4-BE49-F238E27FC236}">
                <a16:creationId xmlns:a16="http://schemas.microsoft.com/office/drawing/2014/main" id="{3BED6703-C662-024D-936C-F5A55AAD7805}"/>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cxnSp>
        <p:nvCxnSpPr>
          <p:cNvPr id="6" name="直線コネクタ 5">
            <a:extLst>
              <a:ext uri="{FF2B5EF4-FFF2-40B4-BE49-F238E27FC236}">
                <a16:creationId xmlns:a16="http://schemas.microsoft.com/office/drawing/2014/main" id="{1C14B7C2-35AF-B14A-AE31-D8D332D265E0}"/>
              </a:ext>
            </a:extLst>
          </p:cNvPr>
          <p:cNvCxnSpPr>
            <a:cxnSpLocks/>
          </p:cNvCxnSpPr>
          <p:nvPr userDrawn="1"/>
        </p:nvCxnSpPr>
        <p:spPr>
          <a:xfrm>
            <a:off x="530772" y="879855"/>
            <a:ext cx="11661228" cy="0"/>
          </a:xfrm>
          <a:prstGeom prst="line">
            <a:avLst/>
          </a:prstGeom>
          <a:ln w="38100"/>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12118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224F0CB-8215-EA4C-BAE6-28480A9B17B2}"/>
              </a:ext>
            </a:extLst>
          </p:cNvPr>
          <p:cNvSpPr>
            <a:spLocks noGrp="1"/>
          </p:cNvSpPr>
          <p:nvPr>
            <p:ph type="dt" sz="half" idx="10"/>
          </p:nvPr>
        </p:nvSpPr>
        <p:spPr/>
        <p:txBody>
          <a:bodyPr/>
          <a:lstStyle/>
          <a:p>
            <a:fld id="{5D59BFC9-FFCA-D640-9B35-7A8447973756}" type="datetime1">
              <a:rPr kumimoji="1" lang="ja-JP" altLang="en-US" smtClean="0"/>
              <a:t>2023/3/4</a:t>
            </a:fld>
            <a:endParaRPr kumimoji="1" lang="ja-JP" altLang="en-US"/>
          </a:p>
        </p:txBody>
      </p:sp>
      <p:sp>
        <p:nvSpPr>
          <p:cNvPr id="3" name="フッター プレースホルダー 2">
            <a:extLst>
              <a:ext uri="{FF2B5EF4-FFF2-40B4-BE49-F238E27FC236}">
                <a16:creationId xmlns:a16="http://schemas.microsoft.com/office/drawing/2014/main" id="{328C57A4-1C98-7A4F-AFCF-8ABC5C0904C3}"/>
              </a:ext>
            </a:extLst>
          </p:cNvPr>
          <p:cNvSpPr>
            <a:spLocks noGrp="1"/>
          </p:cNvSpPr>
          <p:nvPr>
            <p:ph type="ftr" sz="quarter" idx="11"/>
          </p:nvPr>
        </p:nvSpPr>
        <p:spPr>
          <a:xfrm>
            <a:off x="4038599" y="6479770"/>
            <a:ext cx="4114800" cy="365125"/>
          </a:xfrm>
          <a:prstGeom prst="rect">
            <a:avLst/>
          </a:prstGeom>
        </p:spPr>
        <p:txBody>
          <a:bodyPr/>
          <a:lstStyle/>
          <a:p>
            <a:r>
              <a:rPr kumimoji="1" lang="zh-CN" altLang="en-US"/>
              <a:t>情報処理学会第</a:t>
            </a:r>
            <a:r>
              <a:rPr kumimoji="1" lang="en-US" altLang="zh-CN"/>
              <a:t>85</a:t>
            </a:r>
            <a:r>
              <a:rPr kumimoji="1" lang="zh-CN" altLang="en-US"/>
              <a:t>回全国大会</a:t>
            </a:r>
            <a:endParaRPr kumimoji="1" lang="ja-JP" altLang="en-US"/>
          </a:p>
        </p:txBody>
      </p:sp>
      <p:sp>
        <p:nvSpPr>
          <p:cNvPr id="4" name="スライド番号プレースホルダー 3">
            <a:extLst>
              <a:ext uri="{FF2B5EF4-FFF2-40B4-BE49-F238E27FC236}">
                <a16:creationId xmlns:a16="http://schemas.microsoft.com/office/drawing/2014/main" id="{F5DBFF93-C1B6-BE4C-91EC-02F732284F94}"/>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spTree>
    <p:extLst>
      <p:ext uri="{BB962C8B-B14F-4D97-AF65-F5344CB8AC3E}">
        <p14:creationId xmlns:p14="http://schemas.microsoft.com/office/powerpoint/2010/main" val="1466868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787937-B749-074B-9073-8EC8370132B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393933DB-2983-8B42-A12B-49F7F8C34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B3BB3E1-A8D3-EC47-8063-1566366198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C5F7F76A-50F2-424D-B33C-959C8902EE90}"/>
              </a:ext>
            </a:extLst>
          </p:cNvPr>
          <p:cNvSpPr>
            <a:spLocks noGrp="1"/>
          </p:cNvSpPr>
          <p:nvPr>
            <p:ph type="dt" sz="half" idx="10"/>
          </p:nvPr>
        </p:nvSpPr>
        <p:spPr/>
        <p:txBody>
          <a:bodyPr/>
          <a:lstStyle/>
          <a:p>
            <a:fld id="{D6320C10-5517-6343-9B45-09A94D57AEA1}" type="datetime1">
              <a:rPr kumimoji="1" lang="ja-JP" altLang="en-US" smtClean="0"/>
              <a:t>2023/3/4</a:t>
            </a:fld>
            <a:endParaRPr kumimoji="1" lang="ja-JP" altLang="en-US"/>
          </a:p>
        </p:txBody>
      </p:sp>
      <p:sp>
        <p:nvSpPr>
          <p:cNvPr id="6" name="フッター プレースホルダー 5">
            <a:extLst>
              <a:ext uri="{FF2B5EF4-FFF2-40B4-BE49-F238E27FC236}">
                <a16:creationId xmlns:a16="http://schemas.microsoft.com/office/drawing/2014/main" id="{04EF0A48-86F4-0645-BB7D-5CA7E2DA2845}"/>
              </a:ext>
            </a:extLst>
          </p:cNvPr>
          <p:cNvSpPr>
            <a:spLocks noGrp="1"/>
          </p:cNvSpPr>
          <p:nvPr>
            <p:ph type="ftr" sz="quarter" idx="11"/>
          </p:nvPr>
        </p:nvSpPr>
        <p:spPr>
          <a:xfrm>
            <a:off x="4038599" y="6479770"/>
            <a:ext cx="4114800" cy="365125"/>
          </a:xfrm>
          <a:prstGeom prst="rect">
            <a:avLst/>
          </a:prstGeom>
        </p:spPr>
        <p:txBody>
          <a:bodyPr/>
          <a:lstStyle/>
          <a:p>
            <a:r>
              <a:rPr kumimoji="1" lang="zh-CN" altLang="en-US"/>
              <a:t>情報処理学会第</a:t>
            </a:r>
            <a:r>
              <a:rPr kumimoji="1" lang="en-US" altLang="zh-CN"/>
              <a:t>85</a:t>
            </a:r>
            <a:r>
              <a:rPr kumimoji="1" lang="zh-CN" altLang="en-US"/>
              <a:t>回全国大会</a:t>
            </a:r>
            <a:endParaRPr kumimoji="1" lang="ja-JP" altLang="en-US"/>
          </a:p>
        </p:txBody>
      </p:sp>
      <p:sp>
        <p:nvSpPr>
          <p:cNvPr id="7" name="スライド番号プレースホルダー 6">
            <a:extLst>
              <a:ext uri="{FF2B5EF4-FFF2-40B4-BE49-F238E27FC236}">
                <a16:creationId xmlns:a16="http://schemas.microsoft.com/office/drawing/2014/main" id="{3CE302EA-5F8C-A94D-B3D9-6A3C79AD6621}"/>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spTree>
    <p:extLst>
      <p:ext uri="{BB962C8B-B14F-4D97-AF65-F5344CB8AC3E}">
        <p14:creationId xmlns:p14="http://schemas.microsoft.com/office/powerpoint/2010/main" val="1872205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122664-0282-5F45-9D0C-C442143B6DA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1F0E553-809A-C946-999E-B65A25DB44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CEBF2DBF-D42E-9146-84E1-E35008DCD5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F718E90-68B0-6B4F-9453-E0DAC92D65C6}"/>
              </a:ext>
            </a:extLst>
          </p:cNvPr>
          <p:cNvSpPr>
            <a:spLocks noGrp="1"/>
          </p:cNvSpPr>
          <p:nvPr>
            <p:ph type="dt" sz="half" idx="10"/>
          </p:nvPr>
        </p:nvSpPr>
        <p:spPr/>
        <p:txBody>
          <a:bodyPr/>
          <a:lstStyle/>
          <a:p>
            <a:fld id="{7A5A468D-CFC9-6B45-BD9E-9FE2BC3C87A5}" type="datetime1">
              <a:rPr kumimoji="1" lang="ja-JP" altLang="en-US" smtClean="0"/>
              <a:t>2023/3/4</a:t>
            </a:fld>
            <a:endParaRPr kumimoji="1" lang="ja-JP" altLang="en-US"/>
          </a:p>
        </p:txBody>
      </p:sp>
      <p:sp>
        <p:nvSpPr>
          <p:cNvPr id="6" name="フッター プレースホルダー 5">
            <a:extLst>
              <a:ext uri="{FF2B5EF4-FFF2-40B4-BE49-F238E27FC236}">
                <a16:creationId xmlns:a16="http://schemas.microsoft.com/office/drawing/2014/main" id="{5D98BC2A-D81F-E947-9687-D7B3DE45392A}"/>
              </a:ext>
            </a:extLst>
          </p:cNvPr>
          <p:cNvSpPr>
            <a:spLocks noGrp="1"/>
          </p:cNvSpPr>
          <p:nvPr>
            <p:ph type="ftr" sz="quarter" idx="11"/>
          </p:nvPr>
        </p:nvSpPr>
        <p:spPr>
          <a:xfrm>
            <a:off x="4038599" y="6479770"/>
            <a:ext cx="4114800" cy="365125"/>
          </a:xfrm>
          <a:prstGeom prst="rect">
            <a:avLst/>
          </a:prstGeom>
        </p:spPr>
        <p:txBody>
          <a:bodyPr/>
          <a:lstStyle/>
          <a:p>
            <a:r>
              <a:rPr kumimoji="1" lang="zh-CN" altLang="en-US"/>
              <a:t>情報処理学会第</a:t>
            </a:r>
            <a:r>
              <a:rPr kumimoji="1" lang="en-US" altLang="zh-CN"/>
              <a:t>85</a:t>
            </a:r>
            <a:r>
              <a:rPr kumimoji="1" lang="zh-CN" altLang="en-US"/>
              <a:t>回全国大会</a:t>
            </a:r>
            <a:endParaRPr kumimoji="1" lang="ja-JP" altLang="en-US"/>
          </a:p>
        </p:txBody>
      </p:sp>
      <p:sp>
        <p:nvSpPr>
          <p:cNvPr id="7" name="スライド番号プレースホルダー 6">
            <a:extLst>
              <a:ext uri="{FF2B5EF4-FFF2-40B4-BE49-F238E27FC236}">
                <a16:creationId xmlns:a16="http://schemas.microsoft.com/office/drawing/2014/main" id="{B8594B58-CFB3-7A4A-B26D-1B9792E2191D}"/>
              </a:ext>
            </a:extLst>
          </p:cNvPr>
          <p:cNvSpPr>
            <a:spLocks noGrp="1"/>
          </p:cNvSpPr>
          <p:nvPr>
            <p:ph type="sldNum" sz="quarter" idx="12"/>
          </p:nvPr>
        </p:nvSpPr>
        <p:spPr/>
        <p:txBody>
          <a:bodyPr/>
          <a:lstStyle/>
          <a:p>
            <a:fld id="{C2EA3249-E942-6548-99D7-50BB56ADF5E4}" type="slidenum">
              <a:rPr kumimoji="1" lang="ja-JP" altLang="en-US" smtClean="0"/>
              <a:t>‹#›</a:t>
            </a:fld>
            <a:endParaRPr kumimoji="1" lang="ja-JP" altLang="en-US"/>
          </a:p>
        </p:txBody>
      </p:sp>
    </p:spTree>
    <p:extLst>
      <p:ext uri="{BB962C8B-B14F-4D97-AF65-F5344CB8AC3E}">
        <p14:creationId xmlns:p14="http://schemas.microsoft.com/office/powerpoint/2010/main" val="1662502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011E588-45DD-E346-9904-248AA7A4672D}"/>
              </a:ext>
            </a:extLst>
          </p:cNvPr>
          <p:cNvSpPr>
            <a:spLocks noGrp="1"/>
          </p:cNvSpPr>
          <p:nvPr>
            <p:ph type="title"/>
          </p:nvPr>
        </p:nvSpPr>
        <p:spPr>
          <a:xfrm>
            <a:off x="530772" y="336328"/>
            <a:ext cx="11130455" cy="798787"/>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50AD0EA-1EBC-814E-93C5-38447607C7F1}"/>
              </a:ext>
            </a:extLst>
          </p:cNvPr>
          <p:cNvSpPr>
            <a:spLocks noGrp="1"/>
          </p:cNvSpPr>
          <p:nvPr>
            <p:ph type="body" idx="1"/>
          </p:nvPr>
        </p:nvSpPr>
        <p:spPr>
          <a:xfrm>
            <a:off x="530772" y="1135115"/>
            <a:ext cx="11130454" cy="504184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a:extLst>
              <a:ext uri="{FF2B5EF4-FFF2-40B4-BE49-F238E27FC236}">
                <a16:creationId xmlns:a16="http://schemas.microsoft.com/office/drawing/2014/main" id="{191477CA-E6BC-2F43-BD93-242E69229105}"/>
              </a:ext>
            </a:extLst>
          </p:cNvPr>
          <p:cNvSpPr>
            <a:spLocks noGrp="1"/>
          </p:cNvSpPr>
          <p:nvPr>
            <p:ph type="dt" sz="half" idx="2"/>
          </p:nvPr>
        </p:nvSpPr>
        <p:spPr>
          <a:xfrm>
            <a:off x="257503" y="6526377"/>
            <a:ext cx="2743200" cy="365125"/>
          </a:xfrm>
          <a:prstGeom prst="rect">
            <a:avLst/>
          </a:prstGeom>
        </p:spPr>
        <p:txBody>
          <a:bodyPr vert="horz" lIns="91440" tIns="45720" rIns="91440" bIns="45720" rtlCol="0" anchor="ctr"/>
          <a:lstStyle>
            <a:lvl1pPr algn="l">
              <a:defRPr sz="1400">
                <a:solidFill>
                  <a:schemeClr val="tx1">
                    <a:tint val="75000"/>
                  </a:schemeClr>
                </a:solidFill>
                <a:latin typeface="Meiryo" panose="020B0604030504040204" pitchFamily="34" charset="-128"/>
                <a:ea typeface="Meiryo" panose="020B0604030504040204" pitchFamily="34" charset="-128"/>
              </a:defRPr>
            </a:lvl1pPr>
          </a:lstStyle>
          <a:p>
            <a:fld id="{31F4FED8-D5EB-744D-82C3-88A9929D3596}" type="datetime1">
              <a:rPr lang="ja-JP" altLang="en-US" smtClean="0"/>
              <a:t>2023/3/4</a:t>
            </a:fld>
            <a:endParaRPr lang="ja-JP" altLang="en-US" dirty="0"/>
          </a:p>
        </p:txBody>
      </p:sp>
      <p:sp>
        <p:nvSpPr>
          <p:cNvPr id="6" name="スライド番号プレースホルダー 5">
            <a:extLst>
              <a:ext uri="{FF2B5EF4-FFF2-40B4-BE49-F238E27FC236}">
                <a16:creationId xmlns:a16="http://schemas.microsoft.com/office/drawing/2014/main" id="{EF7AF1FF-7FA1-B84D-8526-2DEB8BA67998}"/>
              </a:ext>
            </a:extLst>
          </p:cNvPr>
          <p:cNvSpPr>
            <a:spLocks noGrp="1"/>
          </p:cNvSpPr>
          <p:nvPr>
            <p:ph type="sldNum" sz="quarter" idx="4"/>
          </p:nvPr>
        </p:nvSpPr>
        <p:spPr>
          <a:xfrm>
            <a:off x="8523886" y="6515621"/>
            <a:ext cx="2743200" cy="365125"/>
          </a:xfrm>
          <a:prstGeom prst="rect">
            <a:avLst/>
          </a:prstGeom>
        </p:spPr>
        <p:txBody>
          <a:bodyPr vert="horz" lIns="91440" tIns="45720" rIns="91440" bIns="45720" rtlCol="0" anchor="ctr"/>
          <a:lstStyle>
            <a:lvl1pPr algn="r">
              <a:defRPr sz="1400">
                <a:solidFill>
                  <a:schemeClr val="tx1">
                    <a:tint val="75000"/>
                  </a:schemeClr>
                </a:solidFill>
                <a:latin typeface="Meiryo" panose="020B0604030504040204" pitchFamily="34" charset="-128"/>
                <a:ea typeface="Meiryo" panose="020B0604030504040204" pitchFamily="34" charset="-128"/>
              </a:defRPr>
            </a:lvl1pPr>
          </a:lstStyle>
          <a:p>
            <a:fld id="{C2EA3249-E942-6548-99D7-50BB56ADF5E4}" type="slidenum">
              <a:rPr lang="ja-JP" altLang="en-US" smtClean="0"/>
              <a:pPr/>
              <a:t>‹#›</a:t>
            </a:fld>
            <a:endParaRPr lang="ja-JP" altLang="en-US"/>
          </a:p>
        </p:txBody>
      </p:sp>
      <p:sp>
        <p:nvSpPr>
          <p:cNvPr id="11" name="テキスト ボックス 10">
            <a:extLst>
              <a:ext uri="{FF2B5EF4-FFF2-40B4-BE49-F238E27FC236}">
                <a16:creationId xmlns:a16="http://schemas.microsoft.com/office/drawing/2014/main" id="{DF99812F-98E8-45B6-BF2A-DD2014175AF0}"/>
              </a:ext>
            </a:extLst>
          </p:cNvPr>
          <p:cNvSpPr txBox="1"/>
          <p:nvPr userDrawn="1"/>
        </p:nvSpPr>
        <p:spPr>
          <a:xfrm>
            <a:off x="11163177" y="6567896"/>
            <a:ext cx="58319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/23</a:t>
            </a:r>
          </a:p>
        </p:txBody>
      </p:sp>
      <p:sp>
        <p:nvSpPr>
          <p:cNvPr id="7" name="フッター プレースホルダー 4">
            <a:extLst>
              <a:ext uri="{FF2B5EF4-FFF2-40B4-BE49-F238E27FC236}">
                <a16:creationId xmlns:a16="http://schemas.microsoft.com/office/drawing/2014/main" id="{9666F3C5-5223-127B-E800-5255F0837A64}"/>
              </a:ext>
            </a:extLst>
          </p:cNvPr>
          <p:cNvSpPr>
            <a:spLocks noGrp="1"/>
          </p:cNvSpPr>
          <p:nvPr>
            <p:ph type="ftr" sz="quarter" idx="3"/>
          </p:nvPr>
        </p:nvSpPr>
        <p:spPr>
          <a:xfrm>
            <a:off x="4038599" y="6557938"/>
            <a:ext cx="4114800" cy="365125"/>
          </a:xfrm>
          <a:prstGeom prst="rect">
            <a:avLst/>
          </a:prstGeom>
        </p:spPr>
        <p:txBody>
          <a:bodyPr/>
          <a:lstStyle>
            <a:lvl1pPr algn="ctr">
              <a:defRPr sz="1200">
                <a:solidFill>
                  <a:schemeClr val="bg1">
                    <a:lumMod val="65000"/>
                  </a:schemeClr>
                </a:solidFill>
                <a:latin typeface="メイリオ" panose="020B0604030504040204" pitchFamily="50" charset="-128"/>
                <a:ea typeface="メイリオ" panose="020B0604030504040204" pitchFamily="50" charset="-128"/>
              </a:defRPr>
            </a:lvl1pPr>
          </a:lstStyle>
          <a:p>
            <a:r>
              <a:rPr lang="zh-CN" altLang="en-US"/>
              <a:t>情報処理学会第</a:t>
            </a:r>
            <a:r>
              <a:rPr lang="en-US" altLang="zh-CN"/>
              <a:t>85</a:t>
            </a:r>
            <a:r>
              <a:rPr lang="zh-CN" altLang="en-US"/>
              <a:t>回全国大会</a:t>
            </a:r>
            <a:endParaRPr lang="ja-JP" altLang="en-US" dirty="0"/>
          </a:p>
        </p:txBody>
      </p:sp>
    </p:spTree>
    <p:extLst>
      <p:ext uri="{BB962C8B-B14F-4D97-AF65-F5344CB8AC3E}">
        <p14:creationId xmlns:p14="http://schemas.microsoft.com/office/powerpoint/2010/main" val="1710679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kumimoji="1" sz="3600" kern="1200">
          <a:solidFill>
            <a:schemeClr val="tx1"/>
          </a:solidFill>
          <a:latin typeface="Meiryo" panose="020B0604030504040204" pitchFamily="34" charset="-128"/>
          <a:ea typeface="Meiryo" panose="020B0604030504040204" pitchFamily="34" charset="-128"/>
          <a:cs typeface="+mj-cs"/>
        </a:defRPr>
      </a:lvl1pPr>
    </p:titleStyle>
    <p:bodyStyle>
      <a:lvl1pPr marL="342900" indent="-342900" algn="l" defTabSz="914400" rtl="0" eaLnBrk="1" latinLnBrk="0" hangingPunct="1">
        <a:lnSpc>
          <a:spcPct val="90000"/>
        </a:lnSpc>
        <a:spcBef>
          <a:spcPts val="1000"/>
        </a:spcBef>
        <a:buFont typeface="Arial" panose="020B0604020202020204" pitchFamily="34" charset="0"/>
        <a:buChar char="•"/>
        <a:defRPr kumimoji="1" sz="2000" kern="1200">
          <a:solidFill>
            <a:schemeClr val="tx1"/>
          </a:solidFill>
          <a:latin typeface="Meiryo" panose="020B0604030504040204" pitchFamily="34" charset="-128"/>
          <a:ea typeface="Meiryo" panose="020B0604030504040204" pitchFamily="34" charset="-128"/>
          <a:cs typeface="+mn-cs"/>
        </a:defRPr>
      </a:lvl1pPr>
      <a:lvl2pPr marL="800100" indent="-342900" algn="l" defTabSz="914400" rtl="0" eaLnBrk="1" latinLnBrk="0" hangingPunct="1">
        <a:lnSpc>
          <a:spcPct val="90000"/>
        </a:lnSpc>
        <a:spcBef>
          <a:spcPts val="500"/>
        </a:spcBef>
        <a:buFont typeface="Wingdings" pitchFamily="2" charset="2"/>
        <a:buChar char="Ø"/>
        <a:defRPr kumimoji="1" sz="1800" kern="1200">
          <a:solidFill>
            <a:schemeClr val="tx1"/>
          </a:solidFill>
          <a:latin typeface="Meiryo" panose="020B0604030504040204" pitchFamily="34" charset="-128"/>
          <a:ea typeface="Meiryo" panose="020B0604030504040204"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1600" kern="1200">
          <a:solidFill>
            <a:schemeClr val="tx1"/>
          </a:solidFill>
          <a:latin typeface="Meiryo" panose="020B0604030504040204" pitchFamily="34" charset="-128"/>
          <a:ea typeface="Meiryo" panose="020B0604030504040204"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eiryo" panose="020B0604030504040204" pitchFamily="34" charset="-128"/>
          <a:ea typeface="Meiryo" panose="020B0604030504040204"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400" kern="1200">
          <a:solidFill>
            <a:schemeClr val="tx1"/>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7" Type="http://schemas.openxmlformats.org/officeDocument/2006/relationships/image" Target="../media/image29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61.png"/></Relationships>
</file>

<file path=ppt/slides/_rels/slide15.xml.rels><?xml version="1.0" encoding="UTF-8" standalone="yes"?>
<Relationships xmlns="http://schemas.openxmlformats.org/package/2006/relationships"><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0.png"/><Relationship Id="rId7"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0.png"/><Relationship Id="rId7"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6.png"/><Relationship Id="rId4" Type="http://schemas.openxmlformats.org/officeDocument/2006/relationships/image" Target="../media/image610.png"/></Relationships>
</file>

<file path=ppt/slides/_rels/slide2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0.png"/></Relationships>
</file>

<file path=ppt/slides/_rels/slide29.xml.rels><?xml version="1.0" encoding="UTF-8" standalone="yes"?>
<Relationships xmlns="http://schemas.openxmlformats.org/package/2006/relationships"><Relationship Id="rId8" Type="http://schemas.openxmlformats.org/officeDocument/2006/relationships/image" Target="../media/image1900.png"/><Relationship Id="rId3" Type="http://schemas.openxmlformats.org/officeDocument/2006/relationships/image" Target="../media/image390.png"/><Relationship Id="rId7"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450.png"/><Relationship Id="rId2" Type="http://schemas.openxmlformats.org/officeDocument/2006/relationships/image" Target="../media/image400.png"/><Relationship Id="rId1" Type="http://schemas.openxmlformats.org/officeDocument/2006/relationships/slideLayout" Target="../slideLayouts/slideLayout2.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20.png"/></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91.png"/></Relationships>
</file>

<file path=ppt/slides/_rels/slide3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11.png"/><Relationship Id="rId7"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56.png"/><Relationship Id="rId9"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32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290.png"/></Relationships>
</file>

<file path=ppt/slides/_rels/slide34.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59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330.png"/></Relationships>
</file>

<file path=ppt/slides/_rels/slide35.xml.rels><?xml version="1.0" encoding="UTF-8" standalone="yes"?>
<Relationships xmlns="http://schemas.openxmlformats.org/package/2006/relationships"><Relationship Id="rId3" Type="http://schemas.openxmlformats.org/officeDocument/2006/relationships/image" Target="../media/image171.png"/><Relationship Id="rId7"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9.png"/><Relationship Id="rId4" Type="http://schemas.openxmlformats.org/officeDocument/2006/relationships/image" Target="../media/image260.png"/></Relationships>
</file>

<file path=ppt/slides/_rels/slide3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40.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0.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F2A9A0-C8F5-BD43-9594-0FCFEC46D422}"/>
              </a:ext>
            </a:extLst>
          </p:cNvPr>
          <p:cNvSpPr>
            <a:spLocks noGrp="1"/>
          </p:cNvSpPr>
          <p:nvPr>
            <p:ph type="ctrTitle"/>
          </p:nvPr>
        </p:nvSpPr>
        <p:spPr>
          <a:xfrm>
            <a:off x="926968" y="1437792"/>
            <a:ext cx="10338064" cy="2387600"/>
          </a:xfrm>
        </p:spPr>
        <p:txBody>
          <a:bodyPr>
            <a:normAutofit/>
          </a:bodyPr>
          <a:lstStyle/>
          <a:p>
            <a:r>
              <a:rPr lang="ja-JP" altLang="en-US" sz="4400"/>
              <a:t>ピーク数減少近似アルゴリズムを</a:t>
            </a:r>
            <a:br>
              <a:rPr lang="en-US" altLang="ja-JP" sz="4400" dirty="0"/>
            </a:br>
            <a:r>
              <a:rPr lang="ja-JP" altLang="en-US" sz="4400"/>
              <a:t>用いた時系列予測</a:t>
            </a:r>
            <a:endParaRPr lang="en" altLang="ja-JP" sz="4400" dirty="0"/>
          </a:p>
        </p:txBody>
      </p:sp>
      <p:sp>
        <p:nvSpPr>
          <p:cNvPr id="3" name="字幕 2">
            <a:extLst>
              <a:ext uri="{FF2B5EF4-FFF2-40B4-BE49-F238E27FC236}">
                <a16:creationId xmlns:a16="http://schemas.microsoft.com/office/drawing/2014/main" id="{AA687B21-263A-8346-B87C-A1465758B898}"/>
              </a:ext>
            </a:extLst>
          </p:cNvPr>
          <p:cNvSpPr>
            <a:spLocks noGrp="1"/>
          </p:cNvSpPr>
          <p:nvPr>
            <p:ph type="subTitle" idx="1"/>
          </p:nvPr>
        </p:nvSpPr>
        <p:spPr>
          <a:xfrm>
            <a:off x="5825127" y="4799022"/>
            <a:ext cx="6295697" cy="1495093"/>
          </a:xfrm>
        </p:spPr>
        <p:txBody>
          <a:bodyPr/>
          <a:lstStyle/>
          <a:p>
            <a:r>
              <a:rPr kumimoji="1" lang="ja-JP" altLang="en-US" dirty="0"/>
              <a:t>関西</a:t>
            </a:r>
            <a:r>
              <a:rPr kumimoji="1" lang="ja-JP" altLang="en-US"/>
              <a:t>学院大学大学院 理工学研究科 </a:t>
            </a:r>
            <a:r>
              <a:rPr lang="ja-JP" altLang="en-US"/>
              <a:t>野口真</a:t>
            </a:r>
            <a:endParaRPr lang="en-US" altLang="ja-JP" dirty="0"/>
          </a:p>
          <a:p>
            <a:r>
              <a:rPr kumimoji="1" lang="ja-JP" altLang="en-US"/>
              <a:t>関西学院大学</a:t>
            </a:r>
            <a:r>
              <a:rPr kumimoji="1" lang="en-US" altLang="ja-JP" dirty="0"/>
              <a:t> </a:t>
            </a:r>
            <a:r>
              <a:rPr kumimoji="1" lang="ja-JP" altLang="en-US"/>
              <a:t>工学部</a:t>
            </a:r>
            <a:r>
              <a:rPr kumimoji="1" lang="en-US" altLang="ja-JP" dirty="0"/>
              <a:t> </a:t>
            </a:r>
            <a:r>
              <a:rPr kumimoji="1" lang="ja-JP" altLang="en-US"/>
              <a:t>情報工学課程</a:t>
            </a:r>
            <a:r>
              <a:rPr kumimoji="1" lang="en-US" altLang="ja-JP" dirty="0"/>
              <a:t> </a:t>
            </a:r>
            <a:r>
              <a:rPr kumimoji="1" lang="ja-JP" altLang="en-US"/>
              <a:t>徳山豪</a:t>
            </a:r>
            <a:endParaRPr kumimoji="1" lang="ja-JP" altLang="en-US" dirty="0"/>
          </a:p>
        </p:txBody>
      </p:sp>
      <p:sp>
        <p:nvSpPr>
          <p:cNvPr id="6" name="テキスト ボックス 5">
            <a:extLst>
              <a:ext uri="{FF2B5EF4-FFF2-40B4-BE49-F238E27FC236}">
                <a16:creationId xmlns:a16="http://schemas.microsoft.com/office/drawing/2014/main" id="{0E1C0F03-563E-A053-F7DA-0EAE65BCD268}"/>
              </a:ext>
            </a:extLst>
          </p:cNvPr>
          <p:cNvSpPr txBox="1"/>
          <p:nvPr/>
        </p:nvSpPr>
        <p:spPr>
          <a:xfrm>
            <a:off x="563880" y="3896708"/>
            <a:ext cx="11064240" cy="830997"/>
          </a:xfrm>
          <a:prstGeom prst="rect">
            <a:avLst/>
          </a:prstGeom>
          <a:noFill/>
        </p:spPr>
        <p:txBody>
          <a:bodyPr wrap="square">
            <a:spAutoFit/>
          </a:bodyPr>
          <a:lstStyle/>
          <a:p>
            <a:pPr algn="ctr"/>
            <a:r>
              <a:rPr lang="en" altLang="ja-JP" sz="2400" dirty="0">
                <a:effectLst/>
                <a:latin typeface="CMR9"/>
              </a:rPr>
              <a:t>Time series forecasting using peak-reducing approximation algorithm</a:t>
            </a:r>
            <a:br>
              <a:rPr lang="en" altLang="ja-JP" sz="2400" dirty="0">
                <a:effectLst/>
                <a:latin typeface="CMR9"/>
              </a:rPr>
            </a:br>
            <a:endParaRPr lang="en" altLang="ja-JP" sz="2400" dirty="0"/>
          </a:p>
        </p:txBody>
      </p:sp>
    </p:spTree>
    <p:extLst>
      <p:ext uri="{BB962C8B-B14F-4D97-AF65-F5344CB8AC3E}">
        <p14:creationId xmlns:p14="http://schemas.microsoft.com/office/powerpoint/2010/main" val="4292278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5CB744-039A-2BC2-D50C-343CD0C77BD9}"/>
              </a:ext>
            </a:extLst>
          </p:cNvPr>
          <p:cNvSpPr>
            <a:spLocks noGrp="1"/>
          </p:cNvSpPr>
          <p:nvPr>
            <p:ph type="title"/>
          </p:nvPr>
        </p:nvSpPr>
        <p:spPr/>
        <p:txBody>
          <a:bodyPr>
            <a:normAutofit/>
          </a:bodyPr>
          <a:lstStyle/>
          <a:p>
            <a:r>
              <a:rPr kumimoji="1" lang="ja-JP" altLang="en-US"/>
              <a:t>関連研究：比較実験に用いるもの</a:t>
            </a:r>
            <a:endParaRPr kumimoji="1" lang="ja-JP" altLang="en-US" dirty="0"/>
          </a:p>
        </p:txBody>
      </p:sp>
      <p:sp>
        <p:nvSpPr>
          <p:cNvPr id="3" name="コンテンツ プレースホルダー 2">
            <a:extLst>
              <a:ext uri="{FF2B5EF4-FFF2-40B4-BE49-F238E27FC236}">
                <a16:creationId xmlns:a16="http://schemas.microsoft.com/office/drawing/2014/main" id="{01D76D8D-FFB2-9447-B3A8-C833A23A77BD}"/>
              </a:ext>
            </a:extLst>
          </p:cNvPr>
          <p:cNvSpPr>
            <a:spLocks noGrp="1"/>
          </p:cNvSpPr>
          <p:nvPr>
            <p:ph idx="1"/>
          </p:nvPr>
        </p:nvSpPr>
        <p:spPr/>
        <p:txBody>
          <a:bodyPr/>
          <a:lstStyle/>
          <a:p>
            <a:r>
              <a:rPr kumimoji="1" lang="ja-JP" altLang="en-US" dirty="0"/>
              <a:t>ヒストグラムの近似</a:t>
            </a:r>
            <a:endParaRPr kumimoji="1" lang="en-US" altLang="ja-JP" dirty="0"/>
          </a:p>
          <a:p>
            <a:pPr lvl="1"/>
            <a:r>
              <a:rPr kumimoji="1" lang="ja-JP" altLang="en-US">
                <a:solidFill>
                  <a:schemeClr val="bg1">
                    <a:lumMod val="65000"/>
                  </a:schemeClr>
                </a:solidFill>
              </a:rPr>
              <a:t>曲線</a:t>
            </a:r>
            <a:r>
              <a:rPr kumimoji="1" lang="ja-JP" altLang="en-US" dirty="0">
                <a:solidFill>
                  <a:schemeClr val="bg1">
                    <a:lumMod val="65000"/>
                  </a:schemeClr>
                </a:solidFill>
              </a:rPr>
              <a:t>の単峰近似のための線形時間アルゴリズム</a:t>
            </a:r>
            <a:endParaRPr kumimoji="1" lang="en-US" altLang="ja-JP" dirty="0">
              <a:solidFill>
                <a:schemeClr val="bg1">
                  <a:lumMod val="65000"/>
                </a:schemeClr>
              </a:solidFill>
            </a:endParaRPr>
          </a:p>
          <a:p>
            <a:r>
              <a:rPr lang="en-US" altLang="ja-JP" dirty="0"/>
              <a:t>LSTM</a:t>
            </a:r>
            <a:r>
              <a:rPr lang="ja-JP" altLang="en-US" dirty="0"/>
              <a:t>を用いた時系列予測</a:t>
            </a:r>
            <a:endParaRPr lang="en-US" altLang="ja-JP" dirty="0"/>
          </a:p>
          <a:p>
            <a:pPr lvl="1"/>
            <a:r>
              <a:rPr kumimoji="1" lang="en-US" altLang="ja-JP" dirty="0">
                <a:solidFill>
                  <a:schemeClr val="bg1">
                    <a:lumMod val="65000"/>
                  </a:schemeClr>
                </a:solidFill>
              </a:rPr>
              <a:t>Bidirectional LSTM</a:t>
            </a:r>
            <a:r>
              <a:rPr kumimoji="1" lang="ja-JP" altLang="en-US" dirty="0">
                <a:solidFill>
                  <a:schemeClr val="bg1">
                    <a:lumMod val="65000"/>
                  </a:schemeClr>
                </a:solidFill>
              </a:rPr>
              <a:t>を用いた時系列予測</a:t>
            </a:r>
            <a:endParaRPr kumimoji="1" lang="en-US" altLang="ja-JP" dirty="0">
              <a:solidFill>
                <a:schemeClr val="bg1">
                  <a:lumMod val="65000"/>
                </a:schemeClr>
              </a:solidFill>
            </a:endParaRPr>
          </a:p>
          <a:p>
            <a:pPr lvl="1"/>
            <a:r>
              <a:rPr kumimoji="1" lang="ja-JP" altLang="en-US">
                <a:solidFill>
                  <a:schemeClr val="bg1">
                    <a:lumMod val="65000"/>
                  </a:schemeClr>
                </a:solidFill>
              </a:rPr>
              <a:t>モビリティデータ</a:t>
            </a:r>
            <a:r>
              <a:rPr kumimoji="1" lang="ja-JP" altLang="en-US" dirty="0">
                <a:solidFill>
                  <a:schemeClr val="bg1">
                    <a:lumMod val="65000"/>
                  </a:schemeClr>
                </a:solidFill>
              </a:rPr>
              <a:t>を用いたマルチパス </a:t>
            </a:r>
            <a:r>
              <a:rPr kumimoji="1" lang="en-US" altLang="ja-JP" dirty="0">
                <a:solidFill>
                  <a:schemeClr val="bg1">
                    <a:lumMod val="65000"/>
                  </a:schemeClr>
                </a:solidFill>
              </a:rPr>
              <a:t>LSTM </a:t>
            </a:r>
            <a:r>
              <a:rPr kumimoji="1" lang="ja-JP" altLang="en-US" dirty="0">
                <a:solidFill>
                  <a:schemeClr val="bg1">
                    <a:lumMod val="65000"/>
                  </a:schemeClr>
                </a:solidFill>
              </a:rPr>
              <a:t>による </a:t>
            </a:r>
            <a:r>
              <a:rPr kumimoji="1" lang="en-US" altLang="ja-JP" dirty="0">
                <a:solidFill>
                  <a:schemeClr val="bg1">
                    <a:lumMod val="65000"/>
                  </a:schemeClr>
                </a:solidFill>
              </a:rPr>
              <a:t>Covid-19 </a:t>
            </a:r>
            <a:r>
              <a:rPr kumimoji="1" lang="ja-JP" altLang="en-US" dirty="0">
                <a:solidFill>
                  <a:schemeClr val="bg1">
                    <a:lumMod val="65000"/>
                  </a:schemeClr>
                </a:solidFill>
              </a:rPr>
              <a:t>の感染者数予測</a:t>
            </a:r>
            <a:endParaRPr kumimoji="1" lang="en-US" altLang="ja-JP" dirty="0">
              <a:solidFill>
                <a:schemeClr val="bg1">
                  <a:lumMod val="65000"/>
                </a:schemeClr>
              </a:solidFill>
            </a:endParaRPr>
          </a:p>
          <a:p>
            <a:pPr lvl="1"/>
            <a:r>
              <a:rPr lang="en-US" altLang="ja-JP" dirty="0"/>
              <a:t>1</a:t>
            </a:r>
            <a:r>
              <a:rPr lang="ja-JP" altLang="en-US"/>
              <a:t>次元畳み込みを用いた</a:t>
            </a:r>
            <a:r>
              <a:rPr lang="en-US" altLang="ja-JP" dirty="0"/>
              <a:t>LSTM</a:t>
            </a:r>
            <a:r>
              <a:rPr lang="ja-JP" altLang="en-US"/>
              <a:t>による</a:t>
            </a:r>
            <a:r>
              <a:rPr lang="en-US" altLang="ja-JP" dirty="0"/>
              <a:t>Covid-19</a:t>
            </a:r>
            <a:r>
              <a:rPr lang="ja-JP" altLang="en-US"/>
              <a:t>の時系列予測</a:t>
            </a:r>
            <a:endParaRPr lang="en-US" altLang="ja-JP" dirty="0"/>
          </a:p>
          <a:p>
            <a:pPr lvl="2"/>
            <a:r>
              <a:rPr lang="ja-JP" altLang="en-US"/>
              <a:t>入力データに対して１次元畳み込みを用いた近似処理を行う → 予測精度の向上</a:t>
            </a:r>
            <a:endParaRPr kumimoji="1" lang="en-US" altLang="ja-JP" dirty="0"/>
          </a:p>
          <a:p>
            <a:endParaRPr kumimoji="1" lang="en-US" altLang="ja-JP" dirty="0"/>
          </a:p>
        </p:txBody>
      </p:sp>
      <p:sp>
        <p:nvSpPr>
          <p:cNvPr id="5" name="フッター プレースホルダー 4">
            <a:extLst>
              <a:ext uri="{FF2B5EF4-FFF2-40B4-BE49-F238E27FC236}">
                <a16:creationId xmlns:a16="http://schemas.microsoft.com/office/drawing/2014/main" id="{FB596F66-86D9-AA00-1EDD-FC3CAA9B7B55}"/>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pic>
        <p:nvPicPr>
          <p:cNvPr id="4" name="図 3">
            <a:extLst>
              <a:ext uri="{FF2B5EF4-FFF2-40B4-BE49-F238E27FC236}">
                <a16:creationId xmlns:a16="http://schemas.microsoft.com/office/drawing/2014/main" id="{9FB164C1-99A2-EA3D-1C26-398BFDC27160}"/>
              </a:ext>
            </a:extLst>
          </p:cNvPr>
          <p:cNvPicPr>
            <a:picLocks noChangeAspect="1"/>
          </p:cNvPicPr>
          <p:nvPr/>
        </p:nvPicPr>
        <p:blipFill>
          <a:blip r:embed="rId3"/>
          <a:stretch>
            <a:fillRect/>
          </a:stretch>
        </p:blipFill>
        <p:spPr>
          <a:xfrm>
            <a:off x="3228276" y="4107516"/>
            <a:ext cx="5735446" cy="2106379"/>
          </a:xfrm>
          <a:prstGeom prst="rect">
            <a:avLst/>
          </a:prstGeom>
        </p:spPr>
      </p:pic>
      <p:sp>
        <p:nvSpPr>
          <p:cNvPr id="6" name="テキスト ボックス 5">
            <a:extLst>
              <a:ext uri="{FF2B5EF4-FFF2-40B4-BE49-F238E27FC236}">
                <a16:creationId xmlns:a16="http://schemas.microsoft.com/office/drawing/2014/main" id="{7E1BD8F6-0C86-25DF-72C9-D86064D476C0}"/>
              </a:ext>
            </a:extLst>
          </p:cNvPr>
          <p:cNvSpPr txBox="1"/>
          <p:nvPr/>
        </p:nvSpPr>
        <p:spPr>
          <a:xfrm>
            <a:off x="3814954" y="6213895"/>
            <a:ext cx="4562090" cy="307777"/>
          </a:xfrm>
          <a:prstGeom prst="rect">
            <a:avLst/>
          </a:prstGeom>
          <a:noFill/>
        </p:spPr>
        <p:txBody>
          <a:bodyPr wrap="square" rtlCol="0">
            <a:spAutoFit/>
          </a:bodyPr>
          <a:lstStyle/>
          <a:p>
            <a:pPr algn="ctr"/>
            <a:r>
              <a:rPr lang="ja-JP" altLang="en-US" sz="1400" dirty="0">
                <a:latin typeface="メイリオ" panose="020B0604030504040204" pitchFamily="50" charset="-128"/>
                <a:ea typeface="メイリオ" panose="020B0604030504040204" pitchFamily="50" charset="-128"/>
              </a:rPr>
              <a:t>日本の感染者数の畳み込み</a:t>
            </a:r>
            <a:r>
              <a:rPr lang="en-US" altLang="ja-JP" sz="1400" dirty="0">
                <a:latin typeface="メイリオ" panose="020B0604030504040204" pitchFamily="50" charset="-128"/>
                <a:ea typeface="メイリオ" panose="020B0604030504040204" pitchFamily="50" charset="-128"/>
              </a:rPr>
              <a:t>(7</a:t>
            </a:r>
            <a:r>
              <a:rPr lang="ja-JP" altLang="en-US" sz="1400" dirty="0">
                <a:latin typeface="メイリオ" panose="020B0604030504040204" pitchFamily="50" charset="-128"/>
                <a:ea typeface="メイリオ" panose="020B0604030504040204" pitchFamily="50" charset="-128"/>
              </a:rPr>
              <a:t>日間，</a:t>
            </a:r>
            <a:r>
              <a:rPr lang="en-US" altLang="ja-JP" sz="1400" dirty="0">
                <a:latin typeface="メイリオ" panose="020B0604030504040204" pitchFamily="50" charset="-128"/>
                <a:ea typeface="メイリオ" panose="020B0604030504040204" pitchFamily="50" charset="-128"/>
              </a:rPr>
              <a:t>2022</a:t>
            </a:r>
            <a:r>
              <a:rPr lang="ja-JP" altLang="en-US" sz="1400" dirty="0">
                <a:latin typeface="メイリオ" panose="020B0604030504040204" pitchFamily="50" charset="-128"/>
                <a:ea typeface="メイリオ" panose="020B0604030504040204" pitchFamily="50" charset="-128"/>
              </a:rPr>
              <a:t>年</a:t>
            </a:r>
            <a:r>
              <a:rPr lang="en-US" altLang="ja-JP" sz="1400" dirty="0">
                <a:latin typeface="メイリオ" panose="020B0604030504040204" pitchFamily="50" charset="-128"/>
                <a:ea typeface="メイリオ" panose="020B0604030504040204" pitchFamily="50" charset="-128"/>
              </a:rPr>
              <a:t>4</a:t>
            </a:r>
            <a:r>
              <a:rPr lang="ja-JP" altLang="en-US" sz="1400" dirty="0">
                <a:latin typeface="メイリオ" panose="020B0604030504040204" pitchFamily="50" charset="-128"/>
                <a:ea typeface="メイリオ" panose="020B0604030504040204" pitchFamily="50" charset="-128"/>
              </a:rPr>
              <a:t>月時点</a:t>
            </a:r>
            <a:r>
              <a:rPr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p:txBody>
      </p:sp>
      <p:sp>
        <p:nvSpPr>
          <p:cNvPr id="7" name="日付プレースホルダー 6">
            <a:extLst>
              <a:ext uri="{FF2B5EF4-FFF2-40B4-BE49-F238E27FC236}">
                <a16:creationId xmlns:a16="http://schemas.microsoft.com/office/drawing/2014/main" id="{F2C4218E-8CF9-B8D8-8C58-719AF01CD36B}"/>
              </a:ext>
            </a:extLst>
          </p:cNvPr>
          <p:cNvSpPr>
            <a:spLocks noGrp="1"/>
          </p:cNvSpPr>
          <p:nvPr>
            <p:ph type="dt" sz="half" idx="10"/>
          </p:nvPr>
        </p:nvSpPr>
        <p:spPr/>
        <p:txBody>
          <a:bodyPr/>
          <a:lstStyle/>
          <a:p>
            <a:fld id="{83C28083-A6DE-1340-B19A-5A0C43D7B5E2}" type="datetime1">
              <a:rPr lang="ja-JP" altLang="en-US" smtClean="0"/>
              <a:t>2023/3/4</a:t>
            </a:fld>
            <a:endParaRPr lang="ja-JP" altLang="en-US" dirty="0"/>
          </a:p>
        </p:txBody>
      </p:sp>
      <p:sp>
        <p:nvSpPr>
          <p:cNvPr id="8" name="スライド番号プレースホルダー 7">
            <a:extLst>
              <a:ext uri="{FF2B5EF4-FFF2-40B4-BE49-F238E27FC236}">
                <a16:creationId xmlns:a16="http://schemas.microsoft.com/office/drawing/2014/main" id="{0A54A73E-375E-EA40-58FF-19D7205BB315}"/>
              </a:ext>
            </a:extLst>
          </p:cNvPr>
          <p:cNvSpPr>
            <a:spLocks noGrp="1"/>
          </p:cNvSpPr>
          <p:nvPr>
            <p:ph type="sldNum" sz="quarter" idx="12"/>
          </p:nvPr>
        </p:nvSpPr>
        <p:spPr/>
        <p:txBody>
          <a:bodyPr/>
          <a:lstStyle/>
          <a:p>
            <a:fld id="{C2EA3249-E942-6548-99D7-50BB56ADF5E4}" type="slidenum">
              <a:rPr kumimoji="1" lang="ja-JP" altLang="en-US" smtClean="0"/>
              <a:t>10</a:t>
            </a:fld>
            <a:endParaRPr kumimoji="1" lang="ja-JP" altLang="en-US"/>
          </a:p>
        </p:txBody>
      </p:sp>
    </p:spTree>
    <p:extLst>
      <p:ext uri="{BB962C8B-B14F-4D97-AF65-F5344CB8AC3E}">
        <p14:creationId xmlns:p14="http://schemas.microsoft.com/office/powerpoint/2010/main" val="3357375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グラフ, ヒストグラム&#10;&#10;自動的に生成された説明">
            <a:extLst>
              <a:ext uri="{FF2B5EF4-FFF2-40B4-BE49-F238E27FC236}">
                <a16:creationId xmlns:a16="http://schemas.microsoft.com/office/drawing/2014/main" id="{3D743655-E502-0065-C449-934BDF595D69}"/>
              </a:ext>
            </a:extLst>
          </p:cNvPr>
          <p:cNvPicPr>
            <a:picLocks noChangeAspect="1"/>
          </p:cNvPicPr>
          <p:nvPr/>
        </p:nvPicPr>
        <p:blipFill>
          <a:blip r:embed="rId3"/>
          <a:stretch>
            <a:fillRect/>
          </a:stretch>
        </p:blipFill>
        <p:spPr>
          <a:xfrm>
            <a:off x="7206618" y="2548339"/>
            <a:ext cx="3756872" cy="2993757"/>
          </a:xfrm>
          <a:prstGeom prst="rect">
            <a:avLst/>
          </a:prstGeom>
        </p:spPr>
      </p:pic>
      <p:sp>
        <p:nvSpPr>
          <p:cNvPr id="2" name="タイトル 1">
            <a:extLst>
              <a:ext uri="{FF2B5EF4-FFF2-40B4-BE49-F238E27FC236}">
                <a16:creationId xmlns:a16="http://schemas.microsoft.com/office/drawing/2014/main" id="{7382DDA6-475D-794B-AB45-898A96D5688A}"/>
              </a:ext>
            </a:extLst>
          </p:cNvPr>
          <p:cNvSpPr>
            <a:spLocks noGrp="1"/>
          </p:cNvSpPr>
          <p:nvPr>
            <p:ph type="title"/>
          </p:nvPr>
        </p:nvSpPr>
        <p:spPr>
          <a:xfrm>
            <a:off x="530772" y="271466"/>
            <a:ext cx="11661228" cy="949377"/>
          </a:xfrm>
        </p:spPr>
        <p:txBody>
          <a:bodyPr>
            <a:normAutofit/>
          </a:bodyPr>
          <a:lstStyle/>
          <a:p>
            <a:r>
              <a:rPr kumimoji="1" lang="ja-JP" altLang="en-US" b="0"/>
              <a:t>ヒストグラムのピーク数減少</a:t>
            </a:r>
            <a:r>
              <a:rPr kumimoji="1" lang="ja-JP" altLang="en-US"/>
              <a:t>近似アルゴリズム：</a:t>
            </a:r>
            <a:r>
              <a:rPr lang="ja-JP" altLang="en-US" dirty="0"/>
              <a:t>概要</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8F90EB5-58CE-EFA5-7ACB-1AC33AF3BA94}"/>
                  </a:ext>
                </a:extLst>
              </p:cNvPr>
              <p:cNvSpPr>
                <a:spLocks noGrp="1"/>
              </p:cNvSpPr>
              <p:nvPr>
                <p:ph idx="1"/>
              </p:nvPr>
            </p:nvSpPr>
            <p:spPr>
              <a:xfrm>
                <a:off x="530772" y="1135115"/>
                <a:ext cx="11130454" cy="5251286"/>
              </a:xfrm>
            </p:spPr>
            <p:txBody>
              <a:bodyPr>
                <a:normAutofit/>
              </a:bodyPr>
              <a:lstStyle/>
              <a:p>
                <a:r>
                  <a:rPr lang="ja-JP" altLang="en-US" dirty="0"/>
                  <a:t>任意のピーク数</a:t>
                </a:r>
                <a14:m>
                  <m:oMath xmlns:m="http://schemas.openxmlformats.org/officeDocument/2006/math">
                    <m:r>
                      <a:rPr lang="en-US" altLang="ja-JP" b="0" i="1" smtClean="0">
                        <a:latin typeface="Cambria Math" panose="02040503050406030204" pitchFamily="18" charset="0"/>
                      </a:rPr>
                      <m:t>𝑘</m:t>
                    </m:r>
                  </m:oMath>
                </a14:m>
                <a:r>
                  <a:rPr lang="ja-JP" altLang="en-US" dirty="0"/>
                  <a:t>の下で</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𝐿</m:t>
                        </m:r>
                      </m:e>
                      <m:sub>
                        <m:r>
                          <a:rPr lang="en-US" altLang="ja-JP" b="0" i="1" smtClean="0">
                            <a:latin typeface="Cambria Math" panose="02040503050406030204" pitchFamily="18" charset="0"/>
                          </a:rPr>
                          <m:t>2</m:t>
                        </m:r>
                      </m:sub>
                    </m:sSub>
                  </m:oMath>
                </a14:m>
                <a:r>
                  <a:rPr lang="ja-JP" altLang="en-US" dirty="0"/>
                  <a:t>二乗距離が最小となる近似ヒストグラム</a:t>
                </a:r>
                <a14:m>
                  <m:oMath xmlns:m="http://schemas.openxmlformats.org/officeDocument/2006/math">
                    <m:r>
                      <a:rPr lang="ja-JP" altLang="en-US" i="1" smtClean="0">
                        <a:latin typeface="Cambria Math" panose="02040503050406030204" pitchFamily="18" charset="0"/>
                      </a:rPr>
                      <m:t>𝜑</m:t>
                    </m:r>
                  </m:oMath>
                </a14:m>
                <a:r>
                  <a:rPr lang="ja-JP" altLang="en-US" dirty="0"/>
                  <a:t>を計算する</a:t>
                </a:r>
                <a:endParaRPr lang="en-US" altLang="ja-JP" dirty="0"/>
              </a:p>
              <a:p>
                <a:pPr lvl="1"/>
                <a:r>
                  <a:rPr lang="ja-JP" altLang="en-US" dirty="0"/>
                  <a:t>単峰近似の線形時間アルゴリズムをサブルーチンに</a:t>
                </a:r>
                <a:endParaRPr lang="en-US" altLang="ja-JP" dirty="0"/>
              </a:p>
              <a:p>
                <a:pPr lvl="1"/>
                <a:r>
                  <a:rPr lang="en-US" altLang="ja-JP" dirty="0"/>
                  <a:t>LSTM</a:t>
                </a:r>
                <a:r>
                  <a:rPr lang="ja-JP" altLang="en-US" dirty="0"/>
                  <a:t>での評価指標が</a:t>
                </a:r>
                <a:r>
                  <a:rPr lang="en-US" altLang="ja-JP" dirty="0"/>
                  <a:t>RMSE, MAPE</a:t>
                </a:r>
                <a:r>
                  <a:rPr lang="ja-JP" altLang="en-US" dirty="0"/>
                  <a:t>なので</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𝐿</m:t>
                        </m:r>
                      </m:e>
                      <m:sub>
                        <m:r>
                          <a:rPr lang="en-US" altLang="ja-JP" b="0" i="1" smtClean="0">
                            <a:latin typeface="Cambria Math" panose="02040503050406030204" pitchFamily="18" charset="0"/>
                          </a:rPr>
                          <m:t>2</m:t>
                        </m:r>
                      </m:sub>
                    </m:sSub>
                  </m:oMath>
                </a14:m>
                <a:r>
                  <a:rPr lang="ja-JP" altLang="en-US" dirty="0"/>
                  <a:t>二乗距離を採用</a:t>
                </a:r>
                <a:endParaRPr lang="en-US" altLang="ja-JP" dirty="0"/>
              </a:p>
              <a:p>
                <a:pPr lvl="2"/>
                <a:r>
                  <a:rPr lang="ja-JP" altLang="en-US" dirty="0"/>
                  <a:t>区間</a:t>
                </a:r>
                <a14:m>
                  <m:oMath xmlns:m="http://schemas.openxmlformats.org/officeDocument/2006/math">
                    <m:r>
                      <a:rPr lang="en-US" altLang="ja-JP" b="0" i="0" smtClean="0">
                        <a:latin typeface="Cambria Math" panose="02040503050406030204" pitchFamily="18" charset="0"/>
                      </a:rPr>
                      <m:t>[0,1]</m:t>
                    </m:r>
                    <m:r>
                      <a:rPr lang="ja-JP" altLang="en-US" i="1">
                        <a:latin typeface="Cambria Math" panose="02040503050406030204" pitchFamily="18" charset="0"/>
                      </a:rPr>
                      <m:t>の</m:t>
                    </m:r>
                    <m:r>
                      <a:rPr lang="ja-JP" altLang="en-US" i="1">
                        <a:latin typeface="Cambria Math" panose="02040503050406030204" pitchFamily="18" charset="0"/>
                      </a:rPr>
                      <m:t>場合，</m:t>
                    </m:r>
                    <m:sSup>
                      <m:sSupPr>
                        <m:ctrlPr>
                          <a:rPr lang="en-US" altLang="ja-JP" i="1" smtClean="0">
                            <a:latin typeface="Cambria Math" panose="02040503050406030204" pitchFamily="18" charset="0"/>
                          </a:rPr>
                        </m:ctrlPr>
                      </m:sSupPr>
                      <m:e>
                        <m:d>
                          <m:dPr>
                            <m:begChr m:val="‖"/>
                            <m:endChr m:val="‖"/>
                            <m:ctrlPr>
                              <a:rPr lang="en-US" altLang="ja-JP" i="1" smtClean="0">
                                <a:latin typeface="Cambria Math" panose="02040503050406030204" pitchFamily="18" charset="0"/>
                              </a:rPr>
                            </m:ctrlPr>
                          </m:dPr>
                          <m:e>
                            <m:r>
                              <a:rPr lang="en-US" altLang="ja-JP" b="0" i="1" smtClean="0">
                                <a:latin typeface="Cambria Math" panose="02040503050406030204" pitchFamily="18" charset="0"/>
                              </a:rPr>
                              <m:t>𝑓</m:t>
                            </m:r>
                            <m:r>
                              <a:rPr lang="en-US" altLang="ja-JP" b="0" i="1" smtClean="0">
                                <a:latin typeface="Cambria Math" panose="02040503050406030204" pitchFamily="18" charset="0"/>
                              </a:rPr>
                              <m:t>−</m:t>
                            </m:r>
                            <m:r>
                              <a:rPr lang="ja-JP" altLang="en-US" b="0" i="1" smtClean="0">
                                <a:latin typeface="Cambria Math" panose="02040503050406030204" pitchFamily="18" charset="0"/>
                              </a:rPr>
                              <m:t>𝜑</m:t>
                            </m:r>
                          </m:e>
                        </m:d>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m:t>
                    </m:r>
                    <m:nary>
                      <m:naryPr>
                        <m:ctrlPr>
                          <a:rPr lang="en-US" altLang="ja-JP" b="0" i="1" smtClean="0">
                            <a:latin typeface="Cambria Math" panose="02040503050406030204" pitchFamily="18" charset="0"/>
                          </a:rPr>
                        </m:ctrlPr>
                      </m:naryPr>
                      <m:sub>
                        <m:r>
                          <m:rPr>
                            <m:brk m:alnAt="23"/>
                          </m:rPr>
                          <a:rPr lang="en-US" altLang="ja-JP" b="0" i="1" smtClean="0">
                            <a:latin typeface="Cambria Math" panose="02040503050406030204" pitchFamily="18" charset="0"/>
                          </a:rPr>
                          <m:t>0</m:t>
                        </m:r>
                      </m:sub>
                      <m:sup>
                        <m:r>
                          <a:rPr lang="en-US" altLang="ja-JP" b="0" i="1" smtClean="0">
                            <a:latin typeface="Cambria Math" panose="02040503050406030204" pitchFamily="18" charset="0"/>
                          </a:rPr>
                          <m:t>1</m:t>
                        </m:r>
                      </m:sup>
                      <m:e>
                        <m:d>
                          <m:dPr>
                            <m:ctrlPr>
                              <a:rPr lang="en-US" altLang="ja-JP" b="0" i="1" smtClean="0">
                                <a:latin typeface="Cambria Math" panose="02040503050406030204" pitchFamily="18" charset="0"/>
                              </a:rPr>
                            </m:ctrlPr>
                          </m:dPr>
                          <m:e>
                            <m:sSup>
                              <m:sSupPr>
                                <m:ctrlPr>
                                  <a:rPr lang="en-US" altLang="ja-JP" b="0" i="1" smtClean="0">
                                    <a:latin typeface="Cambria Math" panose="02040503050406030204" pitchFamily="18" charset="0"/>
                                  </a:rPr>
                                </m:ctrlPr>
                              </m:sSupPr>
                              <m:e>
                                <m:d>
                                  <m:dPr>
                                    <m:begChr m:val="|"/>
                                    <m:endChr m:val="|"/>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𝑓</m:t>
                                    </m:r>
                                    <m:d>
                                      <m:dPr>
                                        <m:ctrlPr>
                                          <a:rPr lang="en-US" altLang="ja-JP" b="0" i="1" smtClean="0">
                                            <a:latin typeface="Cambria Math" panose="02040503050406030204" pitchFamily="18" charset="0"/>
                                          </a:rPr>
                                        </m:ctrlPr>
                                      </m:dPr>
                                      <m:e>
                                        <m:r>
                                          <a:rPr lang="en-US" altLang="ja-JP" b="0" i="1" smtClean="0">
                                            <a:latin typeface="Cambria Math" panose="02040503050406030204" pitchFamily="18" charset="0"/>
                                          </a:rPr>
                                          <m:t>𝑥</m:t>
                                        </m:r>
                                      </m:e>
                                    </m:d>
                                    <m:r>
                                      <a:rPr lang="en-US" altLang="ja-JP" b="0" i="1" smtClean="0">
                                        <a:latin typeface="Cambria Math" panose="02040503050406030204" pitchFamily="18" charset="0"/>
                                      </a:rPr>
                                      <m:t>−</m:t>
                                    </m:r>
                                    <m:r>
                                      <a:rPr lang="ja-JP" altLang="en-US" i="1">
                                        <a:latin typeface="Cambria Math" panose="02040503050406030204" pitchFamily="18" charset="0"/>
                                      </a:rPr>
                                      <m:t>𝜑</m:t>
                                    </m:r>
                                    <m:r>
                                      <a:rPr lang="en-US" altLang="ja-JP" b="0" i="1" smtClean="0">
                                        <a:latin typeface="Cambria Math" panose="02040503050406030204" pitchFamily="18" charset="0"/>
                                      </a:rPr>
                                      <m:t>(</m:t>
                                    </m:r>
                                    <m:r>
                                      <a:rPr lang="en-US" altLang="ja-JP" b="0" i="1" smtClean="0">
                                        <a:latin typeface="Cambria Math" panose="02040503050406030204" pitchFamily="18" charset="0"/>
                                      </a:rPr>
                                      <m:t>𝑥</m:t>
                                    </m:r>
                                    <m:r>
                                      <a:rPr lang="en-US" altLang="ja-JP" b="0" i="1" smtClean="0">
                                        <a:latin typeface="Cambria Math" panose="02040503050406030204" pitchFamily="18" charset="0"/>
                                      </a:rPr>
                                      <m:t>)</m:t>
                                    </m:r>
                                  </m:e>
                                </m:d>
                              </m:e>
                              <m:sup>
                                <m:r>
                                  <a:rPr lang="en-US" altLang="ja-JP" b="0" i="1" smtClean="0">
                                    <a:latin typeface="Cambria Math" panose="02040503050406030204" pitchFamily="18" charset="0"/>
                                  </a:rPr>
                                  <m:t>2</m:t>
                                </m:r>
                              </m:sup>
                            </m:sSup>
                          </m:e>
                        </m:d>
                        <m:r>
                          <a:rPr lang="en-US" altLang="ja-JP" b="0" i="1" smtClean="0">
                            <a:latin typeface="Cambria Math" panose="02040503050406030204" pitchFamily="18" charset="0"/>
                          </a:rPr>
                          <m:t>𝑑𝑥</m:t>
                        </m:r>
                      </m:e>
                    </m:nary>
                  </m:oMath>
                </a14:m>
                <a:r>
                  <a:rPr lang="ja-JP" altLang="en-US" dirty="0"/>
                  <a:t>と定義</a:t>
                </a:r>
                <a:endParaRPr lang="en-US" altLang="ja-JP" dirty="0"/>
              </a:p>
              <a:p>
                <a:pPr lvl="1"/>
                <a:r>
                  <a:rPr lang="ja-JP" altLang="en-US" dirty="0"/>
                  <a:t>入力データのステップ数</a:t>
                </a:r>
                <a14:m>
                  <m:oMath xmlns:m="http://schemas.openxmlformats.org/officeDocument/2006/math">
                    <m:r>
                      <a:rPr lang="en-US" altLang="ja-JP" b="0" i="1" smtClean="0">
                        <a:latin typeface="Cambria Math" panose="02040503050406030204" pitchFamily="18" charset="0"/>
                      </a:rPr>
                      <m:t>𝑂</m:t>
                    </m:r>
                    <m:r>
                      <a:rPr lang="en-US" altLang="ja-JP" b="0" i="1" smtClean="0">
                        <a:latin typeface="Cambria Math" panose="02040503050406030204" pitchFamily="18" charset="0"/>
                      </a:rPr>
                      <m:t>(</m:t>
                    </m:r>
                    <m:r>
                      <a:rPr lang="en-US" altLang="ja-JP" b="0" i="1" smtClean="0">
                        <a:latin typeface="Cambria Math" panose="02040503050406030204" pitchFamily="18" charset="0"/>
                      </a:rPr>
                      <m:t>𝑛</m:t>
                    </m:r>
                    <m:r>
                      <a:rPr lang="en-US" altLang="ja-JP" b="0" i="1" smtClean="0">
                        <a:latin typeface="Cambria Math" panose="02040503050406030204" pitchFamily="18" charset="0"/>
                      </a:rPr>
                      <m:t>)</m:t>
                    </m:r>
                  </m:oMath>
                </a14:m>
                <a:r>
                  <a:rPr lang="ja-JP" altLang="en-US" dirty="0"/>
                  <a:t>に対し計算量は</a:t>
                </a:r>
                <a14:m>
                  <m:oMath xmlns:m="http://schemas.openxmlformats.org/officeDocument/2006/math">
                    <m:r>
                      <a:rPr lang="en-US" altLang="ja-JP" b="0" i="1" smtClean="0">
                        <a:latin typeface="Cambria Math" panose="02040503050406030204" pitchFamily="18" charset="0"/>
                      </a:rPr>
                      <m:t>𝑂</m:t>
                    </m:r>
                    <m:r>
                      <a:rPr lang="en-US" altLang="ja-JP" b="0" i="1" smtClean="0">
                        <a:latin typeface="Cambria Math" panose="02040503050406030204" pitchFamily="18" charset="0"/>
                      </a:rPr>
                      <m:t>(</m:t>
                    </m:r>
                    <m:r>
                      <a:rPr lang="en-US" altLang="ja-JP" b="0" i="1" smtClean="0">
                        <a:latin typeface="Cambria Math" panose="02040503050406030204" pitchFamily="18" charset="0"/>
                      </a:rPr>
                      <m:t>𝑘</m:t>
                    </m:r>
                    <m:sSup>
                      <m:sSupPr>
                        <m:ctrlPr>
                          <a:rPr lang="en-US" altLang="ja-JP" b="0" i="1" smtClean="0">
                            <a:latin typeface="Cambria Math" panose="02040503050406030204" pitchFamily="18" charset="0"/>
                          </a:rPr>
                        </m:ctrlPr>
                      </m:sSupPr>
                      <m:e>
                        <m:r>
                          <a:rPr lang="en-US" altLang="ja-JP" b="0" i="1" smtClean="0">
                            <a:latin typeface="Cambria Math" panose="02040503050406030204" pitchFamily="18" charset="0"/>
                          </a:rPr>
                          <m:t>𝑛</m:t>
                        </m:r>
                      </m:e>
                      <m:sup>
                        <m:r>
                          <a:rPr lang="en-US" altLang="ja-JP" b="0" i="1" smtClean="0">
                            <a:latin typeface="Cambria Math" panose="02040503050406030204" pitchFamily="18" charset="0"/>
                          </a:rPr>
                          <m:t>2</m:t>
                        </m:r>
                      </m:sup>
                    </m:sSup>
                    <m:r>
                      <a:rPr lang="en-US" altLang="ja-JP" b="0" i="1" smtClean="0">
                        <a:latin typeface="Cambria Math" panose="02040503050406030204" pitchFamily="18" charset="0"/>
                      </a:rPr>
                      <m:t>)</m:t>
                    </m:r>
                  </m:oMath>
                </a14:m>
                <a:endParaRPr kumimoji="1" lang="en-US" altLang="ja-JP" dirty="0"/>
              </a:p>
              <a:p>
                <a:endParaRPr lang="en-US" altLang="ja-JP" dirty="0"/>
              </a:p>
              <a:p>
                <a:r>
                  <a:rPr lang="ja-JP" altLang="en-US" dirty="0"/>
                  <a:t>ピーク数は</a:t>
                </a:r>
                <a14:m>
                  <m:oMath xmlns:m="http://schemas.openxmlformats.org/officeDocument/2006/math">
                    <m:r>
                      <a:rPr kumimoji="1" lang="en-US" altLang="ja-JP" b="0" i="1" dirty="0" smtClean="0">
                        <a:latin typeface="Cambria Math" panose="02040503050406030204" pitchFamily="18" charset="0"/>
                      </a:rPr>
                      <m:t>𝐴𝐼𝐶</m:t>
                    </m:r>
                  </m:oMath>
                </a14:m>
                <a:r>
                  <a:rPr kumimoji="1" lang="ja-JP" altLang="en-US" dirty="0"/>
                  <a:t>を用いて</a:t>
                </a:r>
                <a14:m>
                  <m:oMath xmlns:m="http://schemas.openxmlformats.org/officeDocument/2006/math">
                    <m:r>
                      <a:rPr kumimoji="1" lang="ja-JP" altLang="en-US" b="0" i="1" smtClean="0">
                        <a:latin typeface="Cambria Math" panose="02040503050406030204" pitchFamily="18" charset="0"/>
                      </a:rPr>
                      <m:t>最適化</m:t>
                    </m:r>
                  </m:oMath>
                </a14:m>
                <a:endParaRPr kumimoji="1" lang="en-US" altLang="ja-JP" b="0" i="1" dirty="0">
                  <a:latin typeface="Cambria Math" panose="02040503050406030204" pitchFamily="18" charset="0"/>
                </a:endParaRPr>
              </a:p>
              <a:p>
                <a:pPr lvl="1"/>
                <a14:m>
                  <m:oMath xmlns:m="http://schemas.openxmlformats.org/officeDocument/2006/math">
                    <m:r>
                      <a:rPr lang="en-US" altLang="ja-JP" b="0" i="1" smtClean="0">
                        <a:latin typeface="Cambria Math" panose="02040503050406030204" pitchFamily="18" charset="0"/>
                      </a:rPr>
                      <m:t>𝐴𝐼𝐶</m:t>
                    </m:r>
                    <m:r>
                      <a:rPr lang="en-US" altLang="ja-JP" b="0" i="1" smtClean="0">
                        <a:latin typeface="Cambria Math" panose="02040503050406030204" pitchFamily="18" charset="0"/>
                      </a:rPr>
                      <m:t>=−2</m:t>
                    </m:r>
                    <m:nary>
                      <m:naryPr>
                        <m:chr m:val="∑"/>
                        <m:limLoc m:val="subSup"/>
                        <m:ctrlPr>
                          <a:rPr lang="en-US" altLang="ja-JP" b="0" i="1" smtClean="0">
                            <a:latin typeface="Cambria Math" panose="02040503050406030204" pitchFamily="18" charset="0"/>
                          </a:rPr>
                        </m:ctrlPr>
                      </m:naryPr>
                      <m:sub>
                        <m:r>
                          <m:rPr>
                            <m:brk m:alnAt="25"/>
                          </m:rPr>
                          <a:rPr lang="en-US" altLang="ja-JP" b="0" i="1" smtClean="0">
                            <a:latin typeface="Cambria Math" panose="02040503050406030204" pitchFamily="18" charset="0"/>
                          </a:rPr>
                          <m:t>𝑖</m:t>
                        </m:r>
                        <m:r>
                          <a:rPr lang="en-US" altLang="ja-JP" b="0" i="1" smtClean="0">
                            <a:latin typeface="Cambria Math" panose="02040503050406030204" pitchFamily="18" charset="0"/>
                          </a:rPr>
                          <m:t>=1</m:t>
                        </m:r>
                      </m:sub>
                      <m:sup>
                        <m:r>
                          <a:rPr lang="en-US" altLang="ja-JP" b="0" i="1" smtClean="0">
                            <a:latin typeface="Cambria Math" panose="02040503050406030204" pitchFamily="18" charset="0"/>
                          </a:rPr>
                          <m:t>𝑛</m:t>
                        </m:r>
                      </m:sup>
                      <m:e>
                        <m:func>
                          <m:funcPr>
                            <m:ctrlPr>
                              <a:rPr lang="en-US" altLang="ja-JP" b="0" i="1" smtClean="0">
                                <a:latin typeface="Cambria Math" panose="02040503050406030204" pitchFamily="18" charset="0"/>
                              </a:rPr>
                            </m:ctrlPr>
                          </m:funcPr>
                          <m:fName>
                            <m:r>
                              <m:rPr>
                                <m:sty m:val="p"/>
                              </m:rPr>
                              <a:rPr lang="en-US" altLang="ja-JP" b="0" i="0" smtClean="0">
                                <a:latin typeface="Cambria Math" panose="02040503050406030204" pitchFamily="18" charset="0"/>
                              </a:rPr>
                              <m:t>log</m:t>
                            </m:r>
                          </m:fName>
                          <m:e>
                            <m:r>
                              <a:rPr lang="en-US" altLang="ja-JP" b="0" i="1" smtClean="0">
                                <a:latin typeface="Cambria Math" panose="02040503050406030204" pitchFamily="18" charset="0"/>
                                <a:ea typeface="Cambria Math" panose="02040503050406030204" pitchFamily="18" charset="0"/>
                              </a:rPr>
                              <m:t>𝜑</m:t>
                            </m:r>
                            <m:d>
                              <m:dPr>
                                <m:ctrlPr>
                                  <a:rPr lang="en-US" altLang="ja-JP" i="1">
                                    <a:latin typeface="Cambria Math" panose="02040503050406030204" pitchFamily="18" charset="0"/>
                                  </a:rPr>
                                </m:ctrlPr>
                              </m:dPr>
                              <m:e>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𝑥</m:t>
                                    </m:r>
                                  </m:e>
                                  <m:sub>
                                    <m:r>
                                      <a:rPr lang="en-US" altLang="ja-JP" b="0" i="1" smtClean="0">
                                        <a:latin typeface="Cambria Math" panose="02040503050406030204" pitchFamily="18" charset="0"/>
                                      </a:rPr>
                                      <m:t>𝑖</m:t>
                                    </m:r>
                                  </m:sub>
                                </m:sSub>
                              </m:e>
                            </m:d>
                          </m:e>
                        </m:func>
                      </m:e>
                    </m:nary>
                    <m:r>
                      <a:rPr lang="en-US" altLang="ja-JP" b="0" i="1" smtClean="0">
                        <a:latin typeface="Cambria Math" panose="02040503050406030204" pitchFamily="18" charset="0"/>
                      </a:rPr>
                      <m:t>+2</m:t>
                    </m:r>
                    <m:r>
                      <a:rPr lang="en-US" altLang="ja-JP" b="0" i="1" smtClean="0">
                        <a:latin typeface="Cambria Math" panose="02040503050406030204" pitchFamily="18" charset="0"/>
                      </a:rPr>
                      <m:t>𝑘</m:t>
                    </m:r>
                  </m:oMath>
                </a14:m>
                <a:r>
                  <a:rPr kumimoji="1" lang="en-US" altLang="ja-JP" dirty="0"/>
                  <a:t>(</a:t>
                </a:r>
                <a14:m>
                  <m:oMath xmlns:m="http://schemas.openxmlformats.org/officeDocument/2006/math">
                    <m:r>
                      <a:rPr kumimoji="1" lang="en-US" altLang="ja-JP" b="0" i="1" dirty="0" smtClean="0">
                        <a:latin typeface="Cambria Math" panose="02040503050406030204" pitchFamily="18" charset="0"/>
                      </a:rPr>
                      <m:t>𝑘</m:t>
                    </m:r>
                  </m:oMath>
                </a14:m>
                <a:r>
                  <a:rPr kumimoji="1" lang="ja-JP" altLang="en-US" dirty="0"/>
                  <a:t>は</a:t>
                </a:r>
                <a:r>
                  <a:rPr kumimoji="1" lang="ja-JP" altLang="en-US"/>
                  <a:t>ピーク数</a:t>
                </a:r>
                <a:r>
                  <a:rPr kumimoji="1" lang="en-US" altLang="ja-JP" dirty="0"/>
                  <a:t>)</a:t>
                </a:r>
              </a:p>
              <a:p>
                <a:pPr lvl="1"/>
                <a14:m>
                  <m:oMath xmlns:m="http://schemas.openxmlformats.org/officeDocument/2006/math">
                    <m:r>
                      <a:rPr kumimoji="1" lang="en-US" altLang="ja-JP" b="0" i="1" smtClean="0">
                        <a:latin typeface="Cambria Math" panose="02040503050406030204" pitchFamily="18" charset="0"/>
                      </a:rPr>
                      <m:t>𝐴𝐼𝐶</m:t>
                    </m:r>
                  </m:oMath>
                </a14:m>
                <a:r>
                  <a:rPr kumimoji="1" lang="ja-JP" altLang="en-US" dirty="0"/>
                  <a:t>が最小</a:t>
                </a:r>
                <a:r>
                  <a:rPr kumimoji="1" lang="ja-JP" altLang="en-US"/>
                  <a:t>となる</a:t>
                </a:r>
                <a14:m>
                  <m:oMath xmlns:m="http://schemas.openxmlformats.org/officeDocument/2006/math">
                    <m:r>
                      <a:rPr kumimoji="1" lang="en-US" altLang="ja-JP" b="0" i="1" smtClean="0">
                        <a:latin typeface="Cambria Math" panose="02040503050406030204" pitchFamily="18" charset="0"/>
                      </a:rPr>
                      <m:t>𝑘</m:t>
                    </m:r>
                  </m:oMath>
                </a14:m>
                <a:r>
                  <a:rPr kumimoji="1" lang="ja-JP" altLang="en-US"/>
                  <a:t>を最適なピーク数とする</a:t>
                </a:r>
                <a:endParaRPr kumimoji="1"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48F90EB5-58CE-EFA5-7ACB-1AC33AF3BA94}"/>
                  </a:ext>
                </a:extLst>
              </p:cNvPr>
              <p:cNvSpPr>
                <a:spLocks noGrp="1" noRot="1" noChangeAspect="1" noMove="1" noResize="1" noEditPoints="1" noAdjustHandles="1" noChangeArrowheads="1" noChangeShapeType="1" noTextEdit="1"/>
              </p:cNvSpPr>
              <p:nvPr>
                <p:ph idx="1"/>
              </p:nvPr>
            </p:nvSpPr>
            <p:spPr>
              <a:xfrm>
                <a:off x="530772" y="1135115"/>
                <a:ext cx="11130454" cy="5251286"/>
              </a:xfrm>
              <a:blipFill>
                <a:blip r:embed="rId5"/>
                <a:stretch>
                  <a:fillRect l="-456"/>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4155CE00-6A01-923D-3E0F-D3E0E72C0087}"/>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9F6B1BB8-0945-5403-387A-A6EFFB9861CD}"/>
                  </a:ext>
                </a:extLst>
              </p:cNvPr>
              <p:cNvSpPr txBox="1"/>
              <p:nvPr/>
            </p:nvSpPr>
            <p:spPr>
              <a:xfrm>
                <a:off x="7441301" y="5722885"/>
                <a:ext cx="3609975" cy="307777"/>
              </a:xfrm>
              <a:prstGeom prst="rect">
                <a:avLst/>
              </a:prstGeom>
              <a:noFill/>
            </p:spPr>
            <p:txBody>
              <a:bodyPr wrap="square" rtlCol="0">
                <a:spAutoFit/>
              </a:bodyPr>
              <a:lstStyle/>
              <a:p>
                <a:pPr algn="ctr"/>
                <a14:m>
                  <m:oMath xmlns:m="http://schemas.openxmlformats.org/officeDocument/2006/math">
                    <m:r>
                      <a:rPr kumimoji="1" lang="en-US" altLang="ja-JP" sz="1400" b="0" i="1" smtClean="0">
                        <a:latin typeface="Cambria Math" panose="02040503050406030204" pitchFamily="18" charset="0"/>
                        <a:ea typeface="メイリオ" panose="020B0604030504040204" pitchFamily="50" charset="-128"/>
                      </a:rPr>
                      <m:t>𝑘</m:t>
                    </m:r>
                  </m:oMath>
                </a14:m>
                <a:r>
                  <a:rPr kumimoji="1" lang="ja-JP" altLang="en-US" sz="1400" dirty="0">
                    <a:latin typeface="メイリオ" panose="020B0604030504040204" pitchFamily="50" charset="-128"/>
                    <a:ea typeface="メイリオ" panose="020B0604030504040204" pitchFamily="50" charset="-128"/>
                  </a:rPr>
                  <a:t>ピーク近似ヒストグラム</a:t>
                </a:r>
                <a:r>
                  <a:rPr kumimoji="1" lang="en-US" altLang="ja-JP" sz="1400" dirty="0">
                    <a:latin typeface="メイリオ" panose="020B0604030504040204" pitchFamily="50" charset="-128"/>
                    <a:ea typeface="メイリオ" panose="020B0604030504040204" pitchFamily="50" charset="-128"/>
                  </a:rPr>
                  <a:t>(</a:t>
                </a:r>
                <a:r>
                  <a:rPr kumimoji="1" lang="ja-JP" altLang="en-US" sz="1400" dirty="0">
                    <a:latin typeface="メイリオ" panose="020B0604030504040204" pitchFamily="50" charset="-128"/>
                    <a:ea typeface="メイリオ" panose="020B0604030504040204" pitchFamily="50" charset="-128"/>
                  </a:rPr>
                  <a:t>橙</a:t>
                </a:r>
                <a:r>
                  <a:rPr kumimoji="1" lang="en-US" altLang="ja-JP" sz="1400" dirty="0">
                    <a:latin typeface="メイリオ" panose="020B0604030504040204" pitchFamily="50" charset="-128"/>
                    <a:ea typeface="メイリオ" panose="020B0604030504040204" pitchFamily="50" charset="-128"/>
                  </a:rPr>
                  <a:t>, </a:t>
                </a:r>
                <a14:m>
                  <m:oMath xmlns:m="http://schemas.openxmlformats.org/officeDocument/2006/math">
                    <m:r>
                      <a:rPr kumimoji="1" lang="en-US" altLang="ja-JP" sz="1400" b="0" i="1" smtClean="0">
                        <a:latin typeface="Cambria Math" panose="02040503050406030204" pitchFamily="18" charset="0"/>
                        <a:ea typeface="メイリオ" panose="020B0604030504040204" pitchFamily="50" charset="-128"/>
                      </a:rPr>
                      <m:t>𝑘</m:t>
                    </m:r>
                    <m:r>
                      <a:rPr kumimoji="1" lang="en-US" altLang="ja-JP" sz="1400" b="0" i="1" smtClean="0">
                        <a:latin typeface="Cambria Math" panose="02040503050406030204" pitchFamily="18" charset="0"/>
                        <a:ea typeface="メイリオ" panose="020B0604030504040204" pitchFamily="50" charset="-128"/>
                      </a:rPr>
                      <m:t>=2</m:t>
                    </m:r>
                  </m:oMath>
                </a14:m>
                <a:r>
                  <a:rPr kumimoji="1"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p:txBody>
          </p:sp>
        </mc:Choice>
        <mc:Fallback xmlns="">
          <p:sp>
            <p:nvSpPr>
              <p:cNvPr id="11" name="テキスト ボックス 10">
                <a:extLst>
                  <a:ext uri="{FF2B5EF4-FFF2-40B4-BE49-F238E27FC236}">
                    <a16:creationId xmlns:a16="http://schemas.microsoft.com/office/drawing/2014/main" id="{9F6B1BB8-0945-5403-387A-A6EFFB9861CD}"/>
                  </a:ext>
                </a:extLst>
              </p:cNvPr>
              <p:cNvSpPr txBox="1">
                <a:spLocks noRot="1" noChangeAspect="1" noMove="1" noResize="1" noEditPoints="1" noAdjustHandles="1" noChangeArrowheads="1" noChangeShapeType="1" noTextEdit="1"/>
              </p:cNvSpPr>
              <p:nvPr/>
            </p:nvSpPr>
            <p:spPr>
              <a:xfrm>
                <a:off x="7441301" y="5722885"/>
                <a:ext cx="3609975" cy="307777"/>
              </a:xfrm>
              <a:prstGeom prst="rect">
                <a:avLst/>
              </a:prstGeom>
              <a:blipFill>
                <a:blip r:embed="rId6"/>
                <a:stretch>
                  <a:fillRect t="-4000" b="-24000"/>
                </a:stretch>
              </a:blipFill>
            </p:spPr>
            <p:txBody>
              <a:bodyPr/>
              <a:lstStyle/>
              <a:p>
                <a:r>
                  <a:rPr lang="ja-JP" altLang="en-US">
                    <a:noFill/>
                  </a:rPr>
                  <a:t> </a:t>
                </a:r>
              </a:p>
            </p:txBody>
          </p:sp>
        </mc:Fallback>
      </mc:AlternateContent>
      <p:sp>
        <p:nvSpPr>
          <p:cNvPr id="6" name="日付プレースホルダー 5">
            <a:extLst>
              <a:ext uri="{FF2B5EF4-FFF2-40B4-BE49-F238E27FC236}">
                <a16:creationId xmlns:a16="http://schemas.microsoft.com/office/drawing/2014/main" id="{50F61569-F0F2-8B6B-21D4-B9064AB7B9EF}"/>
              </a:ext>
            </a:extLst>
          </p:cNvPr>
          <p:cNvSpPr>
            <a:spLocks noGrp="1"/>
          </p:cNvSpPr>
          <p:nvPr>
            <p:ph type="dt" sz="half" idx="10"/>
          </p:nvPr>
        </p:nvSpPr>
        <p:spPr/>
        <p:txBody>
          <a:bodyPr/>
          <a:lstStyle/>
          <a:p>
            <a:fld id="{83EC39DE-69E7-E94A-82BA-5E3946A59217}" type="datetime1">
              <a:rPr lang="ja-JP" altLang="en-US" smtClean="0"/>
              <a:t>2023/3/4</a:t>
            </a:fld>
            <a:endParaRPr lang="ja-JP" altLang="en-US" dirty="0"/>
          </a:p>
        </p:txBody>
      </p:sp>
      <p:sp>
        <p:nvSpPr>
          <p:cNvPr id="7" name="スライド番号プレースホルダー 6">
            <a:extLst>
              <a:ext uri="{FF2B5EF4-FFF2-40B4-BE49-F238E27FC236}">
                <a16:creationId xmlns:a16="http://schemas.microsoft.com/office/drawing/2014/main" id="{D6D9AEF4-051F-F84F-A460-5DD16CDFFB1D}"/>
              </a:ext>
            </a:extLst>
          </p:cNvPr>
          <p:cNvSpPr>
            <a:spLocks noGrp="1"/>
          </p:cNvSpPr>
          <p:nvPr>
            <p:ph type="sldNum" sz="quarter" idx="12"/>
          </p:nvPr>
        </p:nvSpPr>
        <p:spPr/>
        <p:txBody>
          <a:bodyPr/>
          <a:lstStyle/>
          <a:p>
            <a:fld id="{C2EA3249-E942-6548-99D7-50BB56ADF5E4}" type="slidenum">
              <a:rPr kumimoji="1" lang="ja-JP" altLang="en-US" smtClean="0"/>
              <a:t>11</a:t>
            </a:fld>
            <a:endParaRPr kumimoji="1" lang="ja-JP" altLang="en-US"/>
          </a:p>
        </p:txBody>
      </p:sp>
    </p:spTree>
    <p:extLst>
      <p:ext uri="{BB962C8B-B14F-4D97-AF65-F5344CB8AC3E}">
        <p14:creationId xmlns:p14="http://schemas.microsoft.com/office/powerpoint/2010/main" val="322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8F90EB5-58CE-EFA5-7ACB-1AC33AF3BA94}"/>
                  </a:ext>
                </a:extLst>
              </p:cNvPr>
              <p:cNvSpPr>
                <a:spLocks noGrp="1"/>
              </p:cNvSpPr>
              <p:nvPr>
                <p:ph idx="1"/>
              </p:nvPr>
            </p:nvSpPr>
            <p:spPr>
              <a:xfrm>
                <a:off x="530772" y="1135115"/>
                <a:ext cx="11130454" cy="5251286"/>
              </a:xfrm>
            </p:spPr>
            <p:txBody>
              <a:bodyPr>
                <a:normAutofit/>
              </a:bodyPr>
              <a:lstStyle/>
              <a:p>
                <a:r>
                  <a:rPr kumimoji="1" lang="ja-JP" altLang="en-US" dirty="0"/>
                  <a:t>ヒストグラム</a:t>
                </a:r>
                <a14:m>
                  <m:oMath xmlns:m="http://schemas.openxmlformats.org/officeDocument/2006/math">
                    <m:r>
                      <a:rPr kumimoji="1" lang="en-US" altLang="ja-JP" b="0" i="1" smtClean="0">
                        <a:latin typeface="Cambria Math" panose="02040503050406030204" pitchFamily="18" charset="0"/>
                      </a:rPr>
                      <m:t>𝑓</m:t>
                    </m:r>
                    <m:r>
                      <a:rPr lang="ja-JP" altLang="en-US" i="1">
                        <a:latin typeface="Cambria Math" panose="02040503050406030204" pitchFamily="18" charset="0"/>
                      </a:rPr>
                      <m:t>の</m:t>
                    </m:r>
                  </m:oMath>
                </a14:m>
                <a:r>
                  <a:rPr kumimoji="1" lang="ja-JP" altLang="en-US"/>
                  <a:t>極小値のインデックスを抽出する</a:t>
                </a:r>
                <a:endParaRPr kumimoji="1" lang="en-US" altLang="ja-JP" dirty="0"/>
              </a:p>
              <a:p>
                <a:pPr lvl="1"/>
                <a:r>
                  <a:rPr lang="ja-JP" altLang="en-US" sz="1800">
                    <a:effectLst/>
                    <a:latin typeface="HaranoAjiMincho-Regular-Identity-H"/>
                  </a:rPr>
                  <a:t>入力されたヒストグラム関数</a:t>
                </a:r>
                <a14:m>
                  <m:oMath xmlns:m="http://schemas.openxmlformats.org/officeDocument/2006/math">
                    <m:r>
                      <a:rPr lang="en-US" altLang="ja-JP" sz="1800" b="0" i="1" smtClean="0">
                        <a:effectLst/>
                        <a:latin typeface="Cambria Math" panose="02040503050406030204" pitchFamily="18" charset="0"/>
                      </a:rPr>
                      <m:t>𝑓</m:t>
                    </m:r>
                  </m:oMath>
                </a14:m>
                <a:r>
                  <a:rPr lang="ja-JP" altLang="en-US" sz="1800">
                    <a:effectLst/>
                    <a:latin typeface="HaranoAjiMincho-Regular-Identity-H"/>
                  </a:rPr>
                  <a:t>の極小値を全て抽出し，</a:t>
                </a:r>
                <a:br>
                  <a:rPr lang="en-US" altLang="ja-JP" sz="1800" dirty="0">
                    <a:effectLst/>
                    <a:latin typeface="HaranoAjiMincho-Regular-Identity-H"/>
                  </a:rPr>
                </a:br>
                <a:r>
                  <a:rPr lang="ja-JP" altLang="en-US" sz="1800">
                    <a:effectLst/>
                    <a:latin typeface="HaranoAjiMincho-Regular-Identity-H"/>
                  </a:rPr>
                  <a:t>そのインデックスと</a:t>
                </a:r>
                <a14:m>
                  <m:oMath xmlns:m="http://schemas.openxmlformats.org/officeDocument/2006/math">
                    <m:r>
                      <a:rPr lang="en-US" altLang="ja-JP" sz="1800" b="0" i="1" smtClean="0">
                        <a:effectLst/>
                        <a:latin typeface="Cambria Math" panose="02040503050406030204" pitchFamily="18" charset="0"/>
                      </a:rPr>
                      <m:t>𝑓</m:t>
                    </m:r>
                  </m:oMath>
                </a14:m>
                <a:r>
                  <a:rPr lang="ja-JP" altLang="en-US" sz="1800">
                    <a:effectLst/>
                    <a:latin typeface="HaranoAjiMincho-Regular-Identity-H"/>
                  </a:rPr>
                  <a:t>の始点</a:t>
                </a:r>
                <a14:m>
                  <m:oMath xmlns:m="http://schemas.openxmlformats.org/officeDocument/2006/math">
                    <m:r>
                      <a:rPr lang="en-US" altLang="ja-JP" sz="1800" b="0" i="1" smtClean="0">
                        <a:effectLst/>
                        <a:latin typeface="Cambria Math" panose="02040503050406030204" pitchFamily="18" charset="0"/>
                      </a:rPr>
                      <m:t>0</m:t>
                    </m:r>
                  </m:oMath>
                </a14:m>
                <a:r>
                  <a:rPr lang="ja-JP" altLang="en-US" sz="1800">
                    <a:effectLst/>
                    <a:latin typeface="HaranoAjiMincho-Regular-Identity-H"/>
                  </a:rPr>
                  <a:t>と終点</a:t>
                </a:r>
                <a14:m>
                  <m:oMath xmlns:m="http://schemas.openxmlformats.org/officeDocument/2006/math">
                    <m:r>
                      <a:rPr lang="en-US" altLang="ja-JP" sz="1800" b="0" i="1" smtClean="0">
                        <a:effectLst/>
                        <a:latin typeface="Cambria Math" panose="02040503050406030204" pitchFamily="18" charset="0"/>
                      </a:rPr>
                      <m:t>𝑛</m:t>
                    </m:r>
                    <m:r>
                      <a:rPr lang="en-US" altLang="ja-JP" sz="1800" b="0" i="1" smtClean="0">
                        <a:effectLst/>
                        <a:latin typeface="Cambria Math" panose="02040503050406030204" pitchFamily="18" charset="0"/>
                      </a:rPr>
                      <m:t>−1</m:t>
                    </m:r>
                  </m:oMath>
                </a14:m>
                <a:r>
                  <a:rPr lang="ja-JP" altLang="en-US" sz="1800">
                    <a:effectLst/>
                    <a:latin typeface="HaranoAjiMincho-Regular-Identity-H"/>
                  </a:rPr>
                  <a:t>を要素に持つサイズ</a:t>
                </a:r>
                <a14:m>
                  <m:oMath xmlns:m="http://schemas.openxmlformats.org/officeDocument/2006/math">
                    <m:r>
                      <a:rPr lang="en-US" altLang="ja-JP" sz="1800" b="0" i="1" smtClean="0">
                        <a:effectLst/>
                        <a:latin typeface="Cambria Math" panose="02040503050406030204" pitchFamily="18" charset="0"/>
                      </a:rPr>
                      <m:t>𝑚</m:t>
                    </m:r>
                  </m:oMath>
                </a14:m>
                <a:r>
                  <a:rPr lang="ja-JP" altLang="en-US" sz="1800">
                    <a:effectLst/>
                    <a:latin typeface="HaranoAjiMincho-Regular-Identity-H"/>
                  </a:rPr>
                  <a:t>のリスト</a:t>
                </a:r>
                <a14:m>
                  <m:oMath xmlns:m="http://schemas.openxmlformats.org/officeDocument/2006/math">
                    <m:r>
                      <a:rPr lang="en-US" altLang="ja-JP" sz="1800" b="0" i="1" smtClean="0">
                        <a:effectLst/>
                        <a:latin typeface="Cambria Math" panose="02040503050406030204" pitchFamily="18" charset="0"/>
                      </a:rPr>
                      <m:t>𝑀𝐼𝑁</m:t>
                    </m:r>
                  </m:oMath>
                </a14:m>
                <a:r>
                  <a:rPr lang="ja-JP" altLang="en-US" sz="1800">
                    <a:effectLst/>
                    <a:latin typeface="HaranoAjiMincho-Regular-Identity-H"/>
                  </a:rPr>
                  <a:t>を作成する</a:t>
                </a:r>
                <a:r>
                  <a:rPr lang="ja-JP" altLang="en-US">
                    <a:latin typeface="HaranoAjiMincho-Regular-Identity-H"/>
                  </a:rPr>
                  <a:t>．</a:t>
                </a:r>
                <a:endParaRPr lang="ja-JP" altLang="en-US"/>
              </a:p>
              <a:p>
                <a:pPr lvl="1"/>
                <a:endParaRPr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48F90EB5-58CE-EFA5-7ACB-1AC33AF3BA94}"/>
                  </a:ext>
                </a:extLst>
              </p:cNvPr>
              <p:cNvSpPr>
                <a:spLocks noGrp="1" noRot="1" noChangeAspect="1" noMove="1" noResize="1" noEditPoints="1" noAdjustHandles="1" noChangeArrowheads="1" noChangeShapeType="1" noTextEdit="1"/>
              </p:cNvSpPr>
              <p:nvPr>
                <p:ph idx="1"/>
              </p:nvPr>
            </p:nvSpPr>
            <p:spPr>
              <a:xfrm>
                <a:off x="530772" y="1135115"/>
                <a:ext cx="11130454" cy="5251286"/>
              </a:xfrm>
              <a:blipFill>
                <a:blip r:embed="rId3"/>
                <a:stretch>
                  <a:fillRect l="-456"/>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4155CE00-6A01-923D-3E0F-D3E0E72C0087}"/>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E755ED23-1A4F-1B68-72C8-09923F198A04}"/>
              </a:ext>
            </a:extLst>
          </p:cNvPr>
          <p:cNvPicPr>
            <a:picLocks noChangeAspect="1"/>
          </p:cNvPicPr>
          <p:nvPr/>
        </p:nvPicPr>
        <p:blipFill rotWithShape="1">
          <a:blip r:embed="rId4"/>
          <a:srcRect r="42821"/>
          <a:stretch/>
        </p:blipFill>
        <p:spPr>
          <a:xfrm>
            <a:off x="847763" y="2612613"/>
            <a:ext cx="4677564" cy="2850926"/>
          </a:xfrm>
          <a:prstGeom prst="rect">
            <a:avLst/>
          </a:prstGeom>
        </p:spPr>
      </p:pic>
      <p:pic>
        <p:nvPicPr>
          <p:cNvPr id="10" name="図 9">
            <a:extLst>
              <a:ext uri="{FF2B5EF4-FFF2-40B4-BE49-F238E27FC236}">
                <a16:creationId xmlns:a16="http://schemas.microsoft.com/office/drawing/2014/main" id="{DD6EB8A5-3437-FED7-8230-4455AE29483C}"/>
              </a:ext>
            </a:extLst>
          </p:cNvPr>
          <p:cNvPicPr>
            <a:picLocks noChangeAspect="1"/>
          </p:cNvPicPr>
          <p:nvPr/>
        </p:nvPicPr>
        <p:blipFill>
          <a:blip r:embed="rId5"/>
          <a:stretch>
            <a:fillRect/>
          </a:stretch>
        </p:blipFill>
        <p:spPr>
          <a:xfrm>
            <a:off x="7206618" y="2548339"/>
            <a:ext cx="3756872" cy="2979474"/>
          </a:xfrm>
          <a:prstGeom prst="rect">
            <a:avLst/>
          </a:prstGeom>
        </p:spPr>
      </p:pic>
      <p:sp>
        <p:nvSpPr>
          <p:cNvPr id="11" name="テキスト ボックス 10">
            <a:extLst>
              <a:ext uri="{FF2B5EF4-FFF2-40B4-BE49-F238E27FC236}">
                <a16:creationId xmlns:a16="http://schemas.microsoft.com/office/drawing/2014/main" id="{93F37ED1-90AB-4A4B-A351-0F7F9A30D52B}"/>
              </a:ext>
            </a:extLst>
          </p:cNvPr>
          <p:cNvSpPr txBox="1"/>
          <p:nvPr/>
        </p:nvSpPr>
        <p:spPr>
          <a:xfrm>
            <a:off x="940896" y="5527813"/>
            <a:ext cx="4491298" cy="307777"/>
          </a:xfrm>
          <a:prstGeom prst="rect">
            <a:avLst/>
          </a:prstGeom>
          <a:noFill/>
        </p:spPr>
        <p:txBody>
          <a:bodyPr wrap="square">
            <a:spAutoFit/>
          </a:bodyPr>
          <a:lstStyle/>
          <a:p>
            <a:pPr algn="ctr"/>
            <a:r>
              <a:rPr lang="ja-JP" altLang="en-US" sz="1400">
                <a:latin typeface="Meiryo" panose="020B0604030504040204" pitchFamily="34" charset="-128"/>
                <a:ea typeface="Meiryo" panose="020B0604030504040204" pitchFamily="34" charset="-128"/>
              </a:rPr>
              <a:t>擬似コード</a:t>
            </a:r>
            <a:r>
              <a:rPr lang="en-US" altLang="ja-JP" sz="1400" dirty="0">
                <a:latin typeface="Meiryo" panose="020B0604030504040204" pitchFamily="34" charset="-128"/>
                <a:ea typeface="Meiryo" panose="020B0604030504040204" pitchFamily="34" charset="-128"/>
              </a:rPr>
              <a:t>(Step1)</a:t>
            </a:r>
            <a:endParaRPr lang="ja-JP" altLang="en-US" sz="1400" dirty="0">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2A04447-79D7-8225-B516-DDE9BC39DB4A}"/>
                  </a:ext>
                </a:extLst>
              </p:cNvPr>
              <p:cNvSpPr txBox="1"/>
              <p:nvPr/>
            </p:nvSpPr>
            <p:spPr>
              <a:xfrm>
                <a:off x="6520115" y="5527813"/>
                <a:ext cx="5458102" cy="307777"/>
              </a:xfrm>
              <a:prstGeom prst="rect">
                <a:avLst/>
              </a:prstGeom>
              <a:noFill/>
            </p:spPr>
            <p:txBody>
              <a:bodyPr wrap="square">
                <a:spAutoFit/>
              </a:bodyPr>
              <a:lstStyle/>
              <a:p>
                <a:pPr algn="ctr"/>
                <a:r>
                  <a:rPr lang="ja-JP" altLang="en-US" sz="1400">
                    <a:latin typeface="Meiryo" panose="020B0604030504040204" pitchFamily="34" charset="-128"/>
                    <a:ea typeface="Meiryo" panose="020B0604030504040204" pitchFamily="34" charset="-128"/>
                  </a:rPr>
                  <a:t>ヒストグラム</a:t>
                </a:r>
                <a14:m>
                  <m:oMath xmlns:m="http://schemas.openxmlformats.org/officeDocument/2006/math">
                    <m:r>
                      <a:rPr lang="en-US" altLang="ja-JP" sz="1400" b="0" i="1" smtClean="0">
                        <a:latin typeface="Cambria Math" panose="02040503050406030204" pitchFamily="18" charset="0"/>
                        <a:ea typeface="Meiryo" panose="020B0604030504040204" pitchFamily="34" charset="-128"/>
                      </a:rPr>
                      <m:t>𝑓</m:t>
                    </m:r>
                  </m:oMath>
                </a14:m>
                <a:r>
                  <a:rPr lang="ja-JP" altLang="en-US" sz="1400">
                    <a:latin typeface="Meiryo" panose="020B0604030504040204" pitchFamily="34" charset="-128"/>
                    <a:ea typeface="Meiryo" panose="020B0604030504040204" pitchFamily="34" charset="-128"/>
                  </a:rPr>
                  <a:t>と抽出した極小値</a:t>
                </a:r>
                <a:r>
                  <a:rPr lang="en-US" altLang="ja-JP" sz="1400" dirty="0">
                    <a:latin typeface="Meiryo" panose="020B0604030504040204" pitchFamily="34" charset="-128"/>
                    <a:ea typeface="Meiryo" panose="020B0604030504040204" pitchFamily="34" charset="-128"/>
                  </a:rPr>
                  <a:t>(</a:t>
                </a:r>
                <a14:m>
                  <m:oMath xmlns:m="http://schemas.openxmlformats.org/officeDocument/2006/math">
                    <m:r>
                      <a:rPr lang="en-US" altLang="ja-JP" sz="1400" b="0" i="1" smtClean="0">
                        <a:latin typeface="Cambria Math" panose="02040503050406030204" pitchFamily="18" charset="0"/>
                        <a:ea typeface="Meiryo" panose="020B0604030504040204" pitchFamily="34" charset="-128"/>
                      </a:rPr>
                      <m:t>0,</m:t>
                    </m:r>
                    <m:r>
                      <a:rPr lang="en-US" altLang="ja-JP" sz="1400" b="0" i="1" smtClean="0">
                        <a:latin typeface="Cambria Math" panose="02040503050406030204" pitchFamily="18" charset="0"/>
                        <a:ea typeface="Meiryo" panose="020B0604030504040204" pitchFamily="34" charset="-128"/>
                      </a:rPr>
                      <m:t>𝑛</m:t>
                    </m:r>
                    <m:r>
                      <a:rPr lang="en-US" altLang="ja-JP" sz="1400" b="0" i="1" smtClean="0">
                        <a:latin typeface="Cambria Math" panose="02040503050406030204" pitchFamily="18" charset="0"/>
                        <a:ea typeface="Meiryo" panose="020B0604030504040204" pitchFamily="34" charset="-128"/>
                      </a:rPr>
                      <m:t>−1</m:t>
                    </m:r>
                  </m:oMath>
                </a14:m>
                <a:r>
                  <a:rPr lang="ja-JP" altLang="en-US" sz="1400">
                    <a:latin typeface="Meiryo" panose="020B0604030504040204" pitchFamily="34" charset="-128"/>
                    <a:ea typeface="Meiryo" panose="020B0604030504040204" pitchFamily="34" charset="-128"/>
                  </a:rPr>
                  <a:t>含む</a:t>
                </a:r>
                <a:r>
                  <a:rPr lang="en-US" altLang="ja-JP" sz="1400" dirty="0">
                    <a:latin typeface="Meiryo" panose="020B0604030504040204" pitchFamily="34" charset="-128"/>
                    <a:ea typeface="Meiryo" panose="020B0604030504040204" pitchFamily="34" charset="-128"/>
                  </a:rPr>
                  <a:t>)</a:t>
                </a:r>
                <a:endParaRPr lang="ja-JP" altLang="en-US" sz="1400" dirty="0">
                  <a:latin typeface="Meiryo" panose="020B0604030504040204" pitchFamily="34" charset="-128"/>
                  <a:ea typeface="Meiryo" panose="020B0604030504040204" pitchFamily="34" charset="-128"/>
                </a:endParaRPr>
              </a:p>
            </p:txBody>
          </p:sp>
        </mc:Choice>
        <mc:Fallback xmlns="">
          <p:sp>
            <p:nvSpPr>
              <p:cNvPr id="13" name="テキスト ボックス 12">
                <a:extLst>
                  <a:ext uri="{FF2B5EF4-FFF2-40B4-BE49-F238E27FC236}">
                    <a16:creationId xmlns:a16="http://schemas.microsoft.com/office/drawing/2014/main" id="{62A04447-79D7-8225-B516-DDE9BC39DB4A}"/>
                  </a:ext>
                </a:extLst>
              </p:cNvPr>
              <p:cNvSpPr txBox="1">
                <a:spLocks noRot="1" noChangeAspect="1" noMove="1" noResize="1" noEditPoints="1" noAdjustHandles="1" noChangeArrowheads="1" noChangeShapeType="1" noTextEdit="1"/>
              </p:cNvSpPr>
              <p:nvPr/>
            </p:nvSpPr>
            <p:spPr>
              <a:xfrm>
                <a:off x="6520115" y="5527813"/>
                <a:ext cx="5458102" cy="307777"/>
              </a:xfrm>
              <a:prstGeom prst="rect">
                <a:avLst/>
              </a:prstGeom>
              <a:blipFill>
                <a:blip r:embed="rId7"/>
                <a:stretch>
                  <a:fillRect t="-4000" b="-20000"/>
                </a:stretch>
              </a:blipFill>
            </p:spPr>
            <p:txBody>
              <a:bodyPr/>
              <a:lstStyle/>
              <a:p>
                <a:r>
                  <a:rPr lang="ja-JP" altLang="en-US">
                    <a:noFill/>
                  </a:rPr>
                  <a:t> </a:t>
                </a:r>
              </a:p>
            </p:txBody>
          </p:sp>
        </mc:Fallback>
      </mc:AlternateContent>
      <p:sp>
        <p:nvSpPr>
          <p:cNvPr id="9" name="タイトル 8">
            <a:extLst>
              <a:ext uri="{FF2B5EF4-FFF2-40B4-BE49-F238E27FC236}">
                <a16:creationId xmlns:a16="http://schemas.microsoft.com/office/drawing/2014/main" id="{51591677-30F3-DC51-9757-917704592EE4}"/>
              </a:ext>
            </a:extLst>
          </p:cNvPr>
          <p:cNvSpPr>
            <a:spLocks noGrp="1"/>
          </p:cNvSpPr>
          <p:nvPr>
            <p:ph type="title"/>
          </p:nvPr>
        </p:nvSpPr>
        <p:spPr>
          <a:xfrm>
            <a:off x="530772" y="336328"/>
            <a:ext cx="11661228" cy="798787"/>
          </a:xfrm>
        </p:spPr>
        <p:txBody>
          <a:bodyPr/>
          <a:lstStyle/>
          <a:p>
            <a:r>
              <a:rPr kumimoji="1" lang="ja-JP" altLang="en-US" b="0"/>
              <a:t>ヒストグラムのピーク数減少</a:t>
            </a:r>
            <a:r>
              <a:rPr kumimoji="1" lang="ja-JP" altLang="en-US"/>
              <a:t>近似アルゴリズム：</a:t>
            </a:r>
            <a:r>
              <a:rPr kumimoji="1" lang="en-US" altLang="ja-JP" dirty="0"/>
              <a:t>Step1</a:t>
            </a:r>
            <a:endParaRPr lang="ja-JP" altLang="en-US"/>
          </a:p>
        </p:txBody>
      </p:sp>
      <p:sp>
        <p:nvSpPr>
          <p:cNvPr id="2" name="日付プレースホルダー 1">
            <a:extLst>
              <a:ext uri="{FF2B5EF4-FFF2-40B4-BE49-F238E27FC236}">
                <a16:creationId xmlns:a16="http://schemas.microsoft.com/office/drawing/2014/main" id="{17EEC49B-E785-D796-D76E-42780E3D767A}"/>
              </a:ext>
            </a:extLst>
          </p:cNvPr>
          <p:cNvSpPr>
            <a:spLocks noGrp="1"/>
          </p:cNvSpPr>
          <p:nvPr>
            <p:ph type="dt" sz="half" idx="10"/>
          </p:nvPr>
        </p:nvSpPr>
        <p:spPr/>
        <p:txBody>
          <a:bodyPr/>
          <a:lstStyle/>
          <a:p>
            <a:fld id="{57ECA939-7BB0-B44D-B964-204AF9867642}" type="datetime1">
              <a:rPr lang="ja-JP" altLang="en-US" smtClean="0"/>
              <a:t>2023/3/4</a:t>
            </a:fld>
            <a:endParaRPr lang="ja-JP" altLang="en-US" dirty="0"/>
          </a:p>
        </p:txBody>
      </p:sp>
      <p:sp>
        <p:nvSpPr>
          <p:cNvPr id="4" name="スライド番号プレースホルダー 3">
            <a:extLst>
              <a:ext uri="{FF2B5EF4-FFF2-40B4-BE49-F238E27FC236}">
                <a16:creationId xmlns:a16="http://schemas.microsoft.com/office/drawing/2014/main" id="{869E26E4-B316-FE40-6DCF-904D7E87985B}"/>
              </a:ext>
            </a:extLst>
          </p:cNvPr>
          <p:cNvSpPr>
            <a:spLocks noGrp="1"/>
          </p:cNvSpPr>
          <p:nvPr>
            <p:ph type="sldNum" sz="quarter" idx="12"/>
          </p:nvPr>
        </p:nvSpPr>
        <p:spPr/>
        <p:txBody>
          <a:bodyPr/>
          <a:lstStyle/>
          <a:p>
            <a:fld id="{C2EA3249-E942-6548-99D7-50BB56ADF5E4}" type="slidenum">
              <a:rPr kumimoji="1" lang="ja-JP" altLang="en-US" smtClean="0"/>
              <a:t>12</a:t>
            </a:fld>
            <a:endParaRPr kumimoji="1" lang="ja-JP" altLang="en-US"/>
          </a:p>
        </p:txBody>
      </p:sp>
    </p:spTree>
    <p:extLst>
      <p:ext uri="{BB962C8B-B14F-4D97-AF65-F5344CB8AC3E}">
        <p14:creationId xmlns:p14="http://schemas.microsoft.com/office/powerpoint/2010/main" val="2754847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82DDA6-475D-794B-AB45-898A96D5688A}"/>
              </a:ext>
            </a:extLst>
          </p:cNvPr>
          <p:cNvSpPr>
            <a:spLocks noGrp="1"/>
          </p:cNvSpPr>
          <p:nvPr>
            <p:ph type="title"/>
          </p:nvPr>
        </p:nvSpPr>
        <p:spPr>
          <a:xfrm>
            <a:off x="530772" y="336328"/>
            <a:ext cx="11661228" cy="798787"/>
          </a:xfrm>
        </p:spPr>
        <p:txBody>
          <a:bodyPr/>
          <a:lstStyle/>
          <a:p>
            <a:r>
              <a:rPr lang="ja-JP" altLang="en-US"/>
              <a:t>ヒストグラムのピーク数減少近似アルゴリズム：</a:t>
            </a:r>
            <a:r>
              <a:rPr lang="en-US" altLang="ja-JP" dirty="0"/>
              <a:t>Step2</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8F90EB5-58CE-EFA5-7ACB-1AC33AF3BA94}"/>
                  </a:ext>
                </a:extLst>
              </p:cNvPr>
              <p:cNvSpPr>
                <a:spLocks noGrp="1"/>
              </p:cNvSpPr>
              <p:nvPr>
                <p:ph idx="1"/>
              </p:nvPr>
            </p:nvSpPr>
            <p:spPr>
              <a:xfrm>
                <a:off x="530772" y="1135115"/>
                <a:ext cx="11130454" cy="5251286"/>
              </a:xfrm>
            </p:spPr>
            <p:txBody>
              <a:bodyPr>
                <a:normAutofit/>
              </a:bodyPr>
              <a:lstStyle/>
              <a:p>
                <a:r>
                  <a:rPr kumimoji="1" lang="ja-JP" altLang="en-US" dirty="0"/>
                  <a:t>各極小値間の単峰近似ヒストグラム</a:t>
                </a:r>
                <a:r>
                  <a:rPr kumimoji="1" lang="ja-JP" altLang="en-US"/>
                  <a:t>を求める</a:t>
                </a:r>
                <a:endParaRPr kumimoji="1" lang="en-US" altLang="ja-JP" dirty="0"/>
              </a:p>
              <a:p>
                <a:pPr lvl="1"/>
                <a:r>
                  <a:rPr lang="en" altLang="ja-JP" sz="1800" dirty="0">
                    <a:effectLst/>
                    <a:latin typeface="CMR10"/>
                  </a:rPr>
                  <a:t>Step1</a:t>
                </a:r>
                <a:r>
                  <a:rPr lang="ja-JP" altLang="en-US" sz="1800">
                    <a:effectLst/>
                    <a:latin typeface="HaranoAjiMincho-Regular-Identity-H"/>
                  </a:rPr>
                  <a:t>で作成したリスト</a:t>
                </a:r>
                <a14:m>
                  <m:oMath xmlns:m="http://schemas.openxmlformats.org/officeDocument/2006/math">
                    <m:r>
                      <a:rPr lang="en-US" altLang="ja-JP" sz="1800" b="0" i="1" smtClean="0">
                        <a:effectLst/>
                        <a:latin typeface="Cambria Math" panose="02040503050406030204" pitchFamily="18" charset="0"/>
                      </a:rPr>
                      <m:t>𝑀𝐼𝑁</m:t>
                    </m:r>
                  </m:oMath>
                </a14:m>
                <a:r>
                  <a:rPr lang="ja-JP" altLang="en-US" sz="1800">
                    <a:effectLst/>
                    <a:latin typeface="HaranoAjiMincho-Regular-Identity-H"/>
                  </a:rPr>
                  <a:t>の全ての要素間の単峰近似ヒストグラム</a:t>
                </a:r>
                <a14:m>
                  <m:oMath xmlns:m="http://schemas.openxmlformats.org/officeDocument/2006/math">
                    <m:sSub>
                      <m:sSubPr>
                        <m:ctrlPr>
                          <a:rPr lang="en-US" altLang="ja-JP" sz="1800" i="1" smtClean="0">
                            <a:effectLst/>
                            <a:latin typeface="Cambria Math" panose="02040503050406030204" pitchFamily="18" charset="0"/>
                          </a:rPr>
                        </m:ctrlPr>
                      </m:sSubPr>
                      <m:e>
                        <m:r>
                          <a:rPr lang="en-US" altLang="ja-JP" sz="1800" i="1" smtClean="0">
                            <a:effectLst/>
                            <a:latin typeface="Cambria Math" panose="02040503050406030204" pitchFamily="18" charset="0"/>
                            <a:ea typeface="Cambria Math" panose="02040503050406030204" pitchFamily="18" charset="0"/>
                          </a:rPr>
                          <m:t>𝜑</m:t>
                        </m:r>
                      </m:e>
                      <m:sub>
                        <m:sSub>
                          <m:sSubPr>
                            <m:ctrlPr>
                              <a:rPr lang="en" altLang="ja-JP" i="1" dirty="0">
                                <a:latin typeface="Cambria Math" panose="02040503050406030204" pitchFamily="18" charset="0"/>
                              </a:rPr>
                            </m:ctrlPr>
                          </m:sSubPr>
                          <m:e>
                            <m:r>
                              <a:rPr lang="en-US" altLang="ja-JP" i="1" dirty="0">
                                <a:latin typeface="Cambria Math" panose="02040503050406030204" pitchFamily="18" charset="0"/>
                              </a:rPr>
                              <m:t>𝑀𝐼𝑁</m:t>
                            </m:r>
                          </m:e>
                          <m:sub>
                            <m:r>
                              <a:rPr lang="en-US" altLang="ja-JP" i="1" dirty="0">
                                <a:latin typeface="Cambria Math" panose="02040503050406030204" pitchFamily="18" charset="0"/>
                              </a:rPr>
                              <m:t>𝑖</m:t>
                            </m:r>
                          </m:sub>
                        </m:sSub>
                        <m:r>
                          <a:rPr lang="en-US" altLang="ja-JP" i="1" dirty="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𝑀𝐼𝑁</m:t>
                            </m:r>
                          </m:e>
                          <m:sub>
                            <m:r>
                              <a:rPr lang="en-US" altLang="ja-JP" i="1" dirty="0">
                                <a:latin typeface="Cambria Math" panose="02040503050406030204" pitchFamily="18" charset="0"/>
                              </a:rPr>
                              <m:t>𝑗</m:t>
                            </m:r>
                          </m:sub>
                        </m:sSub>
                      </m:sub>
                    </m:sSub>
                    <m:d>
                      <m:dPr>
                        <m:ctrlPr>
                          <a:rPr lang="en-US" altLang="ja-JP" sz="1800" b="0" i="1" smtClean="0">
                            <a:effectLst/>
                            <a:latin typeface="Cambria Math" panose="02040503050406030204" pitchFamily="18" charset="0"/>
                          </a:rPr>
                        </m:ctrlPr>
                      </m:dPr>
                      <m:e>
                        <m:r>
                          <a:rPr lang="en-US" altLang="ja-JP" sz="1800" b="0" i="1" smtClean="0">
                            <a:effectLst/>
                            <a:latin typeface="Cambria Math" panose="02040503050406030204" pitchFamily="18" charset="0"/>
                          </a:rPr>
                          <m:t>0</m:t>
                        </m:r>
                        <m:r>
                          <a:rPr lang="en-US" altLang="ja-JP" sz="1800" b="0" i="1" smtClean="0">
                            <a:effectLst/>
                            <a:latin typeface="Cambria Math" panose="02040503050406030204" pitchFamily="18" charset="0"/>
                            <a:ea typeface="Cambria Math" panose="02040503050406030204" pitchFamily="18" charset="0"/>
                          </a:rPr>
                          <m:t>≤</m:t>
                        </m:r>
                        <m:r>
                          <a:rPr lang="en-US" altLang="ja-JP" sz="1800" b="0" i="1" smtClean="0">
                            <a:effectLst/>
                            <a:latin typeface="Cambria Math" panose="02040503050406030204" pitchFamily="18" charset="0"/>
                          </a:rPr>
                          <m:t>𝑖</m:t>
                        </m:r>
                        <m:r>
                          <a:rPr lang="en-US" altLang="ja-JP" sz="1800" b="0" i="1" smtClean="0">
                            <a:effectLst/>
                            <a:latin typeface="Cambria Math" panose="02040503050406030204" pitchFamily="18" charset="0"/>
                            <a:ea typeface="Cambria Math" panose="02040503050406030204" pitchFamily="18" charset="0"/>
                          </a:rPr>
                          <m:t>&lt;</m:t>
                        </m:r>
                        <m:r>
                          <a:rPr lang="en-US" altLang="ja-JP" sz="1800" b="0" i="1" smtClean="0">
                            <a:effectLst/>
                            <a:latin typeface="Cambria Math" panose="02040503050406030204" pitchFamily="18" charset="0"/>
                          </a:rPr>
                          <m:t>𝑗</m:t>
                        </m:r>
                        <m:r>
                          <a:rPr lang="en-US" altLang="ja-JP" sz="1800" b="0" i="1" smtClean="0">
                            <a:effectLst/>
                            <a:latin typeface="Cambria Math" panose="02040503050406030204" pitchFamily="18" charset="0"/>
                            <a:ea typeface="Cambria Math" panose="02040503050406030204" pitchFamily="18" charset="0"/>
                          </a:rPr>
                          <m:t>≤</m:t>
                        </m:r>
                        <m:r>
                          <a:rPr lang="en-US" altLang="ja-JP" sz="1800" b="0" i="1" smtClean="0">
                            <a:effectLst/>
                            <a:latin typeface="Cambria Math" panose="02040503050406030204" pitchFamily="18" charset="0"/>
                          </a:rPr>
                          <m:t>𝑛</m:t>
                        </m:r>
                        <m:r>
                          <a:rPr lang="en-US" altLang="ja-JP" sz="1800" b="0" i="1" smtClean="0">
                            <a:effectLst/>
                            <a:latin typeface="Cambria Math" panose="02040503050406030204" pitchFamily="18" charset="0"/>
                          </a:rPr>
                          <m:t>−1</m:t>
                        </m:r>
                      </m:e>
                    </m:d>
                  </m:oMath>
                </a14:m>
                <a:br>
                  <a:rPr lang="en-US" altLang="ja-JP" sz="1800" dirty="0">
                    <a:effectLst/>
                    <a:latin typeface="HaranoAjiMincho-Regular-Identity-H"/>
                  </a:rPr>
                </a:br>
                <a:r>
                  <a:rPr lang="ja-JP" altLang="en-US" sz="1800">
                    <a:effectLst/>
                    <a:latin typeface="HaranoAjiMincho-Regular-Identity-H"/>
                  </a:rPr>
                  <a:t>を計算する</a:t>
                </a:r>
                <a:r>
                  <a:rPr lang="ja-JP" altLang="en-US">
                    <a:latin typeface="HaranoAjiMincho-Regular-Identity-H"/>
                  </a:rPr>
                  <a:t>．</a:t>
                </a:r>
                <a:endParaRPr lang="ja-JP" altLang="en-US"/>
              </a:p>
              <a:p>
                <a:pPr lvl="1"/>
                <a:endParaRPr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48F90EB5-58CE-EFA5-7ACB-1AC33AF3BA94}"/>
                  </a:ext>
                </a:extLst>
              </p:cNvPr>
              <p:cNvSpPr>
                <a:spLocks noGrp="1" noRot="1" noChangeAspect="1" noMove="1" noResize="1" noEditPoints="1" noAdjustHandles="1" noChangeArrowheads="1" noChangeShapeType="1" noTextEdit="1"/>
              </p:cNvSpPr>
              <p:nvPr>
                <p:ph idx="1"/>
              </p:nvPr>
            </p:nvSpPr>
            <p:spPr>
              <a:xfrm>
                <a:off x="530772" y="1135115"/>
                <a:ext cx="11130454" cy="5251286"/>
              </a:xfrm>
              <a:blipFill>
                <a:blip r:embed="rId4"/>
                <a:stretch>
                  <a:fillRect l="-456"/>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4155CE00-6A01-923D-3E0F-D3E0E72C0087}"/>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pic>
        <p:nvPicPr>
          <p:cNvPr id="10" name="図 9">
            <a:extLst>
              <a:ext uri="{FF2B5EF4-FFF2-40B4-BE49-F238E27FC236}">
                <a16:creationId xmlns:a16="http://schemas.microsoft.com/office/drawing/2014/main" id="{695F5A51-B8C4-3433-5DFD-8A0D3E8D9DB5}"/>
              </a:ext>
            </a:extLst>
          </p:cNvPr>
          <p:cNvPicPr>
            <a:picLocks noChangeAspect="1"/>
          </p:cNvPicPr>
          <p:nvPr/>
        </p:nvPicPr>
        <p:blipFill rotWithShape="1">
          <a:blip r:embed="rId5"/>
          <a:srcRect r="42902"/>
          <a:stretch/>
        </p:blipFill>
        <p:spPr>
          <a:xfrm>
            <a:off x="847763" y="2646066"/>
            <a:ext cx="4672092" cy="2120603"/>
          </a:xfrm>
          <a:prstGeom prst="rect">
            <a:avLst/>
          </a:prstGeom>
        </p:spPr>
      </p:pic>
      <p:pic>
        <p:nvPicPr>
          <p:cNvPr id="11" name="図 10" descr="グラフ, ヒストグラム&#10;&#10;自動的に生成された説明">
            <a:extLst>
              <a:ext uri="{FF2B5EF4-FFF2-40B4-BE49-F238E27FC236}">
                <a16:creationId xmlns:a16="http://schemas.microsoft.com/office/drawing/2014/main" id="{0944F13A-BC2C-C628-DD40-9E38233EC675}"/>
              </a:ext>
            </a:extLst>
          </p:cNvPr>
          <p:cNvPicPr>
            <a:picLocks noChangeAspect="1"/>
          </p:cNvPicPr>
          <p:nvPr/>
        </p:nvPicPr>
        <p:blipFill rotWithShape="1">
          <a:blip r:embed="rId6"/>
          <a:srcRect l="4584" t="7072" r="8827"/>
          <a:stretch/>
        </p:blipFill>
        <p:spPr>
          <a:xfrm>
            <a:off x="8839200" y="2649293"/>
            <a:ext cx="2743200" cy="2208043"/>
          </a:xfrm>
          <a:prstGeom prst="rect">
            <a:avLst/>
          </a:prstGeom>
        </p:spPr>
      </p:pic>
      <p:pic>
        <p:nvPicPr>
          <p:cNvPr id="12" name="図 11" descr="グラフ, ヒストグラム&#10;&#10;自動的に生成された説明">
            <a:extLst>
              <a:ext uri="{FF2B5EF4-FFF2-40B4-BE49-F238E27FC236}">
                <a16:creationId xmlns:a16="http://schemas.microsoft.com/office/drawing/2014/main" id="{A7537F66-CE78-9B0D-F557-509F1E7A4687}"/>
              </a:ext>
            </a:extLst>
          </p:cNvPr>
          <p:cNvPicPr>
            <a:picLocks noChangeAspect="1"/>
          </p:cNvPicPr>
          <p:nvPr/>
        </p:nvPicPr>
        <p:blipFill rotWithShape="1">
          <a:blip r:embed="rId7"/>
          <a:srcRect l="4380" t="7072" r="9032"/>
          <a:stretch/>
        </p:blipFill>
        <p:spPr>
          <a:xfrm>
            <a:off x="6096000" y="2655099"/>
            <a:ext cx="2743200" cy="2208043"/>
          </a:xfrm>
          <a:prstGeom prst="rect">
            <a:avLst/>
          </a:prstGeom>
        </p:spPr>
      </p:pic>
      <p:sp>
        <p:nvSpPr>
          <p:cNvPr id="13" name="テキスト ボックス 12">
            <a:extLst>
              <a:ext uri="{FF2B5EF4-FFF2-40B4-BE49-F238E27FC236}">
                <a16:creationId xmlns:a16="http://schemas.microsoft.com/office/drawing/2014/main" id="{B71F6206-B2ED-109F-5BFE-F86D486B7C63}"/>
              </a:ext>
            </a:extLst>
          </p:cNvPr>
          <p:cNvSpPr txBox="1"/>
          <p:nvPr/>
        </p:nvSpPr>
        <p:spPr>
          <a:xfrm>
            <a:off x="6604995" y="4891250"/>
            <a:ext cx="4977405" cy="307777"/>
          </a:xfrm>
          <a:prstGeom prst="rect">
            <a:avLst/>
          </a:prstGeom>
          <a:noFill/>
        </p:spPr>
        <p:txBody>
          <a:bodyPr wrap="square">
            <a:spAutoFit/>
          </a:bodyPr>
          <a:lstStyle/>
          <a:p>
            <a:pPr algn="ctr"/>
            <a:r>
              <a:rPr lang="ja-JP" altLang="en-US" sz="1400">
                <a:latin typeface="Meiryo" panose="020B0604030504040204" pitchFamily="34" charset="-128"/>
                <a:ea typeface="Meiryo" panose="020B0604030504040204" pitchFamily="34" charset="-128"/>
              </a:rPr>
              <a:t>各極小値間の単峰近似ヒストグラムの例 </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88545416-5200-9D00-ECC7-36EC7EC49CA6}"/>
                  </a:ext>
                </a:extLst>
              </p:cNvPr>
              <p:cNvSpPr txBox="1"/>
              <p:nvPr/>
            </p:nvSpPr>
            <p:spPr>
              <a:xfrm>
                <a:off x="6081004" y="2909555"/>
                <a:ext cx="1717862"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smtClean="0">
                              <a:solidFill>
                                <a:srgbClr val="FF0000"/>
                              </a:solidFill>
                              <a:latin typeface="Cambria Math" panose="02040503050406030204" pitchFamily="18" charset="0"/>
                            </a:rPr>
                          </m:ctrlPr>
                        </m:sSubPr>
                        <m:e>
                          <m:r>
                            <a:rPr lang="en-US" altLang="ja-JP" sz="1800" i="1" smtClean="0">
                              <a:solidFill>
                                <a:srgbClr val="FF0000"/>
                              </a:solidFill>
                              <a:latin typeface="Cambria Math" panose="02040503050406030204" pitchFamily="18" charset="0"/>
                              <a:ea typeface="Cambria Math" panose="02040503050406030204" pitchFamily="18" charset="0"/>
                            </a:rPr>
                            <m:t>𝜑</m:t>
                          </m:r>
                        </m:e>
                        <m:sub>
                          <m:r>
                            <a:rPr lang="en-US" altLang="ja-JP" sz="1800" b="0" i="1" smtClean="0">
                              <a:solidFill>
                                <a:srgbClr val="FF0000"/>
                              </a:solidFill>
                              <a:latin typeface="Cambria Math" panose="02040503050406030204" pitchFamily="18" charset="0"/>
                              <a:ea typeface="Cambria Math" panose="02040503050406030204" pitchFamily="18" charset="0"/>
                            </a:rPr>
                            <m:t>0,6</m:t>
                          </m:r>
                        </m:sub>
                      </m:sSub>
                    </m:oMath>
                  </m:oMathPara>
                </a14:m>
                <a:endParaRPr lang="ja-JP" altLang="en-US"/>
              </a:p>
            </p:txBody>
          </p:sp>
        </mc:Choice>
        <mc:Fallback xmlns="">
          <p:sp>
            <p:nvSpPr>
              <p:cNvPr id="14" name="テキスト ボックス 13">
                <a:extLst>
                  <a:ext uri="{FF2B5EF4-FFF2-40B4-BE49-F238E27FC236}">
                    <a16:creationId xmlns:a16="http://schemas.microsoft.com/office/drawing/2014/main" id="{88545416-5200-9D00-ECC7-36EC7EC49CA6}"/>
                  </a:ext>
                </a:extLst>
              </p:cNvPr>
              <p:cNvSpPr txBox="1">
                <a:spLocks noRot="1" noChangeAspect="1" noMove="1" noResize="1" noEditPoints="1" noAdjustHandles="1" noChangeArrowheads="1" noChangeShapeType="1" noTextEdit="1"/>
              </p:cNvSpPr>
              <p:nvPr/>
            </p:nvSpPr>
            <p:spPr>
              <a:xfrm>
                <a:off x="6081004" y="2909555"/>
                <a:ext cx="1717862" cy="381515"/>
              </a:xfrm>
              <a:prstGeom prst="rect">
                <a:avLst/>
              </a:prstGeom>
              <a:blipFill>
                <a:blip r:embed="rId8"/>
                <a:stretch>
                  <a:fillRect b="-31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94606518-C907-8728-1F78-D846D6FF981D}"/>
                  </a:ext>
                </a:extLst>
              </p:cNvPr>
              <p:cNvSpPr txBox="1"/>
              <p:nvPr/>
            </p:nvSpPr>
            <p:spPr>
              <a:xfrm>
                <a:off x="8791327" y="2909554"/>
                <a:ext cx="1717862"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smtClean="0">
                              <a:solidFill>
                                <a:srgbClr val="FF0000"/>
                              </a:solidFill>
                              <a:latin typeface="Cambria Math" panose="02040503050406030204" pitchFamily="18" charset="0"/>
                            </a:rPr>
                          </m:ctrlPr>
                        </m:sSubPr>
                        <m:e>
                          <m:r>
                            <a:rPr lang="en-US" altLang="ja-JP" sz="1800" i="1" smtClean="0">
                              <a:solidFill>
                                <a:srgbClr val="FF0000"/>
                              </a:solidFill>
                              <a:latin typeface="Cambria Math" panose="02040503050406030204" pitchFamily="18" charset="0"/>
                              <a:ea typeface="Cambria Math" panose="02040503050406030204" pitchFamily="18" charset="0"/>
                            </a:rPr>
                            <m:t>𝜑</m:t>
                          </m:r>
                        </m:e>
                        <m:sub>
                          <m:r>
                            <a:rPr lang="en-US" altLang="ja-JP" sz="1800" b="0" i="1" smtClean="0">
                              <a:solidFill>
                                <a:srgbClr val="FF0000"/>
                              </a:solidFill>
                              <a:latin typeface="Cambria Math" panose="02040503050406030204" pitchFamily="18" charset="0"/>
                              <a:ea typeface="Cambria Math" panose="02040503050406030204" pitchFamily="18" charset="0"/>
                            </a:rPr>
                            <m:t>2,16</m:t>
                          </m:r>
                        </m:sub>
                      </m:sSub>
                    </m:oMath>
                  </m:oMathPara>
                </a14:m>
                <a:endParaRPr lang="ja-JP" altLang="en-US"/>
              </a:p>
            </p:txBody>
          </p:sp>
        </mc:Choice>
        <mc:Fallback xmlns="">
          <p:sp>
            <p:nvSpPr>
              <p:cNvPr id="15" name="テキスト ボックス 14">
                <a:extLst>
                  <a:ext uri="{FF2B5EF4-FFF2-40B4-BE49-F238E27FC236}">
                    <a16:creationId xmlns:a16="http://schemas.microsoft.com/office/drawing/2014/main" id="{94606518-C907-8728-1F78-D846D6FF981D}"/>
                  </a:ext>
                </a:extLst>
              </p:cNvPr>
              <p:cNvSpPr txBox="1">
                <a:spLocks noRot="1" noChangeAspect="1" noMove="1" noResize="1" noEditPoints="1" noAdjustHandles="1" noChangeArrowheads="1" noChangeShapeType="1" noTextEdit="1"/>
              </p:cNvSpPr>
              <p:nvPr/>
            </p:nvSpPr>
            <p:spPr>
              <a:xfrm>
                <a:off x="8791327" y="2909554"/>
                <a:ext cx="1717862" cy="381515"/>
              </a:xfrm>
              <a:prstGeom prst="rect">
                <a:avLst/>
              </a:prstGeom>
              <a:blipFill>
                <a:blip r:embed="rId9"/>
                <a:stretch>
                  <a:fillRect b="-3125"/>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E59823A3-3915-C258-9979-9622CE949358}"/>
              </a:ext>
            </a:extLst>
          </p:cNvPr>
          <p:cNvSpPr txBox="1"/>
          <p:nvPr/>
        </p:nvSpPr>
        <p:spPr>
          <a:xfrm>
            <a:off x="938160" y="4891250"/>
            <a:ext cx="4491298" cy="307777"/>
          </a:xfrm>
          <a:prstGeom prst="rect">
            <a:avLst/>
          </a:prstGeom>
          <a:noFill/>
        </p:spPr>
        <p:txBody>
          <a:bodyPr wrap="square">
            <a:spAutoFit/>
          </a:bodyPr>
          <a:lstStyle/>
          <a:p>
            <a:pPr algn="ctr"/>
            <a:r>
              <a:rPr lang="ja-JP" altLang="en-US" sz="1400">
                <a:latin typeface="Meiryo" panose="020B0604030504040204" pitchFamily="34" charset="-128"/>
                <a:ea typeface="Meiryo" panose="020B0604030504040204" pitchFamily="34" charset="-128"/>
              </a:rPr>
              <a:t>擬似コード</a:t>
            </a:r>
            <a:r>
              <a:rPr lang="en-US" altLang="ja-JP" sz="1400" dirty="0">
                <a:latin typeface="Meiryo" panose="020B0604030504040204" pitchFamily="34" charset="-128"/>
                <a:ea typeface="Meiryo" panose="020B0604030504040204" pitchFamily="34" charset="-128"/>
              </a:rPr>
              <a:t>(Step2)</a:t>
            </a:r>
            <a:endParaRPr lang="ja-JP" altLang="en-US" sz="1400" dirty="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DBF62A1-2B20-F4E7-8650-420F2DFD6384}"/>
              </a:ext>
            </a:extLst>
          </p:cNvPr>
          <p:cNvSpPr>
            <a:spLocks noGrp="1"/>
          </p:cNvSpPr>
          <p:nvPr>
            <p:ph type="dt" sz="half" idx="10"/>
          </p:nvPr>
        </p:nvSpPr>
        <p:spPr/>
        <p:txBody>
          <a:bodyPr/>
          <a:lstStyle/>
          <a:p>
            <a:fld id="{B0C237B7-5C5B-5645-97EE-CD6391FD2D16}" type="datetime1">
              <a:rPr lang="ja-JP" altLang="en-US" smtClean="0"/>
              <a:t>2023/3/4</a:t>
            </a:fld>
            <a:endParaRPr lang="ja-JP" altLang="en-US" dirty="0"/>
          </a:p>
        </p:txBody>
      </p:sp>
      <p:sp>
        <p:nvSpPr>
          <p:cNvPr id="6" name="スライド番号プレースホルダー 5">
            <a:extLst>
              <a:ext uri="{FF2B5EF4-FFF2-40B4-BE49-F238E27FC236}">
                <a16:creationId xmlns:a16="http://schemas.microsoft.com/office/drawing/2014/main" id="{C92CEAF5-1953-6676-D292-9A0A8876D4EA}"/>
              </a:ext>
            </a:extLst>
          </p:cNvPr>
          <p:cNvSpPr>
            <a:spLocks noGrp="1"/>
          </p:cNvSpPr>
          <p:nvPr>
            <p:ph type="sldNum" sz="quarter" idx="12"/>
          </p:nvPr>
        </p:nvSpPr>
        <p:spPr/>
        <p:txBody>
          <a:bodyPr/>
          <a:lstStyle/>
          <a:p>
            <a:fld id="{C2EA3249-E942-6548-99D7-50BB56ADF5E4}" type="slidenum">
              <a:rPr kumimoji="1" lang="ja-JP" altLang="en-US" smtClean="0"/>
              <a:t>13</a:t>
            </a:fld>
            <a:endParaRPr kumimoji="1" lang="ja-JP" altLang="en-US"/>
          </a:p>
        </p:txBody>
      </p:sp>
    </p:spTree>
    <p:extLst>
      <p:ext uri="{BB962C8B-B14F-4D97-AF65-F5344CB8AC3E}">
        <p14:creationId xmlns:p14="http://schemas.microsoft.com/office/powerpoint/2010/main" val="2096759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82DDA6-475D-794B-AB45-898A96D5688A}"/>
              </a:ext>
            </a:extLst>
          </p:cNvPr>
          <p:cNvSpPr>
            <a:spLocks noGrp="1"/>
          </p:cNvSpPr>
          <p:nvPr>
            <p:ph type="title"/>
          </p:nvPr>
        </p:nvSpPr>
        <p:spPr>
          <a:xfrm>
            <a:off x="530772" y="336328"/>
            <a:ext cx="11661228" cy="798787"/>
          </a:xfrm>
        </p:spPr>
        <p:txBody>
          <a:bodyPr/>
          <a:lstStyle/>
          <a:p>
            <a:r>
              <a:rPr lang="ja-JP" altLang="en-US"/>
              <a:t>ヒストグラムのピーク数減少近似アルゴリズム：</a:t>
            </a:r>
            <a:r>
              <a:rPr lang="en-US" altLang="ja-JP" dirty="0"/>
              <a:t>Step3</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8F90EB5-58CE-EFA5-7ACB-1AC33AF3BA94}"/>
                  </a:ext>
                </a:extLst>
              </p:cNvPr>
              <p:cNvSpPr>
                <a:spLocks noGrp="1"/>
              </p:cNvSpPr>
              <p:nvPr>
                <p:ph idx="1"/>
              </p:nvPr>
            </p:nvSpPr>
            <p:spPr>
              <a:xfrm>
                <a:off x="530772" y="1135115"/>
                <a:ext cx="11130454" cy="5251286"/>
              </a:xfrm>
            </p:spPr>
            <p:txBody>
              <a:bodyPr>
                <a:normAutofit/>
              </a:bodyPr>
              <a:lstStyle/>
              <a:p>
                <a14:m>
                  <m:oMath xmlns:m="http://schemas.openxmlformats.org/officeDocument/2006/math">
                    <m:r>
                      <a:rPr kumimoji="1" lang="en-US" altLang="ja-JP" b="0" i="1" smtClean="0">
                        <a:latin typeface="Cambria Math" panose="02040503050406030204" pitchFamily="18" charset="0"/>
                      </a:rPr>
                      <m:t>𝑀𝐼𝑁</m:t>
                    </m:r>
                  </m:oMath>
                </a14:m>
                <a:r>
                  <a:rPr kumimoji="1" lang="ja-JP" altLang="en-US" dirty="0"/>
                  <a:t>をノードとする全結合，有効非閉路グラフ</a:t>
                </a:r>
                <a:r>
                  <a:rPr kumimoji="1" lang="en-US" altLang="ja-JP" dirty="0"/>
                  <a:t>(DAG)</a:t>
                </a:r>
                <a14:m>
                  <m:oMath xmlns:m="http://schemas.openxmlformats.org/officeDocument/2006/math">
                    <m:r>
                      <a:rPr kumimoji="1" lang="en-US" altLang="ja-JP" b="0" i="1" smtClean="0">
                        <a:latin typeface="Cambria Math" panose="02040503050406030204" pitchFamily="18" charset="0"/>
                      </a:rPr>
                      <m:t>𝐺</m:t>
                    </m:r>
                  </m:oMath>
                </a14:m>
                <a:r>
                  <a:rPr kumimoji="1" lang="ja-JP" altLang="en-US" dirty="0"/>
                  <a:t>を作成する</a:t>
                </a:r>
                <a:endParaRPr kumimoji="1" lang="en-US" altLang="ja-JP" dirty="0"/>
              </a:p>
              <a:p>
                <a:pPr lvl="1"/>
                <a14:m>
                  <m:oMath xmlns:m="http://schemas.openxmlformats.org/officeDocument/2006/math">
                    <m:r>
                      <a:rPr lang="en-US" altLang="ja-JP" i="1" dirty="0" smtClean="0">
                        <a:latin typeface="Cambria Math" panose="02040503050406030204" pitchFamily="18" charset="0"/>
                      </a:rPr>
                      <m:t>𝑀𝐼𝑁</m:t>
                    </m:r>
                  </m:oMath>
                </a14:m>
                <a:r>
                  <a:rPr lang="ja-JP" altLang="en-US" dirty="0"/>
                  <a:t>の全ての要素を</a:t>
                </a:r>
                <a:r>
                  <a:rPr lang="ja-JP" altLang="en-US"/>
                  <a:t>ノードとし，</a:t>
                </a:r>
                <a:r>
                  <a:rPr lang="en-US" altLang="ja-JP" dirty="0"/>
                  <a:t>Step2</a:t>
                </a:r>
                <a:r>
                  <a:rPr lang="ja-JP" altLang="en-US" dirty="0"/>
                  <a:t>で計算した</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𝜑</m:t>
                        </m:r>
                      </m:e>
                      <m:sub>
                        <m:sSub>
                          <m:sSubPr>
                            <m:ctrlPr>
                              <a:rPr lang="en" altLang="ja-JP" i="1" dirty="0">
                                <a:latin typeface="Cambria Math" panose="02040503050406030204" pitchFamily="18" charset="0"/>
                              </a:rPr>
                            </m:ctrlPr>
                          </m:sSubPr>
                          <m:e>
                            <m:r>
                              <a:rPr lang="en-US" altLang="ja-JP" i="1" dirty="0">
                                <a:latin typeface="Cambria Math" panose="02040503050406030204" pitchFamily="18" charset="0"/>
                              </a:rPr>
                              <m:t>𝑀𝐼𝑁</m:t>
                            </m:r>
                          </m:e>
                          <m:sub>
                            <m:r>
                              <a:rPr lang="en-US" altLang="ja-JP" i="1" dirty="0">
                                <a:latin typeface="Cambria Math" panose="02040503050406030204" pitchFamily="18" charset="0"/>
                              </a:rPr>
                              <m:t>𝑖</m:t>
                            </m:r>
                          </m:sub>
                        </m:sSub>
                        <m:r>
                          <a:rPr lang="en-US" altLang="ja-JP" i="1" dirty="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𝑀𝐼𝑁</m:t>
                            </m:r>
                          </m:e>
                          <m:sub>
                            <m:r>
                              <a:rPr lang="en-US" altLang="ja-JP" i="1" dirty="0">
                                <a:latin typeface="Cambria Math" panose="02040503050406030204" pitchFamily="18" charset="0"/>
                              </a:rPr>
                              <m:t>𝑗</m:t>
                            </m:r>
                          </m:sub>
                        </m:sSub>
                      </m:sub>
                    </m:sSub>
                    <m:r>
                      <a:rPr lang="en-US" altLang="ja-JP" i="1">
                        <a:latin typeface="Cambria Math" panose="02040503050406030204" pitchFamily="18" charset="0"/>
                      </a:rPr>
                      <m:t>(0</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&lt;</m:t>
                    </m:r>
                    <m:r>
                      <a:rPr lang="en-US" altLang="ja-JP" i="1">
                        <a:latin typeface="Cambria Math" panose="02040503050406030204" pitchFamily="18" charset="0"/>
                      </a:rPr>
                      <m:t>𝑗</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rPr>
                      <m:t>𝑛</m:t>
                    </m:r>
                    <m:r>
                      <a:rPr lang="en-US" altLang="ja-JP" i="1">
                        <a:latin typeface="Cambria Math" panose="02040503050406030204" pitchFamily="18" charset="0"/>
                      </a:rPr>
                      <m:t>−1)</m:t>
                    </m:r>
                  </m:oMath>
                </a14:m>
                <a:r>
                  <a:rPr lang="ja-JP" altLang="en-US" dirty="0"/>
                  <a:t>とそれに対応する</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𝑓</m:t>
                        </m:r>
                      </m:e>
                      <m:sub>
                        <m:sSub>
                          <m:sSubPr>
                            <m:ctrlPr>
                              <a:rPr lang="en" altLang="ja-JP" i="1" dirty="0">
                                <a:latin typeface="Cambria Math" panose="02040503050406030204" pitchFamily="18" charset="0"/>
                              </a:rPr>
                            </m:ctrlPr>
                          </m:sSubPr>
                          <m:e>
                            <m:r>
                              <a:rPr lang="en-US" altLang="ja-JP" i="1" dirty="0">
                                <a:latin typeface="Cambria Math" panose="02040503050406030204" pitchFamily="18" charset="0"/>
                              </a:rPr>
                              <m:t>𝑀𝐼𝑁</m:t>
                            </m:r>
                          </m:e>
                          <m:sub>
                            <m:r>
                              <a:rPr lang="en-US" altLang="ja-JP" i="1" dirty="0">
                                <a:latin typeface="Cambria Math" panose="02040503050406030204" pitchFamily="18" charset="0"/>
                              </a:rPr>
                              <m:t>𝑖</m:t>
                            </m:r>
                          </m:sub>
                        </m:sSub>
                        <m:r>
                          <a:rPr lang="en-US" altLang="ja-JP" i="1" dirty="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𝑀𝐼𝑁</m:t>
                            </m:r>
                          </m:e>
                          <m:sub>
                            <m:r>
                              <a:rPr lang="en-US" altLang="ja-JP" i="1" dirty="0">
                                <a:latin typeface="Cambria Math" panose="02040503050406030204" pitchFamily="18" charset="0"/>
                              </a:rPr>
                              <m:t>𝑗</m:t>
                            </m:r>
                          </m:sub>
                        </m:sSub>
                      </m:sub>
                    </m:sSub>
                    <m:r>
                      <a:rPr lang="en-US" altLang="ja-JP" i="1">
                        <a:latin typeface="Cambria Math" panose="02040503050406030204" pitchFamily="18" charset="0"/>
                      </a:rPr>
                      <m:t>(0</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&lt;</m:t>
                    </m:r>
                    <m:r>
                      <a:rPr lang="en-US" altLang="ja-JP" i="1">
                        <a:latin typeface="Cambria Math" panose="02040503050406030204" pitchFamily="18" charset="0"/>
                      </a:rPr>
                      <m:t>𝑗</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rPr>
                      <m:t>𝑛</m:t>
                    </m:r>
                    <m:r>
                      <a:rPr lang="en-US" altLang="ja-JP" i="1">
                        <a:latin typeface="Cambria Math" panose="02040503050406030204" pitchFamily="18" charset="0"/>
                      </a:rPr>
                      <m:t>−1)</m:t>
                    </m:r>
                  </m:oMath>
                </a14:m>
                <a:r>
                  <a:rPr lang="ja-JP" altLang="en-US" dirty="0"/>
                  <a:t>との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𝐿</m:t>
                        </m:r>
                      </m:e>
                      <m:sub>
                        <m:r>
                          <a:rPr lang="en-US" altLang="ja-JP" b="0" i="1" smtClean="0">
                            <a:latin typeface="Cambria Math" panose="02040503050406030204" pitchFamily="18" charset="0"/>
                          </a:rPr>
                          <m:t>2</m:t>
                        </m:r>
                      </m:sub>
                    </m:sSub>
                  </m:oMath>
                </a14:m>
                <a:r>
                  <a:rPr lang="ja-JP" altLang="en-US" dirty="0"/>
                  <a:t>二乗距離を辺の重み</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𝑖</m:t>
                        </m:r>
                        <m:r>
                          <a:rPr lang="en-US" altLang="ja-JP" b="0" i="1" smtClean="0">
                            <a:latin typeface="Cambria Math" panose="02040503050406030204" pitchFamily="18" charset="0"/>
                          </a:rPr>
                          <m:t>,</m:t>
                        </m:r>
                        <m:r>
                          <a:rPr lang="en-US" altLang="ja-JP" b="0" i="1" smtClean="0">
                            <a:latin typeface="Cambria Math" panose="02040503050406030204" pitchFamily="18" charset="0"/>
                          </a:rPr>
                          <m:t>𝑗</m:t>
                        </m:r>
                      </m:sub>
                    </m:sSub>
                    <m:r>
                      <a:rPr lang="en-US" altLang="ja-JP" i="1">
                        <a:latin typeface="Cambria Math" panose="02040503050406030204" pitchFamily="18" charset="0"/>
                      </a:rPr>
                      <m:t>(0</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&lt;</m:t>
                    </m:r>
                    <m:r>
                      <a:rPr lang="en-US" altLang="ja-JP" i="1">
                        <a:latin typeface="Cambria Math" panose="02040503050406030204" pitchFamily="18" charset="0"/>
                      </a:rPr>
                      <m:t>𝑗</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rPr>
                      <m:t>𝑛</m:t>
                    </m:r>
                    <m:r>
                      <a:rPr lang="en-US" altLang="ja-JP" i="1">
                        <a:latin typeface="Cambria Math" panose="02040503050406030204" pitchFamily="18" charset="0"/>
                      </a:rPr>
                      <m:t>−1)</m:t>
                    </m:r>
                  </m:oMath>
                </a14:m>
                <a:r>
                  <a:rPr lang="ja-JP" altLang="en-US"/>
                  <a:t>とする．</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48F90EB5-58CE-EFA5-7ACB-1AC33AF3BA94}"/>
                  </a:ext>
                </a:extLst>
              </p:cNvPr>
              <p:cNvSpPr>
                <a:spLocks noGrp="1" noRot="1" noChangeAspect="1" noMove="1" noResize="1" noEditPoints="1" noAdjustHandles="1" noChangeArrowheads="1" noChangeShapeType="1" noTextEdit="1"/>
              </p:cNvSpPr>
              <p:nvPr>
                <p:ph idx="1"/>
              </p:nvPr>
            </p:nvSpPr>
            <p:spPr>
              <a:xfrm>
                <a:off x="530772" y="1135115"/>
                <a:ext cx="11130454" cy="5251286"/>
              </a:xfrm>
              <a:blipFill>
                <a:blip r:embed="rId4"/>
                <a:stretch>
                  <a:fillRect l="-456"/>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4155CE00-6A01-923D-3E0F-D3E0E72C0087}"/>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pic>
        <p:nvPicPr>
          <p:cNvPr id="4" name="図 3">
            <a:extLst>
              <a:ext uri="{FF2B5EF4-FFF2-40B4-BE49-F238E27FC236}">
                <a16:creationId xmlns:a16="http://schemas.microsoft.com/office/drawing/2014/main" id="{8C2A492B-C23E-EB52-8718-CF406EF60E0C}"/>
              </a:ext>
            </a:extLst>
          </p:cNvPr>
          <p:cNvPicPr>
            <a:picLocks noChangeAspect="1"/>
          </p:cNvPicPr>
          <p:nvPr/>
        </p:nvPicPr>
        <p:blipFill rotWithShape="1">
          <a:blip r:embed="rId5"/>
          <a:srcRect r="45158"/>
          <a:stretch/>
        </p:blipFill>
        <p:spPr>
          <a:xfrm>
            <a:off x="847099" y="2611728"/>
            <a:ext cx="4582359" cy="2346567"/>
          </a:xfrm>
          <a:prstGeom prst="rect">
            <a:avLst/>
          </a:prstGeom>
        </p:spPr>
      </p:pic>
      <p:sp>
        <p:nvSpPr>
          <p:cNvPr id="8" name="テキスト ボックス 7">
            <a:extLst>
              <a:ext uri="{FF2B5EF4-FFF2-40B4-BE49-F238E27FC236}">
                <a16:creationId xmlns:a16="http://schemas.microsoft.com/office/drawing/2014/main" id="{A2C32359-8003-4376-4DD6-147A85603249}"/>
              </a:ext>
            </a:extLst>
          </p:cNvPr>
          <p:cNvSpPr txBox="1"/>
          <p:nvPr/>
        </p:nvSpPr>
        <p:spPr>
          <a:xfrm>
            <a:off x="938160" y="5055969"/>
            <a:ext cx="4491298" cy="307777"/>
          </a:xfrm>
          <a:prstGeom prst="rect">
            <a:avLst/>
          </a:prstGeom>
          <a:noFill/>
        </p:spPr>
        <p:txBody>
          <a:bodyPr wrap="square">
            <a:spAutoFit/>
          </a:bodyPr>
          <a:lstStyle/>
          <a:p>
            <a:pPr algn="ctr"/>
            <a:r>
              <a:rPr lang="ja-JP" altLang="en-US" sz="1400">
                <a:latin typeface="Meiryo" panose="020B0604030504040204" pitchFamily="34" charset="-128"/>
                <a:ea typeface="Meiryo" panose="020B0604030504040204" pitchFamily="34" charset="-128"/>
              </a:rPr>
              <a:t>擬似コード</a:t>
            </a:r>
            <a:r>
              <a:rPr lang="en-US" altLang="ja-JP" sz="1400" dirty="0">
                <a:latin typeface="Meiryo" panose="020B0604030504040204" pitchFamily="34" charset="-128"/>
                <a:ea typeface="Meiryo" panose="020B0604030504040204" pitchFamily="34" charset="-128"/>
              </a:rPr>
              <a:t>(Step3)</a:t>
            </a:r>
            <a:endParaRPr lang="ja-JP" altLang="en-US" sz="1400" dirty="0">
              <a:latin typeface="Meiryo" panose="020B0604030504040204" pitchFamily="34" charset="-128"/>
              <a:ea typeface="Meiryo" panose="020B0604030504040204" pitchFamily="34" charset="-128"/>
            </a:endParaRPr>
          </a:p>
        </p:txBody>
      </p:sp>
      <p:pic>
        <p:nvPicPr>
          <p:cNvPr id="14" name="図 13">
            <a:extLst>
              <a:ext uri="{FF2B5EF4-FFF2-40B4-BE49-F238E27FC236}">
                <a16:creationId xmlns:a16="http://schemas.microsoft.com/office/drawing/2014/main" id="{DF99313C-3954-3B41-1C65-E4387A0ED535}"/>
              </a:ext>
            </a:extLst>
          </p:cNvPr>
          <p:cNvPicPr>
            <a:picLocks noChangeAspect="1"/>
          </p:cNvPicPr>
          <p:nvPr/>
        </p:nvPicPr>
        <p:blipFill>
          <a:blip r:embed="rId6"/>
          <a:stretch>
            <a:fillRect/>
          </a:stretch>
        </p:blipFill>
        <p:spPr>
          <a:xfrm>
            <a:off x="6684727" y="2713007"/>
            <a:ext cx="4582359" cy="1809661"/>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CDC2162-BBC9-12B6-D237-1E2D379A8124}"/>
                  </a:ext>
                </a:extLst>
              </p:cNvPr>
              <p:cNvSpPr txBox="1"/>
              <p:nvPr/>
            </p:nvSpPr>
            <p:spPr>
              <a:xfrm>
                <a:off x="6604995" y="4951614"/>
                <a:ext cx="4977405" cy="470129"/>
              </a:xfrm>
              <a:prstGeom prst="rect">
                <a:avLst/>
              </a:prstGeom>
              <a:noFill/>
            </p:spPr>
            <p:txBody>
              <a:bodyPr wrap="square">
                <a:spAutoFit/>
              </a:bodyPr>
              <a:lstStyle/>
              <a:p>
                <a:pPr algn="ctr"/>
                <a:r>
                  <a:rPr lang="en" altLang="ja-JP" sz="1400" dirty="0">
                    <a:effectLst/>
                    <a:latin typeface="Meiryo" panose="020B0604030504040204" pitchFamily="34" charset="-128"/>
                    <a:ea typeface="Meiryo" panose="020B0604030504040204" pitchFamily="34" charset="-128"/>
                  </a:rPr>
                  <a:t>DAG</a:t>
                </a:r>
                <a14:m>
                  <m:oMath xmlns:m="http://schemas.openxmlformats.org/officeDocument/2006/math">
                    <m:r>
                      <a:rPr lang="en-US" altLang="ja-JP" sz="1400" b="0" i="1" smtClean="0">
                        <a:effectLst/>
                        <a:latin typeface="Cambria Math" panose="02040503050406030204" pitchFamily="18" charset="0"/>
                        <a:ea typeface="Meiryo" panose="020B0604030504040204" pitchFamily="34" charset="-128"/>
                      </a:rPr>
                      <m:t>𝐺</m:t>
                    </m:r>
                  </m:oMath>
                </a14:m>
                <a:r>
                  <a:rPr lang="ja-JP" altLang="en-US" sz="1400">
                    <a:effectLst/>
                    <a:latin typeface="Meiryo" panose="020B0604030504040204" pitchFamily="34" charset="-128"/>
                    <a:ea typeface="Meiryo" panose="020B0604030504040204" pitchFamily="34" charset="-128"/>
                  </a:rPr>
                  <a:t>と辺の重み</a:t>
                </a:r>
                <a14:m>
                  <m:oMath xmlns:m="http://schemas.openxmlformats.org/officeDocument/2006/math">
                    <m:sSub>
                      <m:sSubPr>
                        <m:ctrlPr>
                          <a:rPr lang="en-US" altLang="ja-JP" sz="1400" i="1" smtClean="0">
                            <a:solidFill>
                              <a:srgbClr val="FF0000"/>
                            </a:solidFill>
                            <a:effectLst/>
                            <a:latin typeface="Cambria Math" panose="02040503050406030204" pitchFamily="18" charset="0"/>
                            <a:ea typeface="Meiryo" panose="020B0604030504040204" pitchFamily="34" charset="-128"/>
                          </a:rPr>
                        </m:ctrlPr>
                      </m:sSubPr>
                      <m:e>
                        <m:r>
                          <a:rPr lang="en-US" altLang="ja-JP" sz="1400" b="0" i="1" smtClean="0">
                            <a:solidFill>
                              <a:srgbClr val="FF0000"/>
                            </a:solidFill>
                            <a:effectLst/>
                            <a:latin typeface="Cambria Math" panose="02040503050406030204" pitchFamily="18" charset="0"/>
                            <a:ea typeface="Meiryo" panose="020B0604030504040204" pitchFamily="34" charset="-128"/>
                          </a:rPr>
                          <m:t>𝑤</m:t>
                        </m:r>
                      </m:e>
                      <m:sub>
                        <m:r>
                          <a:rPr lang="en-US" altLang="ja-JP" sz="1400" b="0" i="1" smtClean="0">
                            <a:solidFill>
                              <a:srgbClr val="FF0000"/>
                            </a:solidFill>
                            <a:effectLst/>
                            <a:latin typeface="Cambria Math" panose="02040503050406030204" pitchFamily="18" charset="0"/>
                            <a:ea typeface="Meiryo" panose="020B0604030504040204" pitchFamily="34" charset="-128"/>
                          </a:rPr>
                          <m:t>2,16</m:t>
                        </m:r>
                      </m:sub>
                    </m:sSub>
                    <m:r>
                      <a:rPr lang="en-US" altLang="ja-JP" sz="1400" b="0" i="1" smtClean="0">
                        <a:solidFill>
                          <a:srgbClr val="FF0000"/>
                        </a:solidFill>
                        <a:effectLst/>
                        <a:latin typeface="Cambria Math" panose="02040503050406030204" pitchFamily="18" charset="0"/>
                        <a:ea typeface="Meiryo" panose="020B0604030504040204" pitchFamily="34" charset="-128"/>
                      </a:rPr>
                      <m:t>=</m:t>
                    </m:r>
                    <m:f>
                      <m:fPr>
                        <m:ctrlPr>
                          <a:rPr lang="en-US" altLang="ja-JP" sz="1400" b="0" i="1" smtClean="0">
                            <a:solidFill>
                              <a:srgbClr val="FF0000"/>
                            </a:solidFill>
                            <a:effectLst/>
                            <a:latin typeface="Cambria Math" panose="02040503050406030204" pitchFamily="18" charset="0"/>
                            <a:ea typeface="Meiryo" panose="020B0604030504040204" pitchFamily="34" charset="-128"/>
                          </a:rPr>
                        </m:ctrlPr>
                      </m:fPr>
                      <m:num>
                        <m:nary>
                          <m:naryPr>
                            <m:chr m:val="∑"/>
                            <m:limLoc m:val="subSup"/>
                            <m:ctrlPr>
                              <a:rPr lang="en-US" altLang="ja-JP" sz="1400" b="0" i="1" smtClean="0">
                                <a:solidFill>
                                  <a:srgbClr val="FF0000"/>
                                </a:solidFill>
                                <a:effectLst/>
                                <a:latin typeface="Cambria Math" panose="02040503050406030204" pitchFamily="18" charset="0"/>
                                <a:ea typeface="Meiryo" panose="020B0604030504040204" pitchFamily="34" charset="-128"/>
                              </a:rPr>
                            </m:ctrlPr>
                          </m:naryPr>
                          <m:sub>
                            <m:r>
                              <m:rPr>
                                <m:brk m:alnAt="25"/>
                              </m:rPr>
                              <a:rPr lang="en-US" altLang="ja-JP" sz="1400" b="0" i="1" smtClean="0">
                                <a:solidFill>
                                  <a:srgbClr val="FF0000"/>
                                </a:solidFill>
                                <a:effectLst/>
                                <a:latin typeface="Cambria Math" panose="02040503050406030204" pitchFamily="18" charset="0"/>
                                <a:ea typeface="Meiryo" panose="020B0604030504040204" pitchFamily="34" charset="-128"/>
                              </a:rPr>
                              <m:t>𝑥</m:t>
                            </m:r>
                            <m:r>
                              <a:rPr lang="en-US" altLang="ja-JP" sz="1400" b="0" i="1" smtClean="0">
                                <a:solidFill>
                                  <a:srgbClr val="FF0000"/>
                                </a:solidFill>
                                <a:effectLst/>
                                <a:latin typeface="Cambria Math" panose="02040503050406030204" pitchFamily="18" charset="0"/>
                                <a:ea typeface="Meiryo" panose="020B0604030504040204" pitchFamily="34" charset="-128"/>
                              </a:rPr>
                              <m:t>=2</m:t>
                            </m:r>
                          </m:sub>
                          <m:sup>
                            <m:r>
                              <a:rPr lang="en-US" altLang="ja-JP" sz="1400" b="0" i="1" smtClean="0">
                                <a:solidFill>
                                  <a:srgbClr val="FF0000"/>
                                </a:solidFill>
                                <a:effectLst/>
                                <a:latin typeface="Cambria Math" panose="02040503050406030204" pitchFamily="18" charset="0"/>
                                <a:ea typeface="Meiryo" panose="020B0604030504040204" pitchFamily="34" charset="-128"/>
                              </a:rPr>
                              <m:t>16</m:t>
                            </m:r>
                          </m:sup>
                          <m:e>
                            <m:sSup>
                              <m:sSupPr>
                                <m:ctrlPr>
                                  <a:rPr lang="en-US" altLang="ja-JP" sz="1400" b="0" i="1" smtClean="0">
                                    <a:solidFill>
                                      <a:srgbClr val="FF0000"/>
                                    </a:solidFill>
                                    <a:effectLst/>
                                    <a:latin typeface="Cambria Math" panose="02040503050406030204" pitchFamily="18" charset="0"/>
                                    <a:ea typeface="Meiryo" panose="020B0604030504040204" pitchFamily="34" charset="-128"/>
                                  </a:rPr>
                                </m:ctrlPr>
                              </m:sSupPr>
                              <m:e>
                                <m:d>
                                  <m:dPr>
                                    <m:begChr m:val="|"/>
                                    <m:endChr m:val="|"/>
                                    <m:ctrlPr>
                                      <a:rPr lang="en-US" altLang="ja-JP" sz="1400" b="0" i="1" smtClean="0">
                                        <a:solidFill>
                                          <a:srgbClr val="FF0000"/>
                                        </a:solidFill>
                                        <a:effectLst/>
                                        <a:latin typeface="Cambria Math" panose="02040503050406030204" pitchFamily="18" charset="0"/>
                                        <a:ea typeface="Meiryo" panose="020B0604030504040204" pitchFamily="34" charset="-128"/>
                                      </a:rPr>
                                    </m:ctrlPr>
                                  </m:dPr>
                                  <m:e>
                                    <m:sSub>
                                      <m:sSubPr>
                                        <m:ctrlPr>
                                          <a:rPr lang="en-US" altLang="ja-JP" sz="1400" b="0" i="1" smtClean="0">
                                            <a:solidFill>
                                              <a:srgbClr val="FF0000"/>
                                            </a:solidFill>
                                            <a:effectLst/>
                                            <a:latin typeface="Cambria Math" panose="02040503050406030204" pitchFamily="18" charset="0"/>
                                            <a:ea typeface="Meiryo" panose="020B0604030504040204" pitchFamily="34" charset="-128"/>
                                          </a:rPr>
                                        </m:ctrlPr>
                                      </m:sSubPr>
                                      <m:e>
                                        <m:r>
                                          <a:rPr lang="en-US" altLang="ja-JP" sz="1400" b="0" i="1" smtClean="0">
                                            <a:solidFill>
                                              <a:srgbClr val="FF0000"/>
                                            </a:solidFill>
                                            <a:effectLst/>
                                            <a:latin typeface="Cambria Math" panose="02040503050406030204" pitchFamily="18" charset="0"/>
                                            <a:ea typeface="Meiryo" panose="020B0604030504040204" pitchFamily="34" charset="-128"/>
                                          </a:rPr>
                                          <m:t>𝑓</m:t>
                                        </m:r>
                                      </m:e>
                                      <m:sub>
                                        <m:r>
                                          <a:rPr lang="en-US" altLang="ja-JP" sz="1400" b="0" i="1" smtClean="0">
                                            <a:solidFill>
                                              <a:srgbClr val="FF0000"/>
                                            </a:solidFill>
                                            <a:effectLst/>
                                            <a:latin typeface="Cambria Math" panose="02040503050406030204" pitchFamily="18" charset="0"/>
                                            <a:ea typeface="Meiryo" panose="020B0604030504040204" pitchFamily="34" charset="-128"/>
                                          </a:rPr>
                                          <m:t>𝑥</m:t>
                                        </m:r>
                                      </m:sub>
                                    </m:sSub>
                                    <m:r>
                                      <a:rPr lang="en-US" altLang="ja-JP" sz="1400" b="0" i="1" smtClean="0">
                                        <a:solidFill>
                                          <a:srgbClr val="FF0000"/>
                                        </a:solidFill>
                                        <a:effectLst/>
                                        <a:latin typeface="Cambria Math" panose="02040503050406030204" pitchFamily="18" charset="0"/>
                                        <a:ea typeface="Meiryo" panose="020B0604030504040204" pitchFamily="34" charset="-128"/>
                                      </a:rPr>
                                      <m:t>−</m:t>
                                    </m:r>
                                    <m:sSub>
                                      <m:sSubPr>
                                        <m:ctrlPr>
                                          <a:rPr lang="en-US" altLang="ja-JP" sz="1400" b="0" i="1" smtClean="0">
                                            <a:solidFill>
                                              <a:srgbClr val="FF0000"/>
                                            </a:solidFill>
                                            <a:effectLst/>
                                            <a:latin typeface="Cambria Math" panose="02040503050406030204" pitchFamily="18" charset="0"/>
                                            <a:ea typeface="Meiryo" panose="020B0604030504040204" pitchFamily="34" charset="-128"/>
                                          </a:rPr>
                                        </m:ctrlPr>
                                      </m:sSubPr>
                                      <m:e>
                                        <m:r>
                                          <a:rPr lang="en-US" altLang="ja-JP" sz="1400" b="0" i="1" smtClean="0">
                                            <a:solidFill>
                                              <a:srgbClr val="FF0000"/>
                                            </a:solidFill>
                                            <a:effectLst/>
                                            <a:latin typeface="Cambria Math" panose="02040503050406030204" pitchFamily="18" charset="0"/>
                                            <a:ea typeface="Cambria Math" panose="02040503050406030204" pitchFamily="18" charset="0"/>
                                          </a:rPr>
                                          <m:t>𝜑</m:t>
                                        </m:r>
                                      </m:e>
                                      <m:sub>
                                        <m:r>
                                          <a:rPr lang="en-US" altLang="ja-JP" sz="1400" b="0" i="1" smtClean="0">
                                            <a:solidFill>
                                              <a:srgbClr val="FF0000"/>
                                            </a:solidFill>
                                            <a:effectLst/>
                                            <a:latin typeface="Cambria Math" panose="02040503050406030204" pitchFamily="18" charset="0"/>
                                            <a:ea typeface="Meiryo" panose="020B0604030504040204" pitchFamily="34" charset="-128"/>
                                          </a:rPr>
                                          <m:t>𝑥</m:t>
                                        </m:r>
                                      </m:sub>
                                    </m:sSub>
                                  </m:e>
                                </m:d>
                              </m:e>
                              <m:sup>
                                <m:r>
                                  <a:rPr lang="en-US" altLang="ja-JP" sz="1400" b="0" i="1" smtClean="0">
                                    <a:solidFill>
                                      <a:srgbClr val="FF0000"/>
                                    </a:solidFill>
                                    <a:effectLst/>
                                    <a:latin typeface="Cambria Math" panose="02040503050406030204" pitchFamily="18" charset="0"/>
                                    <a:ea typeface="Meiryo" panose="020B0604030504040204" pitchFamily="34" charset="-128"/>
                                  </a:rPr>
                                  <m:t>2</m:t>
                                </m:r>
                              </m:sup>
                            </m:sSup>
                          </m:e>
                        </m:nary>
                      </m:num>
                      <m:den>
                        <m:nary>
                          <m:naryPr>
                            <m:chr m:val="∑"/>
                            <m:limLoc m:val="subSup"/>
                            <m:ctrlPr>
                              <a:rPr lang="en-US" altLang="ja-JP" sz="1400" b="0" i="1" smtClean="0">
                                <a:solidFill>
                                  <a:srgbClr val="FF0000"/>
                                </a:solidFill>
                                <a:effectLst/>
                                <a:latin typeface="Cambria Math" panose="02040503050406030204" pitchFamily="18" charset="0"/>
                                <a:ea typeface="Meiryo" panose="020B0604030504040204" pitchFamily="34" charset="-128"/>
                              </a:rPr>
                            </m:ctrlPr>
                          </m:naryPr>
                          <m:sub>
                            <m:r>
                              <m:rPr>
                                <m:brk m:alnAt="25"/>
                              </m:rPr>
                              <a:rPr lang="en-US" altLang="ja-JP" sz="1400" b="0" i="1" smtClean="0">
                                <a:solidFill>
                                  <a:srgbClr val="FF0000"/>
                                </a:solidFill>
                                <a:effectLst/>
                                <a:latin typeface="Cambria Math" panose="02040503050406030204" pitchFamily="18" charset="0"/>
                                <a:ea typeface="Meiryo" panose="020B0604030504040204" pitchFamily="34" charset="-128"/>
                              </a:rPr>
                              <m:t>𝑥</m:t>
                            </m:r>
                            <m:r>
                              <a:rPr lang="en-US" altLang="ja-JP" sz="1400" b="0" i="1" smtClean="0">
                                <a:solidFill>
                                  <a:srgbClr val="FF0000"/>
                                </a:solidFill>
                                <a:effectLst/>
                                <a:latin typeface="Cambria Math" panose="02040503050406030204" pitchFamily="18" charset="0"/>
                                <a:ea typeface="Meiryo" panose="020B0604030504040204" pitchFamily="34" charset="-128"/>
                              </a:rPr>
                              <m:t>=2</m:t>
                            </m:r>
                          </m:sub>
                          <m:sup>
                            <m:r>
                              <a:rPr lang="en-US" altLang="ja-JP" sz="1400" b="0" i="1" smtClean="0">
                                <a:solidFill>
                                  <a:srgbClr val="FF0000"/>
                                </a:solidFill>
                                <a:effectLst/>
                                <a:latin typeface="Cambria Math" panose="02040503050406030204" pitchFamily="18" charset="0"/>
                                <a:ea typeface="Meiryo" panose="020B0604030504040204" pitchFamily="34" charset="-128"/>
                              </a:rPr>
                              <m:t>16</m:t>
                            </m:r>
                          </m:sup>
                          <m:e>
                            <m:sSub>
                              <m:sSubPr>
                                <m:ctrlPr>
                                  <a:rPr lang="en-US" altLang="ja-JP" sz="1400" b="0" i="1" smtClean="0">
                                    <a:solidFill>
                                      <a:srgbClr val="FF0000"/>
                                    </a:solidFill>
                                    <a:effectLst/>
                                    <a:latin typeface="Cambria Math" panose="02040503050406030204" pitchFamily="18" charset="0"/>
                                    <a:ea typeface="Meiryo" panose="020B0604030504040204" pitchFamily="34" charset="-128"/>
                                  </a:rPr>
                                </m:ctrlPr>
                              </m:sSubPr>
                              <m:e>
                                <m:r>
                                  <a:rPr lang="en-US" altLang="ja-JP" sz="1400" b="0" i="1" smtClean="0">
                                    <a:solidFill>
                                      <a:srgbClr val="FF0000"/>
                                    </a:solidFill>
                                    <a:effectLst/>
                                    <a:latin typeface="Cambria Math" panose="02040503050406030204" pitchFamily="18" charset="0"/>
                                    <a:ea typeface="Meiryo" panose="020B0604030504040204" pitchFamily="34" charset="-128"/>
                                  </a:rPr>
                                  <m:t>𝑓</m:t>
                                </m:r>
                              </m:e>
                              <m:sub>
                                <m:r>
                                  <a:rPr lang="en-US" altLang="ja-JP" sz="1400" b="0" i="1" smtClean="0">
                                    <a:solidFill>
                                      <a:srgbClr val="FF0000"/>
                                    </a:solidFill>
                                    <a:effectLst/>
                                    <a:latin typeface="Cambria Math" panose="02040503050406030204" pitchFamily="18" charset="0"/>
                                    <a:ea typeface="Meiryo" panose="020B0604030504040204" pitchFamily="34" charset="-128"/>
                                  </a:rPr>
                                  <m:t>𝑥</m:t>
                                </m:r>
                              </m:sub>
                            </m:sSub>
                          </m:e>
                        </m:nary>
                      </m:den>
                    </m:f>
                  </m:oMath>
                </a14:m>
                <a:r>
                  <a:rPr lang="en" altLang="ja-JP" sz="1400" dirty="0">
                    <a:effectLst/>
                    <a:latin typeface="Meiryo" panose="020B0604030504040204" pitchFamily="34" charset="-128"/>
                    <a:ea typeface="Meiryo" panose="020B0604030504040204" pitchFamily="34" charset="-128"/>
                  </a:rPr>
                  <a:t> </a:t>
                </a:r>
                <a:endParaRPr lang="en" altLang="ja-JP" sz="1400" dirty="0">
                  <a:latin typeface="Meiryo" panose="020B0604030504040204" pitchFamily="34" charset="-128"/>
                  <a:ea typeface="Meiryo" panose="020B0604030504040204" pitchFamily="34" charset="-128"/>
                </a:endParaRPr>
              </a:p>
            </p:txBody>
          </p:sp>
        </mc:Choice>
        <mc:Fallback xmlns="">
          <p:sp>
            <p:nvSpPr>
              <p:cNvPr id="15" name="テキスト ボックス 14">
                <a:extLst>
                  <a:ext uri="{FF2B5EF4-FFF2-40B4-BE49-F238E27FC236}">
                    <a16:creationId xmlns:a16="http://schemas.microsoft.com/office/drawing/2014/main" id="{8CDC2162-BBC9-12B6-D237-1E2D379A8124}"/>
                  </a:ext>
                </a:extLst>
              </p:cNvPr>
              <p:cNvSpPr txBox="1">
                <a:spLocks noRot="1" noChangeAspect="1" noMove="1" noResize="1" noEditPoints="1" noAdjustHandles="1" noChangeArrowheads="1" noChangeShapeType="1" noTextEdit="1"/>
              </p:cNvSpPr>
              <p:nvPr/>
            </p:nvSpPr>
            <p:spPr>
              <a:xfrm>
                <a:off x="6604995" y="4951614"/>
                <a:ext cx="4977405" cy="470129"/>
              </a:xfrm>
              <a:prstGeom prst="rect">
                <a:avLst/>
              </a:prstGeom>
              <a:blipFill>
                <a:blip r:embed="rId7"/>
                <a:stretch>
                  <a:fillRect t="-39474" b="-71053"/>
                </a:stretch>
              </a:blipFill>
            </p:spPr>
            <p:txBody>
              <a:bodyPr/>
              <a:lstStyle/>
              <a:p>
                <a:r>
                  <a:rPr lang="ja-JP" altLang="en-US">
                    <a:noFill/>
                  </a:rPr>
                  <a:t> </a:t>
                </a:r>
              </a:p>
            </p:txBody>
          </p:sp>
        </mc:Fallback>
      </mc:AlternateContent>
      <p:sp>
        <p:nvSpPr>
          <p:cNvPr id="6" name="日付プレースホルダー 5">
            <a:extLst>
              <a:ext uri="{FF2B5EF4-FFF2-40B4-BE49-F238E27FC236}">
                <a16:creationId xmlns:a16="http://schemas.microsoft.com/office/drawing/2014/main" id="{EFB79F21-ED42-E6DD-C13D-BA5D32C8B6B3}"/>
              </a:ext>
            </a:extLst>
          </p:cNvPr>
          <p:cNvSpPr>
            <a:spLocks noGrp="1"/>
          </p:cNvSpPr>
          <p:nvPr>
            <p:ph type="dt" sz="half" idx="10"/>
          </p:nvPr>
        </p:nvSpPr>
        <p:spPr/>
        <p:txBody>
          <a:bodyPr/>
          <a:lstStyle/>
          <a:p>
            <a:fld id="{951A8374-17E7-1543-8BF3-7377AC35D1FF}" type="datetime1">
              <a:rPr lang="ja-JP" altLang="en-US" smtClean="0"/>
              <a:t>2023/3/4</a:t>
            </a:fld>
            <a:endParaRPr lang="ja-JP" altLang="en-US" dirty="0"/>
          </a:p>
        </p:txBody>
      </p:sp>
      <p:sp>
        <p:nvSpPr>
          <p:cNvPr id="7" name="スライド番号プレースホルダー 6">
            <a:extLst>
              <a:ext uri="{FF2B5EF4-FFF2-40B4-BE49-F238E27FC236}">
                <a16:creationId xmlns:a16="http://schemas.microsoft.com/office/drawing/2014/main" id="{DAA14059-DB78-6627-6FAA-C04A46595713}"/>
              </a:ext>
            </a:extLst>
          </p:cNvPr>
          <p:cNvSpPr>
            <a:spLocks noGrp="1"/>
          </p:cNvSpPr>
          <p:nvPr>
            <p:ph type="sldNum" sz="quarter" idx="12"/>
          </p:nvPr>
        </p:nvSpPr>
        <p:spPr/>
        <p:txBody>
          <a:bodyPr/>
          <a:lstStyle/>
          <a:p>
            <a:fld id="{C2EA3249-E942-6548-99D7-50BB56ADF5E4}" type="slidenum">
              <a:rPr kumimoji="1" lang="ja-JP" altLang="en-US" smtClean="0"/>
              <a:t>14</a:t>
            </a:fld>
            <a:endParaRPr kumimoji="1" lang="ja-JP" altLang="en-US"/>
          </a:p>
        </p:txBody>
      </p:sp>
    </p:spTree>
    <p:extLst>
      <p:ext uri="{BB962C8B-B14F-4D97-AF65-F5344CB8AC3E}">
        <p14:creationId xmlns:p14="http://schemas.microsoft.com/office/powerpoint/2010/main" val="3733000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82DDA6-475D-794B-AB45-898A96D5688A}"/>
              </a:ext>
            </a:extLst>
          </p:cNvPr>
          <p:cNvSpPr>
            <a:spLocks noGrp="1"/>
          </p:cNvSpPr>
          <p:nvPr>
            <p:ph type="title"/>
          </p:nvPr>
        </p:nvSpPr>
        <p:spPr>
          <a:xfrm>
            <a:off x="530772" y="336328"/>
            <a:ext cx="11661228" cy="798787"/>
          </a:xfrm>
        </p:spPr>
        <p:txBody>
          <a:bodyPr/>
          <a:lstStyle/>
          <a:p>
            <a:r>
              <a:rPr lang="ja-JP" altLang="en-US"/>
              <a:t>ヒストグラムのピーク数減少近似アルゴリズム：</a:t>
            </a:r>
            <a:r>
              <a:rPr lang="en-US" altLang="ja-JP" dirty="0"/>
              <a:t>Step4</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8F90EB5-58CE-EFA5-7ACB-1AC33AF3BA94}"/>
                  </a:ext>
                </a:extLst>
              </p:cNvPr>
              <p:cNvSpPr>
                <a:spLocks noGrp="1"/>
              </p:cNvSpPr>
              <p:nvPr>
                <p:ph idx="1"/>
              </p:nvPr>
            </p:nvSpPr>
            <p:spPr>
              <a:xfrm>
                <a:off x="530772" y="1135115"/>
                <a:ext cx="11130454" cy="5251286"/>
              </a:xfrm>
            </p:spPr>
            <p:txBody>
              <a:bodyPr>
                <a:normAutofit/>
              </a:bodyPr>
              <a:lstStyle/>
              <a:p>
                <a14:m>
                  <m:oMath xmlns:m="http://schemas.openxmlformats.org/officeDocument/2006/math">
                    <m:r>
                      <a:rPr kumimoji="1" lang="en-US" altLang="ja-JP" b="0" i="1" smtClean="0">
                        <a:latin typeface="Cambria Math" panose="02040503050406030204" pitchFamily="18" charset="0"/>
                      </a:rPr>
                      <m:t>𝐺</m:t>
                    </m:r>
                  </m:oMath>
                </a14:m>
                <a:r>
                  <a:rPr kumimoji="1" lang="ja-JP" altLang="en-US" dirty="0"/>
                  <a:t>における</a:t>
                </a:r>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リンク最小重み経路</a:t>
                </a:r>
                <a14:m>
                  <m:oMath xmlns:m="http://schemas.openxmlformats.org/officeDocument/2006/math">
                    <m:r>
                      <a:rPr kumimoji="1" lang="en-US" altLang="ja-JP" b="0" i="1" smtClean="0">
                        <a:latin typeface="Cambria Math" panose="02040503050406030204" pitchFamily="18" charset="0"/>
                      </a:rPr>
                      <m:t>𝑃</m:t>
                    </m:r>
                  </m:oMath>
                </a14:m>
                <a:r>
                  <a:rPr kumimoji="1" lang="ja-JP" altLang="en-US" dirty="0"/>
                  <a:t>を求める</a:t>
                </a:r>
                <a:endParaRPr kumimoji="1" lang="en-US" altLang="ja-JP" dirty="0"/>
              </a:p>
              <a:p>
                <a:pPr lvl="1"/>
                <a:r>
                  <a:rPr lang="en" altLang="ja-JP" sz="1800" dirty="0">
                    <a:effectLst/>
                    <a:latin typeface="CMR10"/>
                  </a:rPr>
                  <a:t>Step3</a:t>
                </a:r>
                <a:r>
                  <a:rPr lang="ja-JP" altLang="en-US" sz="1800" dirty="0">
                    <a:effectLst/>
                    <a:latin typeface="HaranoAjiMincho-Regular-Identity-H"/>
                  </a:rPr>
                  <a:t>で作成した</a:t>
                </a:r>
                <a14:m>
                  <m:oMath xmlns:m="http://schemas.openxmlformats.org/officeDocument/2006/math">
                    <m:r>
                      <a:rPr lang="en" altLang="ja-JP" sz="1800" i="1" dirty="0" smtClean="0">
                        <a:effectLst/>
                        <a:latin typeface="Cambria Math" panose="02040503050406030204" pitchFamily="18" charset="0"/>
                      </a:rPr>
                      <m:t>𝐺</m:t>
                    </m:r>
                  </m:oMath>
                </a14:m>
                <a:r>
                  <a:rPr lang="ja-JP" altLang="en-US" sz="1800" dirty="0">
                    <a:effectLst/>
                    <a:latin typeface="HaranoAjiMincho-Regular-Identity-H"/>
                  </a:rPr>
                  <a:t>において辺を</a:t>
                </a:r>
                <a14:m>
                  <m:oMath xmlns:m="http://schemas.openxmlformats.org/officeDocument/2006/math">
                    <m:r>
                      <a:rPr lang="en" altLang="ja-JP" sz="1800" i="1" dirty="0" smtClean="0">
                        <a:effectLst/>
                        <a:latin typeface="Cambria Math" panose="02040503050406030204" pitchFamily="18" charset="0"/>
                      </a:rPr>
                      <m:t>𝑘</m:t>
                    </m:r>
                  </m:oMath>
                </a14:m>
                <a:r>
                  <a:rPr lang="ja-JP" altLang="en-US" sz="1800" dirty="0">
                    <a:effectLst/>
                    <a:latin typeface="HaranoAjiMincho-Regular-Identity-H"/>
                  </a:rPr>
                  <a:t>個持つ最小重み経路</a:t>
                </a:r>
                <a14:m>
                  <m:oMath xmlns:m="http://schemas.openxmlformats.org/officeDocument/2006/math">
                    <m:sSub>
                      <m:sSubPr>
                        <m:ctrlPr>
                          <a:rPr lang="en-US" altLang="ja-JP" sz="1800" b="0" i="1" dirty="0" smtClean="0">
                            <a:effectLst/>
                            <a:latin typeface="Cambria Math" panose="02040503050406030204" pitchFamily="18" charset="0"/>
                          </a:rPr>
                        </m:ctrlPr>
                      </m:sSubPr>
                      <m:e>
                        <m:r>
                          <a:rPr lang="en" altLang="ja-JP" sz="1800" i="1" dirty="0" smtClean="0">
                            <a:effectLst/>
                            <a:latin typeface="Cambria Math" panose="02040503050406030204" pitchFamily="18" charset="0"/>
                          </a:rPr>
                          <m:t>𝑃</m:t>
                        </m:r>
                      </m:e>
                      <m:sub>
                        <m:r>
                          <a:rPr lang="en-US" altLang="ja-JP" sz="1800" b="0" i="1" dirty="0" smtClean="0">
                            <a:effectLst/>
                            <a:latin typeface="Cambria Math" panose="02040503050406030204" pitchFamily="18" charset="0"/>
                          </a:rPr>
                          <m:t>𝑘</m:t>
                        </m:r>
                      </m:sub>
                    </m:sSub>
                  </m:oMath>
                </a14:m>
                <a:r>
                  <a:rPr lang="ja-JP" altLang="en-US" sz="1800" dirty="0">
                    <a:effectLst/>
                    <a:latin typeface="HaranoAjiMincho-Regular-Identity-H"/>
                  </a:rPr>
                  <a:t>を動的計画法を用いて探索</a:t>
                </a:r>
                <a:r>
                  <a:rPr lang="ja-JP" altLang="en-US" sz="1800">
                    <a:effectLst/>
                    <a:latin typeface="HaranoAjiMincho-Regular-Identity-H"/>
                  </a:rPr>
                  <a:t>する</a:t>
                </a:r>
                <a:r>
                  <a:rPr lang="ja-JP" altLang="en-US">
                    <a:latin typeface="HaranoAjiMincho-Regular-Identity-H"/>
                  </a:rPr>
                  <a:t>．</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48F90EB5-58CE-EFA5-7ACB-1AC33AF3BA94}"/>
                  </a:ext>
                </a:extLst>
              </p:cNvPr>
              <p:cNvSpPr>
                <a:spLocks noGrp="1" noRot="1" noChangeAspect="1" noMove="1" noResize="1" noEditPoints="1" noAdjustHandles="1" noChangeArrowheads="1" noChangeShapeType="1" noTextEdit="1"/>
              </p:cNvSpPr>
              <p:nvPr>
                <p:ph idx="1"/>
              </p:nvPr>
            </p:nvSpPr>
            <p:spPr>
              <a:xfrm>
                <a:off x="530772" y="1135115"/>
                <a:ext cx="11130454" cy="5251286"/>
              </a:xfrm>
              <a:blipFill>
                <a:blip r:embed="rId4"/>
                <a:stretch>
                  <a:fillRect l="-456"/>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4155CE00-6A01-923D-3E0F-D3E0E72C0087}"/>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pic>
        <p:nvPicPr>
          <p:cNvPr id="4" name="図 3" descr="テキスト&#10;&#10;中程度の精度で自動的に生成された説明">
            <a:extLst>
              <a:ext uri="{FF2B5EF4-FFF2-40B4-BE49-F238E27FC236}">
                <a16:creationId xmlns:a16="http://schemas.microsoft.com/office/drawing/2014/main" id="{4E7E7D7D-9B1D-EAAD-33C4-7C74224FE9A6}"/>
              </a:ext>
            </a:extLst>
          </p:cNvPr>
          <p:cNvPicPr>
            <a:picLocks noChangeAspect="1"/>
          </p:cNvPicPr>
          <p:nvPr/>
        </p:nvPicPr>
        <p:blipFill rotWithShape="1">
          <a:blip r:embed="rId5"/>
          <a:srcRect r="30840"/>
          <a:stretch/>
        </p:blipFill>
        <p:spPr>
          <a:xfrm>
            <a:off x="880553" y="2320881"/>
            <a:ext cx="4941791" cy="3591450"/>
          </a:xfrm>
          <a:prstGeom prst="rect">
            <a:avLst/>
          </a:prstGeom>
        </p:spPr>
      </p:pic>
      <p:grpSp>
        <p:nvGrpSpPr>
          <p:cNvPr id="8" name="グループ化 7">
            <a:extLst>
              <a:ext uri="{FF2B5EF4-FFF2-40B4-BE49-F238E27FC236}">
                <a16:creationId xmlns:a16="http://schemas.microsoft.com/office/drawing/2014/main" id="{33FB82AC-62F2-3D35-DE31-7108D021500C}"/>
              </a:ext>
            </a:extLst>
          </p:cNvPr>
          <p:cNvGrpSpPr/>
          <p:nvPr/>
        </p:nvGrpSpPr>
        <p:grpSpPr>
          <a:xfrm>
            <a:off x="7042215" y="2702308"/>
            <a:ext cx="4457247" cy="1825183"/>
            <a:chOff x="6549660" y="1599280"/>
            <a:chExt cx="4457247" cy="1825183"/>
          </a:xfrm>
        </p:grpSpPr>
        <p:pic>
          <p:nvPicPr>
            <p:cNvPr id="9" name="図 8" descr="ダイアグラム, 概略図&#10;&#10;自動的に生成された説明">
              <a:extLst>
                <a:ext uri="{FF2B5EF4-FFF2-40B4-BE49-F238E27FC236}">
                  <a16:creationId xmlns:a16="http://schemas.microsoft.com/office/drawing/2014/main" id="{29C17769-3E8E-A66E-88CC-60602CBFBE0D}"/>
                </a:ext>
              </a:extLst>
            </p:cNvPr>
            <p:cNvPicPr>
              <a:picLocks noChangeAspect="1"/>
            </p:cNvPicPr>
            <p:nvPr/>
          </p:nvPicPr>
          <p:blipFill rotWithShape="1">
            <a:blip r:embed="rId6"/>
            <a:srcRect l="3382"/>
            <a:stretch/>
          </p:blipFill>
          <p:spPr>
            <a:xfrm>
              <a:off x="6549660" y="1599280"/>
              <a:ext cx="4457247" cy="1825183"/>
            </a:xfrm>
            <a:prstGeom prst="rect">
              <a:avLst/>
            </a:prstGeom>
          </p:spPr>
        </p:pic>
        <p:grpSp>
          <p:nvGrpSpPr>
            <p:cNvPr id="10" name="グループ化 9">
              <a:extLst>
                <a:ext uri="{FF2B5EF4-FFF2-40B4-BE49-F238E27FC236}">
                  <a16:creationId xmlns:a16="http://schemas.microsoft.com/office/drawing/2014/main" id="{23593E01-1696-AFAA-F5A5-63C9F8EA7D65}"/>
                </a:ext>
              </a:extLst>
            </p:cNvPr>
            <p:cNvGrpSpPr/>
            <p:nvPr/>
          </p:nvGrpSpPr>
          <p:grpSpPr>
            <a:xfrm>
              <a:off x="6719985" y="2489570"/>
              <a:ext cx="4108021" cy="348078"/>
              <a:chOff x="7803357" y="5081590"/>
              <a:chExt cx="4108021" cy="348078"/>
            </a:xfrm>
          </p:grpSpPr>
          <p:sp>
            <p:nvSpPr>
              <p:cNvPr id="11" name="テキスト ボックス 10">
                <a:extLst>
                  <a:ext uri="{FF2B5EF4-FFF2-40B4-BE49-F238E27FC236}">
                    <a16:creationId xmlns:a16="http://schemas.microsoft.com/office/drawing/2014/main" id="{235293B8-CE85-3CCB-A35B-91CE6362C84B}"/>
                  </a:ext>
                </a:extLst>
              </p:cNvPr>
              <p:cNvSpPr txBox="1"/>
              <p:nvPr/>
            </p:nvSpPr>
            <p:spPr>
              <a:xfrm>
                <a:off x="7803357" y="5091114"/>
                <a:ext cx="261937" cy="338554"/>
              </a:xfrm>
              <a:prstGeom prst="rect">
                <a:avLst/>
              </a:prstGeom>
              <a:noFill/>
            </p:spPr>
            <p:txBody>
              <a:bodyPr wrap="square" rtlCol="0">
                <a:spAutoFit/>
              </a:bodyPr>
              <a:lstStyle/>
              <a:p>
                <a:pPr algn="ctr"/>
                <a:r>
                  <a:rPr kumimoji="1" lang="ja-JP" altLang="en-US" sz="1600" dirty="0">
                    <a:solidFill>
                      <a:srgbClr val="FF0000"/>
                    </a:solidFill>
                  </a:rPr>
                  <a:t>０</a:t>
                </a:r>
              </a:p>
            </p:txBody>
          </p:sp>
          <p:sp>
            <p:nvSpPr>
              <p:cNvPr id="12" name="テキスト ボックス 11">
                <a:extLst>
                  <a:ext uri="{FF2B5EF4-FFF2-40B4-BE49-F238E27FC236}">
                    <a16:creationId xmlns:a16="http://schemas.microsoft.com/office/drawing/2014/main" id="{B8DB36F6-87C0-734F-BC24-09DF360535B6}"/>
                  </a:ext>
                </a:extLst>
              </p:cNvPr>
              <p:cNvSpPr txBox="1"/>
              <p:nvPr/>
            </p:nvSpPr>
            <p:spPr>
              <a:xfrm>
                <a:off x="11371824" y="5081590"/>
                <a:ext cx="539554" cy="338554"/>
              </a:xfrm>
              <a:prstGeom prst="rect">
                <a:avLst/>
              </a:prstGeom>
              <a:noFill/>
            </p:spPr>
            <p:txBody>
              <a:bodyPr wrap="square" rtlCol="0">
                <a:spAutoFit/>
              </a:bodyPr>
              <a:lstStyle/>
              <a:p>
                <a:pPr algn="ctr"/>
                <a:r>
                  <a:rPr kumimoji="1" lang="en-US" altLang="ja-JP" sz="1600" dirty="0">
                    <a:solidFill>
                      <a:srgbClr val="FF0000"/>
                    </a:solidFill>
                  </a:rPr>
                  <a:t>16</a:t>
                </a:r>
                <a:endParaRPr kumimoji="1" lang="ja-JP" altLang="en-US" sz="1600" dirty="0">
                  <a:solidFill>
                    <a:srgbClr val="FF0000"/>
                  </a:solidFill>
                </a:endParaRPr>
              </a:p>
            </p:txBody>
          </p:sp>
          <p:sp>
            <p:nvSpPr>
              <p:cNvPr id="13" name="テキスト ボックス 12">
                <a:extLst>
                  <a:ext uri="{FF2B5EF4-FFF2-40B4-BE49-F238E27FC236}">
                    <a16:creationId xmlns:a16="http://schemas.microsoft.com/office/drawing/2014/main" id="{D1C1186C-6E28-3867-A5F8-7CD150863DBC}"/>
                  </a:ext>
                </a:extLst>
              </p:cNvPr>
              <p:cNvSpPr txBox="1"/>
              <p:nvPr/>
            </p:nvSpPr>
            <p:spPr>
              <a:xfrm>
                <a:off x="10638399" y="5081590"/>
                <a:ext cx="539554" cy="338554"/>
              </a:xfrm>
              <a:prstGeom prst="rect">
                <a:avLst/>
              </a:prstGeom>
              <a:noFill/>
            </p:spPr>
            <p:txBody>
              <a:bodyPr wrap="square" rtlCol="0">
                <a:spAutoFit/>
              </a:bodyPr>
              <a:lstStyle/>
              <a:p>
                <a:pPr algn="ctr"/>
                <a:r>
                  <a:rPr kumimoji="1" lang="en-US" altLang="ja-JP" sz="1600" dirty="0">
                    <a:solidFill>
                      <a:srgbClr val="FF0000"/>
                    </a:solidFill>
                  </a:rPr>
                  <a:t>1</a:t>
                </a:r>
                <a:r>
                  <a:rPr lang="en-US" altLang="ja-JP" sz="1600" dirty="0">
                    <a:solidFill>
                      <a:srgbClr val="FF0000"/>
                    </a:solidFill>
                  </a:rPr>
                  <a:t>3</a:t>
                </a:r>
                <a:endParaRPr kumimoji="1" lang="ja-JP" altLang="en-US" sz="1600" dirty="0">
                  <a:solidFill>
                    <a:srgbClr val="FF0000"/>
                  </a:solidFill>
                </a:endParaRPr>
              </a:p>
            </p:txBody>
          </p:sp>
          <p:sp>
            <p:nvSpPr>
              <p:cNvPr id="14" name="テキスト ボックス 13">
                <a:extLst>
                  <a:ext uri="{FF2B5EF4-FFF2-40B4-BE49-F238E27FC236}">
                    <a16:creationId xmlns:a16="http://schemas.microsoft.com/office/drawing/2014/main" id="{D2D53E48-D602-C325-DEA0-EB8A657DD8F9}"/>
                  </a:ext>
                </a:extLst>
              </p:cNvPr>
              <p:cNvSpPr txBox="1"/>
              <p:nvPr/>
            </p:nvSpPr>
            <p:spPr>
              <a:xfrm>
                <a:off x="8414312" y="5081592"/>
                <a:ext cx="539554" cy="338554"/>
              </a:xfrm>
              <a:prstGeom prst="rect">
                <a:avLst/>
              </a:prstGeom>
              <a:noFill/>
            </p:spPr>
            <p:txBody>
              <a:bodyPr wrap="square" rtlCol="0">
                <a:spAutoFit/>
              </a:bodyPr>
              <a:lstStyle/>
              <a:p>
                <a:pPr algn="ctr"/>
                <a:r>
                  <a:rPr lang="en-US" altLang="ja-JP" sz="1600" dirty="0">
                    <a:solidFill>
                      <a:srgbClr val="FF0000"/>
                    </a:solidFill>
                  </a:rPr>
                  <a:t>2</a:t>
                </a:r>
                <a:endParaRPr kumimoji="1" lang="ja-JP" altLang="en-US" sz="1600" dirty="0">
                  <a:solidFill>
                    <a:srgbClr val="FF0000"/>
                  </a:solidFill>
                </a:endParaRPr>
              </a:p>
            </p:txBody>
          </p:sp>
          <p:sp>
            <p:nvSpPr>
              <p:cNvPr id="15" name="テキスト ボックス 14">
                <a:extLst>
                  <a:ext uri="{FF2B5EF4-FFF2-40B4-BE49-F238E27FC236}">
                    <a16:creationId xmlns:a16="http://schemas.microsoft.com/office/drawing/2014/main" id="{2FA416D5-FECB-A42B-4FE5-B12515E92C10}"/>
                  </a:ext>
                </a:extLst>
              </p:cNvPr>
              <p:cNvSpPr txBox="1"/>
              <p:nvPr/>
            </p:nvSpPr>
            <p:spPr>
              <a:xfrm>
                <a:off x="9157262" y="5083381"/>
                <a:ext cx="539554" cy="338554"/>
              </a:xfrm>
              <a:prstGeom prst="rect">
                <a:avLst/>
              </a:prstGeom>
              <a:noFill/>
            </p:spPr>
            <p:txBody>
              <a:bodyPr wrap="square" rtlCol="0">
                <a:spAutoFit/>
              </a:bodyPr>
              <a:lstStyle/>
              <a:p>
                <a:pPr algn="ctr"/>
                <a:r>
                  <a:rPr lang="en-US" altLang="ja-JP" sz="1600" dirty="0">
                    <a:solidFill>
                      <a:srgbClr val="FF0000"/>
                    </a:solidFill>
                  </a:rPr>
                  <a:t>6</a:t>
                </a:r>
                <a:endParaRPr kumimoji="1" lang="ja-JP" altLang="en-US" sz="1600" dirty="0">
                  <a:solidFill>
                    <a:srgbClr val="FF0000"/>
                  </a:solidFill>
                </a:endParaRPr>
              </a:p>
            </p:txBody>
          </p:sp>
          <p:sp>
            <p:nvSpPr>
              <p:cNvPr id="16" name="テキスト ボックス 15">
                <a:extLst>
                  <a:ext uri="{FF2B5EF4-FFF2-40B4-BE49-F238E27FC236}">
                    <a16:creationId xmlns:a16="http://schemas.microsoft.com/office/drawing/2014/main" id="{BB98BC92-C160-0C41-8611-D9A68F056C8E}"/>
                  </a:ext>
                </a:extLst>
              </p:cNvPr>
              <p:cNvSpPr txBox="1"/>
              <p:nvPr/>
            </p:nvSpPr>
            <p:spPr>
              <a:xfrm>
                <a:off x="9897830" y="5085972"/>
                <a:ext cx="539554" cy="338554"/>
              </a:xfrm>
              <a:prstGeom prst="rect">
                <a:avLst/>
              </a:prstGeom>
              <a:noFill/>
            </p:spPr>
            <p:txBody>
              <a:bodyPr wrap="square" rtlCol="0">
                <a:spAutoFit/>
              </a:bodyPr>
              <a:lstStyle/>
              <a:p>
                <a:pPr algn="ctr"/>
                <a:r>
                  <a:rPr lang="en-US" altLang="ja-JP" sz="1600" dirty="0">
                    <a:solidFill>
                      <a:srgbClr val="FF0000"/>
                    </a:solidFill>
                  </a:rPr>
                  <a:t>9</a:t>
                </a:r>
                <a:endParaRPr kumimoji="1" lang="ja-JP" altLang="en-US" sz="1600" dirty="0">
                  <a:solidFill>
                    <a:srgbClr val="FF0000"/>
                  </a:solidFill>
                </a:endParaRPr>
              </a:p>
            </p:txBody>
          </p:sp>
        </p:grpSp>
      </p:gr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CA77D7DA-4066-DAF1-F0A2-944B947AD75F}"/>
                  </a:ext>
                </a:extLst>
              </p:cNvPr>
              <p:cNvSpPr txBox="1"/>
              <p:nvPr/>
            </p:nvSpPr>
            <p:spPr>
              <a:xfrm>
                <a:off x="6914312" y="4621652"/>
                <a:ext cx="4658287" cy="307777"/>
              </a:xfrm>
              <a:prstGeom prst="rect">
                <a:avLst/>
              </a:prstGeom>
              <a:noFill/>
            </p:spPr>
            <p:txBody>
              <a:bodyPr wrap="square">
                <a:spAutoFit/>
              </a:bodyPr>
              <a:lstStyle/>
              <a:p>
                <a:pPr algn="ctr"/>
                <a14:m>
                  <m:oMath xmlns:m="http://schemas.openxmlformats.org/officeDocument/2006/math">
                    <m:r>
                      <a:rPr lang="en-US" altLang="ja-JP" sz="1400" b="0" i="1" smtClean="0">
                        <a:latin typeface="Cambria Math" panose="02040503050406030204" pitchFamily="18" charset="0"/>
                      </a:rPr>
                      <m:t>𝑘</m:t>
                    </m:r>
                  </m:oMath>
                </a14:m>
                <a:r>
                  <a:rPr lang="ja-JP" altLang="en-US" sz="1400" dirty="0">
                    <a:latin typeface="Meiryo" panose="020B0604030504040204" pitchFamily="34" charset="-128"/>
                    <a:ea typeface="Meiryo" panose="020B0604030504040204" pitchFamily="34" charset="-128"/>
                  </a:rPr>
                  <a:t>リンク最短経路を求める</a:t>
                </a:r>
                <a:r>
                  <a:rPr lang="en-US" altLang="ja-JP" sz="1400" dirty="0">
                    <a:latin typeface="Meiryo" panose="020B0604030504040204" pitchFamily="34" charset="-128"/>
                    <a:ea typeface="Meiryo" panose="020B0604030504040204" pitchFamily="34" charset="-128"/>
                  </a:rPr>
                  <a:t>(</a:t>
                </a:r>
                <a14:m>
                  <m:oMath xmlns:m="http://schemas.openxmlformats.org/officeDocument/2006/math">
                    <m:r>
                      <a:rPr lang="en-US" altLang="ja-JP" sz="1400" i="1">
                        <a:latin typeface="Cambria Math" panose="02040503050406030204" pitchFamily="18" charset="0"/>
                      </a:rPr>
                      <m:t>𝑘</m:t>
                    </m:r>
                    <m:r>
                      <a:rPr lang="en-US" altLang="ja-JP" sz="1400" b="0" i="1" smtClean="0">
                        <a:latin typeface="Cambria Math" panose="02040503050406030204" pitchFamily="18" charset="0"/>
                      </a:rPr>
                      <m:t>=2</m:t>
                    </m:r>
                  </m:oMath>
                </a14:m>
                <a:r>
                  <a:rPr lang="ja-JP" altLang="en-US" sz="1400" dirty="0">
                    <a:latin typeface="Meiryo" panose="020B0604030504040204" pitchFamily="34" charset="-128"/>
                    <a:ea typeface="Meiryo" panose="020B0604030504040204" pitchFamily="34" charset="-128"/>
                  </a:rPr>
                  <a:t>の</a:t>
                </a:r>
                <a:r>
                  <a:rPr lang="ja-JP" altLang="en-US" sz="1400">
                    <a:latin typeface="Meiryo" panose="020B0604030504040204" pitchFamily="34" charset="-128"/>
                    <a:ea typeface="Meiryo" panose="020B0604030504040204" pitchFamily="34" charset="-128"/>
                  </a:rPr>
                  <a:t>場合</a:t>
                </a:r>
                <a:r>
                  <a:rPr lang="en-US" altLang="ja-JP" sz="1400" dirty="0">
                    <a:latin typeface="Meiryo" panose="020B0604030504040204" pitchFamily="34" charset="-128"/>
                    <a:ea typeface="Meiryo" panose="020B0604030504040204" pitchFamily="34" charset="-128"/>
                  </a:rPr>
                  <a:t>)</a:t>
                </a:r>
              </a:p>
            </p:txBody>
          </p:sp>
        </mc:Choice>
        <mc:Fallback xmlns="">
          <p:sp>
            <p:nvSpPr>
              <p:cNvPr id="17" name="テキスト ボックス 16">
                <a:extLst>
                  <a:ext uri="{FF2B5EF4-FFF2-40B4-BE49-F238E27FC236}">
                    <a16:creationId xmlns:a16="http://schemas.microsoft.com/office/drawing/2014/main" id="{CA77D7DA-4066-DAF1-F0A2-944B947AD75F}"/>
                  </a:ext>
                </a:extLst>
              </p:cNvPr>
              <p:cNvSpPr txBox="1">
                <a:spLocks noRot="1" noChangeAspect="1" noMove="1" noResize="1" noEditPoints="1" noAdjustHandles="1" noChangeArrowheads="1" noChangeShapeType="1" noTextEdit="1"/>
              </p:cNvSpPr>
              <p:nvPr/>
            </p:nvSpPr>
            <p:spPr>
              <a:xfrm>
                <a:off x="6914312" y="4621652"/>
                <a:ext cx="4658287" cy="307777"/>
              </a:xfrm>
              <a:prstGeom prst="rect">
                <a:avLst/>
              </a:prstGeom>
              <a:blipFill>
                <a:blip r:embed="rId7"/>
                <a:stretch>
                  <a:fillRect t="-3846" b="-19231"/>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54405915-F25F-8E20-846C-3FA5039D8891}"/>
              </a:ext>
            </a:extLst>
          </p:cNvPr>
          <p:cNvSpPr txBox="1"/>
          <p:nvPr/>
        </p:nvSpPr>
        <p:spPr>
          <a:xfrm>
            <a:off x="1097700" y="5909722"/>
            <a:ext cx="4491298" cy="307777"/>
          </a:xfrm>
          <a:prstGeom prst="rect">
            <a:avLst/>
          </a:prstGeom>
          <a:noFill/>
        </p:spPr>
        <p:txBody>
          <a:bodyPr wrap="square">
            <a:spAutoFit/>
          </a:bodyPr>
          <a:lstStyle/>
          <a:p>
            <a:pPr algn="ctr"/>
            <a:r>
              <a:rPr lang="ja-JP" altLang="en-US" sz="1400">
                <a:latin typeface="Meiryo" panose="020B0604030504040204" pitchFamily="34" charset="-128"/>
                <a:ea typeface="Meiryo" panose="020B0604030504040204" pitchFamily="34" charset="-128"/>
              </a:rPr>
              <a:t>擬似コード</a:t>
            </a:r>
            <a:r>
              <a:rPr lang="en-US" altLang="ja-JP" sz="1400" dirty="0">
                <a:latin typeface="Meiryo" panose="020B0604030504040204" pitchFamily="34" charset="-128"/>
                <a:ea typeface="Meiryo" panose="020B0604030504040204" pitchFamily="34" charset="-128"/>
              </a:rPr>
              <a:t>(Step3)</a:t>
            </a:r>
            <a:endParaRPr lang="ja-JP" altLang="en-US" sz="1400" dirty="0">
              <a:latin typeface="Meiryo" panose="020B0604030504040204" pitchFamily="34" charset="-128"/>
              <a:ea typeface="Meiryo" panose="020B0604030504040204" pitchFamily="34" charset="-128"/>
            </a:endParaRPr>
          </a:p>
        </p:txBody>
      </p:sp>
      <p:sp>
        <p:nvSpPr>
          <p:cNvPr id="6" name="日付プレースホルダー 5">
            <a:extLst>
              <a:ext uri="{FF2B5EF4-FFF2-40B4-BE49-F238E27FC236}">
                <a16:creationId xmlns:a16="http://schemas.microsoft.com/office/drawing/2014/main" id="{0DAE2959-B742-F5C2-C5EA-B485ECBDB9D6}"/>
              </a:ext>
            </a:extLst>
          </p:cNvPr>
          <p:cNvSpPr>
            <a:spLocks noGrp="1"/>
          </p:cNvSpPr>
          <p:nvPr>
            <p:ph type="dt" sz="half" idx="10"/>
          </p:nvPr>
        </p:nvSpPr>
        <p:spPr/>
        <p:txBody>
          <a:bodyPr/>
          <a:lstStyle/>
          <a:p>
            <a:fld id="{0BEBBE02-9A3F-1745-881E-BB1D684D1163}" type="datetime1">
              <a:rPr lang="ja-JP" altLang="en-US" smtClean="0"/>
              <a:t>2023/3/4</a:t>
            </a:fld>
            <a:endParaRPr lang="ja-JP" altLang="en-US" dirty="0"/>
          </a:p>
        </p:txBody>
      </p:sp>
      <p:sp>
        <p:nvSpPr>
          <p:cNvPr id="7" name="スライド番号プレースホルダー 6">
            <a:extLst>
              <a:ext uri="{FF2B5EF4-FFF2-40B4-BE49-F238E27FC236}">
                <a16:creationId xmlns:a16="http://schemas.microsoft.com/office/drawing/2014/main" id="{68CCE5FD-FADD-02C1-5257-37DC80E93FD8}"/>
              </a:ext>
            </a:extLst>
          </p:cNvPr>
          <p:cNvSpPr>
            <a:spLocks noGrp="1"/>
          </p:cNvSpPr>
          <p:nvPr>
            <p:ph type="sldNum" sz="quarter" idx="12"/>
          </p:nvPr>
        </p:nvSpPr>
        <p:spPr/>
        <p:txBody>
          <a:bodyPr/>
          <a:lstStyle/>
          <a:p>
            <a:fld id="{C2EA3249-E942-6548-99D7-50BB56ADF5E4}" type="slidenum">
              <a:rPr kumimoji="1" lang="ja-JP" altLang="en-US" smtClean="0"/>
              <a:t>15</a:t>
            </a:fld>
            <a:endParaRPr kumimoji="1" lang="ja-JP" altLang="en-US"/>
          </a:p>
        </p:txBody>
      </p:sp>
    </p:spTree>
    <p:extLst>
      <p:ext uri="{BB962C8B-B14F-4D97-AF65-F5344CB8AC3E}">
        <p14:creationId xmlns:p14="http://schemas.microsoft.com/office/powerpoint/2010/main" val="3759969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82DDA6-475D-794B-AB45-898A96D5688A}"/>
              </a:ext>
            </a:extLst>
          </p:cNvPr>
          <p:cNvSpPr>
            <a:spLocks noGrp="1"/>
          </p:cNvSpPr>
          <p:nvPr>
            <p:ph type="title"/>
          </p:nvPr>
        </p:nvSpPr>
        <p:spPr>
          <a:xfrm>
            <a:off x="530772" y="336328"/>
            <a:ext cx="11661228" cy="798787"/>
          </a:xfrm>
        </p:spPr>
        <p:txBody>
          <a:bodyPr/>
          <a:lstStyle/>
          <a:p>
            <a:r>
              <a:rPr lang="ja-JP" altLang="en-US"/>
              <a:t>ヒストグラムのピーク数減少近似アルゴリズム：</a:t>
            </a:r>
            <a:r>
              <a:rPr lang="en-US" altLang="ja-JP" dirty="0"/>
              <a:t>Step5</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8F90EB5-58CE-EFA5-7ACB-1AC33AF3BA94}"/>
                  </a:ext>
                </a:extLst>
              </p:cNvPr>
              <p:cNvSpPr>
                <a:spLocks noGrp="1"/>
              </p:cNvSpPr>
              <p:nvPr>
                <p:ph idx="1"/>
              </p:nvPr>
            </p:nvSpPr>
            <p:spPr>
              <a:xfrm>
                <a:off x="530772" y="1135115"/>
                <a:ext cx="11130454" cy="5251286"/>
              </a:xfrm>
            </p:spPr>
            <p:txBody>
              <a:bodyPr>
                <a:normAutofit/>
              </a:bodyPr>
              <a:lstStyle/>
              <a:p>
                <a:r>
                  <a:rPr kumimoji="1" lang="ja-JP" altLang="en-US"/>
                  <a:t>ピーク数減少近似</a:t>
                </a:r>
                <a:r>
                  <a:rPr kumimoji="1" lang="ja-JP" altLang="en-US" dirty="0"/>
                  <a:t>ヒストグラム</a:t>
                </a:r>
                <a14:m>
                  <m:oMath xmlns:m="http://schemas.openxmlformats.org/officeDocument/2006/math">
                    <m:r>
                      <a:rPr kumimoji="1" lang="ja-JP" altLang="en-US" i="1" smtClean="0">
                        <a:latin typeface="Cambria Math" panose="02040503050406030204" pitchFamily="18" charset="0"/>
                      </a:rPr>
                      <m:t>𝜑</m:t>
                    </m:r>
                    <m:r>
                      <a:rPr lang="ja-JP" altLang="en-US" i="1">
                        <a:latin typeface="Cambria Math" panose="02040503050406030204" pitchFamily="18" charset="0"/>
                      </a:rPr>
                      <m:t>を</m:t>
                    </m:r>
                    <m:r>
                      <a:rPr lang="ja-JP" altLang="en-US" i="1">
                        <a:latin typeface="Cambria Math" panose="02040503050406030204" pitchFamily="18" charset="0"/>
                      </a:rPr>
                      <m:t>求</m:t>
                    </m:r>
                    <m:r>
                      <a:rPr lang="ja-JP" altLang="en-US" i="1">
                        <a:latin typeface="Cambria Math" panose="02040503050406030204" pitchFamily="18" charset="0"/>
                      </a:rPr>
                      <m:t>める</m:t>
                    </m:r>
                  </m:oMath>
                </a14:m>
                <a:endParaRPr lang="en-US" altLang="ja-JP" dirty="0"/>
              </a:p>
              <a:p>
                <a:pPr lvl="1"/>
                <a:r>
                  <a:rPr lang="en" altLang="ja-JP" sz="1800" dirty="0">
                    <a:effectLst/>
                    <a:latin typeface="CMR10"/>
                  </a:rPr>
                  <a:t>Step4</a:t>
                </a:r>
                <a:r>
                  <a:rPr lang="ja-JP" altLang="en-US" sz="1800" dirty="0">
                    <a:effectLst/>
                    <a:latin typeface="HaranoAjiMincho-Regular-Identity-H"/>
                  </a:rPr>
                  <a:t>にて求めた経路</a:t>
                </a:r>
                <a14:m>
                  <m:oMath xmlns:m="http://schemas.openxmlformats.org/officeDocument/2006/math">
                    <m:sSub>
                      <m:sSubPr>
                        <m:ctrlPr>
                          <a:rPr lang="en-US" altLang="ja-JP" sz="1800" i="1" smtClean="0">
                            <a:effectLst/>
                            <a:latin typeface="Cambria Math" panose="02040503050406030204" pitchFamily="18" charset="0"/>
                          </a:rPr>
                        </m:ctrlPr>
                      </m:sSubPr>
                      <m:e>
                        <m:r>
                          <a:rPr lang="en-US" altLang="ja-JP" sz="1800" b="0" i="1" smtClean="0">
                            <a:effectLst/>
                            <a:latin typeface="Cambria Math" panose="02040503050406030204" pitchFamily="18" charset="0"/>
                          </a:rPr>
                          <m:t>𝑃</m:t>
                        </m:r>
                      </m:e>
                      <m:sub>
                        <m:r>
                          <a:rPr lang="en-US" altLang="ja-JP" sz="1800" b="0" i="1" smtClean="0">
                            <a:effectLst/>
                            <a:latin typeface="Cambria Math" panose="02040503050406030204" pitchFamily="18" charset="0"/>
                          </a:rPr>
                          <m:t>𝑘</m:t>
                        </m:r>
                        <m:r>
                          <a:rPr lang="en-US" altLang="ja-JP" sz="1800" b="0" i="1" smtClean="0">
                            <a:effectLst/>
                            <a:latin typeface="Cambria Math" panose="02040503050406030204" pitchFamily="18" charset="0"/>
                          </a:rPr>
                          <m:t>,</m:t>
                        </m:r>
                        <m:r>
                          <a:rPr lang="en-US" altLang="ja-JP" sz="1800" b="0" i="1" smtClean="0">
                            <a:effectLst/>
                            <a:latin typeface="Cambria Math" panose="02040503050406030204" pitchFamily="18" charset="0"/>
                          </a:rPr>
                          <m:t>𝑗</m:t>
                        </m:r>
                      </m:sub>
                    </m:sSub>
                  </m:oMath>
                </a14:m>
                <a:r>
                  <a:rPr lang="ja-JP" altLang="en-US" sz="1800" dirty="0">
                    <a:effectLst/>
                    <a:latin typeface="HaranoAjiMincho-Regular-Identity-H"/>
                  </a:rPr>
                  <a:t>用いて，単峰近似ヒストグラム</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𝜑</m:t>
                        </m:r>
                      </m:e>
                      <m:sub>
                        <m:sSub>
                          <m:sSubPr>
                            <m:ctrlPr>
                              <a:rPr lang="en" altLang="ja-JP" i="1" dirty="0">
                                <a:latin typeface="Cambria Math" panose="02040503050406030204" pitchFamily="18" charset="0"/>
                              </a:rPr>
                            </m:ctrlPr>
                          </m:sSubPr>
                          <m:e>
                            <m:r>
                              <a:rPr lang="en-US" altLang="ja-JP" b="0" i="1" dirty="0" smtClean="0">
                                <a:latin typeface="Cambria Math" panose="02040503050406030204" pitchFamily="18" charset="0"/>
                              </a:rPr>
                              <m:t>𝑃</m:t>
                            </m:r>
                          </m:e>
                          <m:sub>
                            <m:r>
                              <a:rPr lang="en-US" altLang="ja-JP" i="1" dirty="0">
                                <a:latin typeface="Cambria Math" panose="02040503050406030204" pitchFamily="18" charset="0"/>
                              </a:rPr>
                              <m:t>𝑖</m:t>
                            </m:r>
                          </m:sub>
                        </m:sSub>
                        <m:r>
                          <a:rPr lang="en-US" altLang="ja-JP" i="1" dirty="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b="0" i="1" dirty="0" smtClean="0">
                                <a:latin typeface="Cambria Math" panose="02040503050406030204" pitchFamily="18" charset="0"/>
                              </a:rPr>
                              <m:t>𝑃</m:t>
                            </m:r>
                          </m:e>
                          <m:sub>
                            <m:r>
                              <a:rPr lang="en-US" altLang="ja-JP" i="1" dirty="0">
                                <a:latin typeface="Cambria Math" panose="02040503050406030204" pitchFamily="18" charset="0"/>
                              </a:rPr>
                              <m:t>𝑗</m:t>
                            </m:r>
                          </m:sub>
                        </m:sSub>
                      </m:sub>
                    </m:sSub>
                    <m:r>
                      <a:rPr lang="en-US" altLang="ja-JP" i="1">
                        <a:latin typeface="Cambria Math" panose="02040503050406030204" pitchFamily="18" charset="0"/>
                      </a:rPr>
                      <m:t>(0</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&lt;</m:t>
                    </m:r>
                    <m:r>
                      <a:rPr lang="en-US" altLang="ja-JP" i="1">
                        <a:latin typeface="Cambria Math" panose="02040503050406030204" pitchFamily="18" charset="0"/>
                      </a:rPr>
                      <m:t>𝑗</m:t>
                    </m:r>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rPr>
                      <m:t>)</m:t>
                    </m:r>
                  </m:oMath>
                </a14:m>
                <a:r>
                  <a:rPr lang="ja-JP" altLang="en-US" sz="1800" dirty="0">
                    <a:effectLst/>
                    <a:latin typeface="HaranoAjiMincho-Regular-Identity-H"/>
                  </a:rPr>
                  <a:t>を計算</a:t>
                </a:r>
                <a:r>
                  <a:rPr lang="ja-JP" altLang="en-US" sz="1800">
                    <a:effectLst/>
                    <a:latin typeface="HaranoAjiMincho-Regular-Identity-H"/>
                  </a:rPr>
                  <a:t>し，</a:t>
                </a:r>
                <a:br>
                  <a:rPr lang="en-US" altLang="ja-JP" sz="1800" dirty="0">
                    <a:effectLst/>
                    <a:latin typeface="HaranoAjiMincho-Regular-Identity-H"/>
                  </a:rPr>
                </a:br>
                <a:r>
                  <a:rPr lang="ja-JP" altLang="en-US" sz="1800">
                    <a:effectLst/>
                    <a:latin typeface="HaranoAjiMincho-Regular-Identity-H"/>
                  </a:rPr>
                  <a:t>求めた</a:t>
                </a:r>
                <a14:m>
                  <m:oMath xmlns:m="http://schemas.openxmlformats.org/officeDocument/2006/math">
                    <m:r>
                      <a:rPr lang="en-US" altLang="ja-JP" sz="1800" b="0" i="1" smtClean="0">
                        <a:effectLst/>
                        <a:latin typeface="Cambria Math" panose="02040503050406030204" pitchFamily="18" charset="0"/>
                      </a:rPr>
                      <m:t>𝑘</m:t>
                    </m:r>
                  </m:oMath>
                </a14:m>
                <a:r>
                  <a:rPr lang="ja-JP" altLang="en-US" sz="1800" dirty="0">
                    <a:effectLst/>
                    <a:latin typeface="HaranoAjiMincho-Regular-Identity-H"/>
                  </a:rPr>
                  <a:t>個の単峰近似ヒストグラムを結合する</a:t>
                </a:r>
                <a:r>
                  <a:rPr lang="ja-JP" altLang="en-US" sz="1800">
                    <a:effectLst/>
                    <a:latin typeface="HaranoAjiMincho-Regular-Identity-H"/>
                  </a:rPr>
                  <a:t>ことでピーク数減少近似</a:t>
                </a:r>
                <a:r>
                  <a:rPr lang="ja-JP" altLang="en-US" sz="1800" dirty="0">
                    <a:effectLst/>
                    <a:latin typeface="HaranoAjiMincho-Regular-Identity-H"/>
                  </a:rPr>
                  <a:t>ヒストグラム</a:t>
                </a:r>
                <a14:m>
                  <m:oMath xmlns:m="http://schemas.openxmlformats.org/officeDocument/2006/math">
                    <m:r>
                      <a:rPr lang="en-US" altLang="ja-JP" i="1">
                        <a:latin typeface="Cambria Math" panose="02040503050406030204" pitchFamily="18" charset="0"/>
                        <a:ea typeface="Cambria Math" panose="02040503050406030204" pitchFamily="18" charset="0"/>
                      </a:rPr>
                      <m:t>𝜑</m:t>
                    </m:r>
                  </m:oMath>
                </a14:m>
                <a:r>
                  <a:rPr lang="ja-JP" altLang="en-US" sz="1800" dirty="0">
                    <a:effectLst/>
                    <a:latin typeface="HaranoAjiMincho-Regular-Identity-H"/>
                  </a:rPr>
                  <a:t>を出力する． </a:t>
                </a:r>
                <a:endParaRPr kumimoji="1"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48F90EB5-58CE-EFA5-7ACB-1AC33AF3BA94}"/>
                  </a:ext>
                </a:extLst>
              </p:cNvPr>
              <p:cNvSpPr>
                <a:spLocks noGrp="1" noRot="1" noChangeAspect="1" noMove="1" noResize="1" noEditPoints="1" noAdjustHandles="1" noChangeArrowheads="1" noChangeShapeType="1" noTextEdit="1"/>
              </p:cNvSpPr>
              <p:nvPr>
                <p:ph idx="1"/>
              </p:nvPr>
            </p:nvSpPr>
            <p:spPr>
              <a:xfrm>
                <a:off x="530772" y="1135115"/>
                <a:ext cx="11130454" cy="5251286"/>
              </a:xfrm>
              <a:blipFill>
                <a:blip r:embed="rId3"/>
                <a:stretch>
                  <a:fillRect l="-456" r="-683"/>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4155CE00-6A01-923D-3E0F-D3E0E72C0087}"/>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pic>
        <p:nvPicPr>
          <p:cNvPr id="4" name="図 3">
            <a:extLst>
              <a:ext uri="{FF2B5EF4-FFF2-40B4-BE49-F238E27FC236}">
                <a16:creationId xmlns:a16="http://schemas.microsoft.com/office/drawing/2014/main" id="{4205D93D-CEA7-8BD0-81A9-DA538300B64F}"/>
              </a:ext>
            </a:extLst>
          </p:cNvPr>
          <p:cNvPicPr>
            <a:picLocks noChangeAspect="1"/>
          </p:cNvPicPr>
          <p:nvPr/>
        </p:nvPicPr>
        <p:blipFill rotWithShape="1">
          <a:blip r:embed="rId4"/>
          <a:srcRect r="30921"/>
          <a:stretch/>
        </p:blipFill>
        <p:spPr>
          <a:xfrm>
            <a:off x="847099" y="2681099"/>
            <a:ext cx="6037936" cy="2159318"/>
          </a:xfrm>
          <a:prstGeom prst="rect">
            <a:avLst/>
          </a:prstGeom>
        </p:spPr>
      </p:pic>
      <p:pic>
        <p:nvPicPr>
          <p:cNvPr id="8" name="図 7">
            <a:extLst>
              <a:ext uri="{FF2B5EF4-FFF2-40B4-BE49-F238E27FC236}">
                <a16:creationId xmlns:a16="http://schemas.microsoft.com/office/drawing/2014/main" id="{0D2EA786-E91C-3126-9370-481474CCBEA7}"/>
              </a:ext>
            </a:extLst>
          </p:cNvPr>
          <p:cNvPicPr>
            <a:picLocks noChangeAspect="1"/>
          </p:cNvPicPr>
          <p:nvPr/>
        </p:nvPicPr>
        <p:blipFill>
          <a:blip r:embed="rId5"/>
          <a:stretch>
            <a:fillRect/>
          </a:stretch>
        </p:blipFill>
        <p:spPr>
          <a:xfrm>
            <a:off x="7949595" y="2503604"/>
            <a:ext cx="3317491" cy="2639724"/>
          </a:xfrm>
          <a:prstGeom prst="rect">
            <a:avLst/>
          </a:prstGeom>
        </p:spPr>
      </p:pic>
      <p:sp>
        <p:nvSpPr>
          <p:cNvPr id="10" name="テキスト ボックス 9">
            <a:extLst>
              <a:ext uri="{FF2B5EF4-FFF2-40B4-BE49-F238E27FC236}">
                <a16:creationId xmlns:a16="http://schemas.microsoft.com/office/drawing/2014/main" id="{E95C78DC-3ED0-89F5-5462-E8EB1F1ECD05}"/>
              </a:ext>
            </a:extLst>
          </p:cNvPr>
          <p:cNvSpPr txBox="1"/>
          <p:nvPr/>
        </p:nvSpPr>
        <p:spPr>
          <a:xfrm>
            <a:off x="1041146" y="5143328"/>
            <a:ext cx="4491298" cy="307777"/>
          </a:xfrm>
          <a:prstGeom prst="rect">
            <a:avLst/>
          </a:prstGeom>
          <a:noFill/>
        </p:spPr>
        <p:txBody>
          <a:bodyPr wrap="square">
            <a:spAutoFit/>
          </a:bodyPr>
          <a:lstStyle/>
          <a:p>
            <a:pPr algn="ctr"/>
            <a:r>
              <a:rPr lang="ja-JP" altLang="en-US" sz="1400">
                <a:latin typeface="Meiryo" panose="020B0604030504040204" pitchFamily="34" charset="-128"/>
                <a:ea typeface="Meiryo" panose="020B0604030504040204" pitchFamily="34" charset="-128"/>
              </a:rPr>
              <a:t>擬似コード</a:t>
            </a:r>
            <a:r>
              <a:rPr lang="en-US" altLang="ja-JP" sz="1400" dirty="0">
                <a:latin typeface="Meiryo" panose="020B0604030504040204" pitchFamily="34" charset="-128"/>
                <a:ea typeface="Meiryo" panose="020B0604030504040204" pitchFamily="34" charset="-128"/>
              </a:rPr>
              <a:t>(Step5)</a:t>
            </a:r>
            <a:endParaRPr lang="ja-JP" altLang="en-US" sz="1400" dirty="0">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45433E42-0FC1-E3C6-E164-8DE19D544187}"/>
                  </a:ext>
                </a:extLst>
              </p:cNvPr>
              <p:cNvSpPr txBox="1"/>
              <p:nvPr/>
            </p:nvSpPr>
            <p:spPr>
              <a:xfrm>
                <a:off x="7287844" y="5144804"/>
                <a:ext cx="5042455" cy="307777"/>
              </a:xfrm>
              <a:prstGeom prst="rect">
                <a:avLst/>
              </a:prstGeom>
              <a:noFill/>
            </p:spPr>
            <p:txBody>
              <a:bodyPr wrap="square">
                <a:spAutoFit/>
              </a:bodyPr>
              <a:lstStyle/>
              <a:p>
                <a:pPr algn="ctr"/>
                <a:r>
                  <a:rPr lang="ja-JP" altLang="en-US" sz="1400">
                    <a:latin typeface="Meiryo" panose="020B0604030504040204" pitchFamily="34" charset="-128"/>
                    <a:ea typeface="Meiryo" panose="020B0604030504040204" pitchFamily="34" charset="-128"/>
                  </a:rPr>
                  <a:t>ヒストグラム</a:t>
                </a:r>
                <a14:m>
                  <m:oMath xmlns:m="http://schemas.openxmlformats.org/officeDocument/2006/math">
                    <m:r>
                      <a:rPr lang="en" altLang="ja-JP" sz="1400" i="1" dirty="0" smtClean="0">
                        <a:latin typeface="Cambria Math" panose="02040503050406030204" pitchFamily="18" charset="0"/>
                        <a:ea typeface="Meiryo" panose="020B0604030504040204" pitchFamily="34" charset="-128"/>
                      </a:rPr>
                      <m:t>𝑓</m:t>
                    </m:r>
                  </m:oMath>
                </a14:m>
                <a:r>
                  <a:rPr lang="ja-JP" altLang="en-US" sz="1400">
                    <a:latin typeface="Meiryo" panose="020B0604030504040204" pitchFamily="34" charset="-128"/>
                    <a:ea typeface="Meiryo" panose="020B0604030504040204" pitchFamily="34" charset="-128"/>
                  </a:rPr>
                  <a:t>と</a:t>
                </a:r>
                <a14:m>
                  <m:oMath xmlns:m="http://schemas.openxmlformats.org/officeDocument/2006/math">
                    <m:r>
                      <a:rPr lang="en" altLang="ja-JP" sz="1400" i="1" dirty="0" smtClean="0">
                        <a:latin typeface="Cambria Math" panose="02040503050406030204" pitchFamily="18" charset="0"/>
                        <a:ea typeface="Meiryo" panose="020B0604030504040204" pitchFamily="34" charset="-128"/>
                      </a:rPr>
                      <m:t>𝑘</m:t>
                    </m:r>
                  </m:oMath>
                </a14:m>
                <a:r>
                  <a:rPr lang="ja-JP" altLang="en-US" sz="1400">
                    <a:latin typeface="Meiryo" panose="020B0604030504040204" pitchFamily="34" charset="-128"/>
                    <a:ea typeface="Meiryo" panose="020B0604030504040204" pitchFamily="34" charset="-128"/>
                  </a:rPr>
                  <a:t>ピーク近似ヒストグラム</a:t>
                </a:r>
                <a14:m>
                  <m:oMath xmlns:m="http://schemas.openxmlformats.org/officeDocument/2006/math">
                    <m:r>
                      <a:rPr lang="ja-JP" altLang="en-US" sz="1400" i="1" smtClean="0">
                        <a:latin typeface="Cambria Math" panose="02040503050406030204" pitchFamily="18" charset="0"/>
                        <a:ea typeface="Meiryo" panose="020B0604030504040204" pitchFamily="34" charset="-128"/>
                      </a:rPr>
                      <m:t>𝜑</m:t>
                    </m:r>
                    <m:r>
                      <a:rPr lang="en-US" altLang="ja-JP" sz="1400" b="0" i="1" smtClean="0">
                        <a:latin typeface="Cambria Math" panose="02040503050406030204" pitchFamily="18" charset="0"/>
                        <a:ea typeface="Meiryo" panose="020B0604030504040204" pitchFamily="34" charset="-128"/>
                      </a:rPr>
                      <m:t>(</m:t>
                    </m:r>
                    <m:r>
                      <a:rPr lang="en-US" altLang="ja-JP" sz="1400" b="0" i="1" smtClean="0">
                        <a:latin typeface="Cambria Math" panose="02040503050406030204" pitchFamily="18" charset="0"/>
                        <a:ea typeface="Meiryo" panose="020B0604030504040204" pitchFamily="34" charset="-128"/>
                      </a:rPr>
                      <m:t>𝑘</m:t>
                    </m:r>
                    <m:r>
                      <a:rPr lang="en-US" altLang="ja-JP" sz="1400" b="0" i="1" smtClean="0">
                        <a:latin typeface="Cambria Math" panose="02040503050406030204" pitchFamily="18" charset="0"/>
                        <a:ea typeface="Meiryo" panose="020B0604030504040204" pitchFamily="34" charset="-128"/>
                      </a:rPr>
                      <m:t>=2)</m:t>
                    </m:r>
                  </m:oMath>
                </a14:m>
                <a:endParaRPr lang="en" altLang="ja-JP" sz="1400" dirty="0">
                  <a:latin typeface="Meiryo" panose="020B0604030504040204" pitchFamily="34" charset="-128"/>
                  <a:ea typeface="Meiryo" panose="020B0604030504040204" pitchFamily="34" charset="-128"/>
                </a:endParaRPr>
              </a:p>
            </p:txBody>
          </p:sp>
        </mc:Choice>
        <mc:Fallback xmlns="">
          <p:sp>
            <p:nvSpPr>
              <p:cNvPr id="11" name="テキスト ボックス 10">
                <a:extLst>
                  <a:ext uri="{FF2B5EF4-FFF2-40B4-BE49-F238E27FC236}">
                    <a16:creationId xmlns:a16="http://schemas.microsoft.com/office/drawing/2014/main" id="{45433E42-0FC1-E3C6-E164-8DE19D544187}"/>
                  </a:ext>
                </a:extLst>
              </p:cNvPr>
              <p:cNvSpPr txBox="1">
                <a:spLocks noRot="1" noChangeAspect="1" noMove="1" noResize="1" noEditPoints="1" noAdjustHandles="1" noChangeArrowheads="1" noChangeShapeType="1" noTextEdit="1"/>
              </p:cNvSpPr>
              <p:nvPr/>
            </p:nvSpPr>
            <p:spPr>
              <a:xfrm>
                <a:off x="7287844" y="5144804"/>
                <a:ext cx="5042455" cy="307777"/>
              </a:xfrm>
              <a:prstGeom prst="rect">
                <a:avLst/>
              </a:prstGeom>
              <a:blipFill>
                <a:blip r:embed="rId7"/>
                <a:stretch>
                  <a:fillRect t="-4000" b="-20000"/>
                </a:stretch>
              </a:blipFill>
            </p:spPr>
            <p:txBody>
              <a:bodyPr/>
              <a:lstStyle/>
              <a:p>
                <a:r>
                  <a:rPr lang="ja-JP" altLang="en-US">
                    <a:noFill/>
                  </a:rPr>
                  <a:t> </a:t>
                </a:r>
              </a:p>
            </p:txBody>
          </p:sp>
        </mc:Fallback>
      </mc:AlternateContent>
      <p:sp>
        <p:nvSpPr>
          <p:cNvPr id="6" name="日付プレースホルダー 5">
            <a:extLst>
              <a:ext uri="{FF2B5EF4-FFF2-40B4-BE49-F238E27FC236}">
                <a16:creationId xmlns:a16="http://schemas.microsoft.com/office/drawing/2014/main" id="{6A46C547-8EE9-1D41-5EFE-623E58EF269E}"/>
              </a:ext>
            </a:extLst>
          </p:cNvPr>
          <p:cNvSpPr>
            <a:spLocks noGrp="1"/>
          </p:cNvSpPr>
          <p:nvPr>
            <p:ph type="dt" sz="half" idx="10"/>
          </p:nvPr>
        </p:nvSpPr>
        <p:spPr/>
        <p:txBody>
          <a:bodyPr/>
          <a:lstStyle/>
          <a:p>
            <a:fld id="{1ECC340E-1BED-8F48-A852-59702BBAF3BE}" type="datetime1">
              <a:rPr lang="ja-JP" altLang="en-US" smtClean="0"/>
              <a:t>2023/3/4</a:t>
            </a:fld>
            <a:endParaRPr lang="ja-JP" altLang="en-US" dirty="0"/>
          </a:p>
        </p:txBody>
      </p:sp>
      <p:sp>
        <p:nvSpPr>
          <p:cNvPr id="7" name="スライド番号プレースホルダー 6">
            <a:extLst>
              <a:ext uri="{FF2B5EF4-FFF2-40B4-BE49-F238E27FC236}">
                <a16:creationId xmlns:a16="http://schemas.microsoft.com/office/drawing/2014/main" id="{73E761CC-5967-CA84-F972-06C62BCD11F1}"/>
              </a:ext>
            </a:extLst>
          </p:cNvPr>
          <p:cNvSpPr>
            <a:spLocks noGrp="1"/>
          </p:cNvSpPr>
          <p:nvPr>
            <p:ph type="sldNum" sz="quarter" idx="12"/>
          </p:nvPr>
        </p:nvSpPr>
        <p:spPr/>
        <p:txBody>
          <a:bodyPr/>
          <a:lstStyle/>
          <a:p>
            <a:fld id="{C2EA3249-E942-6548-99D7-50BB56ADF5E4}" type="slidenum">
              <a:rPr kumimoji="1" lang="ja-JP" altLang="en-US" smtClean="0"/>
              <a:t>16</a:t>
            </a:fld>
            <a:endParaRPr kumimoji="1" lang="ja-JP" altLang="en-US"/>
          </a:p>
        </p:txBody>
      </p:sp>
    </p:spTree>
    <p:extLst>
      <p:ext uri="{BB962C8B-B14F-4D97-AF65-F5344CB8AC3E}">
        <p14:creationId xmlns:p14="http://schemas.microsoft.com/office/powerpoint/2010/main" val="1414849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98079-88F4-550F-D62B-FECA7E8B6F7E}"/>
              </a:ext>
            </a:extLst>
          </p:cNvPr>
          <p:cNvSpPr>
            <a:spLocks noGrp="1"/>
          </p:cNvSpPr>
          <p:nvPr>
            <p:ph type="title"/>
          </p:nvPr>
        </p:nvSpPr>
        <p:spPr/>
        <p:txBody>
          <a:bodyPr>
            <a:normAutofit/>
          </a:bodyPr>
          <a:lstStyle/>
          <a:p>
            <a:r>
              <a:rPr kumimoji="1" lang="en-US" altLang="ja-JP" dirty="0"/>
              <a:t>LSTM</a:t>
            </a:r>
            <a:r>
              <a:rPr kumimoji="1" lang="ja-JP" altLang="en-US" dirty="0"/>
              <a:t>による時系列予測：データ</a:t>
            </a:r>
            <a:r>
              <a:rPr kumimoji="1" lang="ja-JP" altLang="en-US"/>
              <a:t>の概要と評価指標</a:t>
            </a:r>
            <a:endParaRPr kumimoji="1" lang="ja-JP" altLang="en-US" dirty="0"/>
          </a:p>
        </p:txBody>
      </p:sp>
      <p:sp>
        <p:nvSpPr>
          <p:cNvPr id="3" name="コンテンツ プレースホルダー 2">
            <a:extLst>
              <a:ext uri="{FF2B5EF4-FFF2-40B4-BE49-F238E27FC236}">
                <a16:creationId xmlns:a16="http://schemas.microsoft.com/office/drawing/2014/main" id="{B66A4F8B-8035-FD29-5A80-F76595ED6DC0}"/>
              </a:ext>
            </a:extLst>
          </p:cNvPr>
          <p:cNvSpPr>
            <a:spLocks noGrp="1"/>
          </p:cNvSpPr>
          <p:nvPr>
            <p:ph idx="1"/>
          </p:nvPr>
        </p:nvSpPr>
        <p:spPr>
          <a:xfrm>
            <a:off x="530772" y="1135115"/>
            <a:ext cx="11451678" cy="5041848"/>
          </a:xfrm>
        </p:spPr>
        <p:txBody>
          <a:bodyPr/>
          <a:lstStyle/>
          <a:p>
            <a:r>
              <a:rPr lang="ja-JP" altLang="en-US" dirty="0">
                <a:latin typeface="メイリオ" panose="020B0604030504040204" pitchFamily="50" charset="-128"/>
                <a:ea typeface="メイリオ" panose="020B0604030504040204" pitchFamily="50" charset="-128"/>
              </a:rPr>
              <a:t>利用するデータ</a:t>
            </a:r>
            <a:endParaRPr kumimoji="1" lang="en-US" altLang="ja-JP" dirty="0">
              <a:latin typeface="メイリオ" panose="020B0604030504040204" pitchFamily="50" charset="-128"/>
              <a:ea typeface="メイリオ" panose="020B0604030504040204" pitchFamily="50" charset="-128"/>
            </a:endParaRPr>
          </a:p>
          <a:p>
            <a:pPr lvl="1">
              <a:buFont typeface="+mj-lt"/>
              <a:buAutoNum type="arabicPeriod"/>
            </a:pPr>
            <a:r>
              <a:rPr lang="ja-JP" altLang="en-US" dirty="0">
                <a:effectLst/>
                <a:latin typeface="メイリオ" panose="020B0604030504040204" pitchFamily="50" charset="-128"/>
                <a:ea typeface="メイリオ" panose="020B0604030504040204" pitchFamily="50" charset="-128"/>
              </a:rPr>
              <a:t>東京都における新型コロナウイルスの</a:t>
            </a:r>
            <a:br>
              <a:rPr lang="en-US" altLang="ja-JP" dirty="0">
                <a:effectLst/>
                <a:latin typeface="メイリオ" panose="020B0604030504040204" pitchFamily="50" charset="-128"/>
                <a:ea typeface="メイリオ" panose="020B0604030504040204" pitchFamily="50" charset="-128"/>
              </a:rPr>
            </a:br>
            <a:r>
              <a:rPr lang="ja-JP" altLang="en-US" dirty="0">
                <a:effectLst/>
                <a:latin typeface="メイリオ" panose="020B0604030504040204" pitchFamily="50" charset="-128"/>
                <a:ea typeface="メイリオ" panose="020B0604030504040204" pitchFamily="50" charset="-128"/>
              </a:rPr>
              <a:t>日毎の新規陽性患者数の推移データ </a:t>
            </a:r>
            <a:endParaRPr lang="ja-JP" altLang="en-US" dirty="0">
              <a:latin typeface="メイリオ" panose="020B0604030504040204" pitchFamily="50" charset="-128"/>
              <a:ea typeface="メイリオ" panose="020B0604030504040204" pitchFamily="50" charset="-128"/>
            </a:endParaRPr>
          </a:p>
          <a:p>
            <a:pPr lvl="1">
              <a:buFont typeface="+mj-lt"/>
              <a:buAutoNum type="arabicPeriod"/>
            </a:pPr>
            <a:r>
              <a:rPr lang="ja-JP" altLang="en-US" dirty="0">
                <a:effectLst/>
                <a:latin typeface="メイリオ" panose="020B0604030504040204" pitchFamily="50" charset="-128"/>
                <a:ea typeface="メイリオ" panose="020B0604030504040204" pitchFamily="50" charset="-128"/>
              </a:rPr>
              <a:t>東京の日毎の最高気温と平均湿度 </a:t>
            </a:r>
            <a:endParaRPr lang="ja-JP" altLang="en-US" dirty="0">
              <a:latin typeface="メイリオ" panose="020B0604030504040204" pitchFamily="50" charset="-128"/>
              <a:ea typeface="メイリオ" panose="020B0604030504040204" pitchFamily="50" charset="-128"/>
            </a:endParaRPr>
          </a:p>
          <a:p>
            <a:pPr lvl="1">
              <a:buFont typeface="+mj-lt"/>
              <a:buAutoNum type="arabicPeriod"/>
            </a:pPr>
            <a:r>
              <a:rPr lang="ja-JP" altLang="en-US" sz="1800" dirty="0">
                <a:effectLst/>
                <a:latin typeface="メイリオ" panose="020B0604030504040204" pitchFamily="50" charset="-128"/>
                <a:ea typeface="メイリオ" panose="020B0604030504040204" pitchFamily="50" charset="-128"/>
              </a:rPr>
              <a:t>東京駅における日毎の人流移動データ </a:t>
            </a:r>
            <a:endParaRPr lang="en-US" altLang="ja-JP" sz="1800" dirty="0">
              <a:effectLst/>
              <a:latin typeface="メイリオ" panose="020B0604030504040204" pitchFamily="50" charset="-128"/>
              <a:ea typeface="メイリオ" panose="020B0604030504040204" pitchFamily="50" charset="-128"/>
            </a:endParaRPr>
          </a:p>
          <a:p>
            <a:pPr lvl="2"/>
            <a:r>
              <a:rPr kumimoji="1" lang="ja-JP" altLang="en-US" dirty="0">
                <a:latin typeface="メイリオ" panose="020B0604030504040204" pitchFamily="50" charset="-128"/>
                <a:ea typeface="メイリオ" panose="020B0604030504040204" pitchFamily="50" charset="-128"/>
              </a:rPr>
              <a:t>ソーシャルディスタンスの代わりとして利用可能</a:t>
            </a:r>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期間：</a:t>
            </a:r>
            <a:r>
              <a:rPr lang="en-US" altLang="ja-JP" sz="1800" dirty="0">
                <a:latin typeface="メイリオ" panose="020B0604030504040204" pitchFamily="50" charset="-128"/>
                <a:ea typeface="メイリオ" panose="020B0604030504040204" pitchFamily="50" charset="-128"/>
              </a:rPr>
              <a:t>2020</a:t>
            </a:r>
            <a:r>
              <a:rPr lang="ja-JP" altLang="en-US" sz="1800" dirty="0">
                <a:effectLst/>
                <a:latin typeface="メイリオ" panose="020B0604030504040204" pitchFamily="50" charset="-128"/>
                <a:ea typeface="メイリオ" panose="020B0604030504040204" pitchFamily="50" charset="-128"/>
              </a:rPr>
              <a:t>年</a:t>
            </a:r>
            <a:r>
              <a:rPr lang="en-US" altLang="ja-JP" sz="1800" dirty="0">
                <a:latin typeface="メイリオ" panose="020B0604030504040204" pitchFamily="50" charset="-128"/>
                <a:ea typeface="メイリオ" panose="020B0604030504040204" pitchFamily="50" charset="-128"/>
              </a:rPr>
              <a:t>1</a:t>
            </a:r>
            <a:r>
              <a:rPr lang="ja-JP" altLang="en-US" sz="1800" dirty="0">
                <a:effectLst/>
                <a:latin typeface="メイリオ" panose="020B0604030504040204" pitchFamily="50" charset="-128"/>
                <a:ea typeface="メイリオ" panose="020B0604030504040204" pitchFamily="50" charset="-128"/>
              </a:rPr>
              <a:t>月</a:t>
            </a:r>
            <a:r>
              <a:rPr lang="en-US" altLang="ja-JP" sz="1800" dirty="0">
                <a:effectLst/>
                <a:latin typeface="メイリオ" panose="020B0604030504040204" pitchFamily="50" charset="-128"/>
                <a:ea typeface="メイリオ" panose="020B0604030504040204" pitchFamily="50" charset="-128"/>
              </a:rPr>
              <a:t>24</a:t>
            </a:r>
            <a:r>
              <a:rPr lang="ja-JP" altLang="en-US" sz="1800" dirty="0">
                <a:effectLst/>
                <a:latin typeface="メイリオ" panose="020B0604030504040204" pitchFamily="50" charset="-128"/>
                <a:ea typeface="メイリオ" panose="020B0604030504040204" pitchFamily="50" charset="-128"/>
              </a:rPr>
              <a:t>日</a:t>
            </a:r>
            <a:r>
              <a:rPr lang="en-US" altLang="ja-JP" sz="1800" dirty="0">
                <a:effectLst/>
                <a:latin typeface="メイリオ" panose="020B0604030504040204" pitchFamily="50" charset="-128"/>
                <a:ea typeface="メイリオ" panose="020B0604030504040204" pitchFamily="50" charset="-128"/>
              </a:rPr>
              <a:t>〜2022</a:t>
            </a:r>
            <a:r>
              <a:rPr lang="ja-JP" altLang="en-US" sz="1800" dirty="0">
                <a:effectLst/>
                <a:latin typeface="メイリオ" panose="020B0604030504040204" pitchFamily="50" charset="-128"/>
                <a:ea typeface="メイリオ" panose="020B0604030504040204" pitchFamily="50" charset="-128"/>
              </a:rPr>
              <a:t>年</a:t>
            </a:r>
            <a:r>
              <a:rPr lang="en-US" altLang="ja-JP" sz="1800" dirty="0">
                <a:effectLst/>
                <a:latin typeface="メイリオ" panose="020B0604030504040204" pitchFamily="50" charset="-128"/>
                <a:ea typeface="メイリオ" panose="020B0604030504040204" pitchFamily="50" charset="-128"/>
              </a:rPr>
              <a:t>10</a:t>
            </a:r>
            <a:r>
              <a:rPr lang="ja-JP" altLang="en-US" sz="1800" dirty="0">
                <a:effectLst/>
                <a:latin typeface="メイリオ" panose="020B0604030504040204" pitchFamily="50" charset="-128"/>
                <a:ea typeface="メイリオ" panose="020B0604030504040204" pitchFamily="50" charset="-128"/>
              </a:rPr>
              <a:t>月</a:t>
            </a:r>
            <a:r>
              <a:rPr lang="en-US" altLang="ja-JP" sz="1800" dirty="0">
                <a:effectLst/>
                <a:latin typeface="メイリオ" panose="020B0604030504040204" pitchFamily="50" charset="-128"/>
                <a:ea typeface="メイリオ" panose="020B0604030504040204" pitchFamily="50" charset="-128"/>
              </a:rPr>
              <a:t>15</a:t>
            </a:r>
            <a:r>
              <a:rPr lang="ja-JP" altLang="en-US" sz="1800" dirty="0">
                <a:effectLst/>
                <a:latin typeface="メイリオ" panose="020B0604030504040204" pitchFamily="50" charset="-128"/>
                <a:ea typeface="メイリオ" panose="020B0604030504040204" pitchFamily="50" charset="-128"/>
              </a:rPr>
              <a:t>日の</a:t>
            </a:r>
            <a:r>
              <a:rPr lang="en-US" altLang="ja-JP" sz="1800" dirty="0">
                <a:effectLst/>
                <a:latin typeface="メイリオ" panose="020B0604030504040204" pitchFamily="50" charset="-128"/>
                <a:ea typeface="メイリオ" panose="020B0604030504040204" pitchFamily="50" charset="-128"/>
              </a:rPr>
              <a:t>996</a:t>
            </a:r>
            <a:r>
              <a:rPr lang="ja-JP" altLang="en-US" sz="1800" dirty="0">
                <a:effectLst/>
                <a:latin typeface="メイリオ" panose="020B0604030504040204" pitchFamily="50" charset="-128"/>
                <a:ea typeface="メイリオ" panose="020B0604030504040204" pitchFamily="50" charset="-128"/>
              </a:rPr>
              <a:t>日間</a:t>
            </a:r>
            <a:endParaRPr kumimoji="1" lang="ja-JP" altLang="en-US" sz="1600" dirty="0"/>
          </a:p>
          <a:p>
            <a:pPr lvl="1"/>
            <a:endParaRPr lang="ja-JP" altLang="en-US" sz="1600" dirty="0">
              <a:effectLst/>
              <a:latin typeface="HaranoAjiMincho-Regular-Identity-H"/>
            </a:endParaRPr>
          </a:p>
          <a:p>
            <a:endParaRPr kumimoji="1" lang="en-US" altLang="ja-JP" dirty="0"/>
          </a:p>
        </p:txBody>
      </p:sp>
      <p:sp>
        <p:nvSpPr>
          <p:cNvPr id="5" name="フッター プレースホルダー 4">
            <a:extLst>
              <a:ext uri="{FF2B5EF4-FFF2-40B4-BE49-F238E27FC236}">
                <a16:creationId xmlns:a16="http://schemas.microsoft.com/office/drawing/2014/main" id="{D0E0F4D3-740F-0417-0E8B-D85D7DB92CFB}"/>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pic>
        <p:nvPicPr>
          <p:cNvPr id="8" name="図 7" descr="グラフィカル ユーザー インターフェイス&#10;&#10;自動的に生成された説明">
            <a:extLst>
              <a:ext uri="{FF2B5EF4-FFF2-40B4-BE49-F238E27FC236}">
                <a16:creationId xmlns:a16="http://schemas.microsoft.com/office/drawing/2014/main" id="{0E18B67E-786E-2109-6310-5CAECE98F21D}"/>
              </a:ext>
            </a:extLst>
          </p:cNvPr>
          <p:cNvPicPr>
            <a:picLocks noChangeAspect="1"/>
          </p:cNvPicPr>
          <p:nvPr/>
        </p:nvPicPr>
        <p:blipFill>
          <a:blip r:embed="rId3"/>
          <a:stretch>
            <a:fillRect/>
          </a:stretch>
        </p:blipFill>
        <p:spPr>
          <a:xfrm>
            <a:off x="6934199" y="1008706"/>
            <a:ext cx="5048251" cy="5359077"/>
          </a:xfrm>
          <a:prstGeom prst="rect">
            <a:avLst/>
          </a:prstGeom>
        </p:spPr>
      </p:pic>
      <p:sp>
        <p:nvSpPr>
          <p:cNvPr id="9" name="テキスト ボックス 8">
            <a:extLst>
              <a:ext uri="{FF2B5EF4-FFF2-40B4-BE49-F238E27FC236}">
                <a16:creationId xmlns:a16="http://schemas.microsoft.com/office/drawing/2014/main" id="{AF7CA98F-6DF2-A411-20B8-98D110FEF056}"/>
              </a:ext>
            </a:extLst>
          </p:cNvPr>
          <p:cNvSpPr txBox="1"/>
          <p:nvPr/>
        </p:nvSpPr>
        <p:spPr>
          <a:xfrm>
            <a:off x="7212675" y="6353376"/>
            <a:ext cx="4491298" cy="307777"/>
          </a:xfrm>
          <a:prstGeom prst="rect">
            <a:avLst/>
          </a:prstGeom>
          <a:noFill/>
        </p:spPr>
        <p:txBody>
          <a:bodyPr wrap="square">
            <a:spAutoFit/>
          </a:bodyPr>
          <a:lstStyle/>
          <a:p>
            <a:pPr algn="ctr"/>
            <a:r>
              <a:rPr lang="ja-JP" altLang="en-US" sz="1400" dirty="0">
                <a:latin typeface="Meiryo" panose="020B0604030504040204" pitchFamily="34" charset="-128"/>
                <a:ea typeface="Meiryo" panose="020B0604030504040204" pitchFamily="34" charset="-128"/>
              </a:rPr>
              <a:t>上からデータ</a:t>
            </a:r>
            <a:r>
              <a:rPr lang="en-US" altLang="ja-JP" sz="1400" dirty="0">
                <a:latin typeface="Meiryo" panose="020B0604030504040204" pitchFamily="34" charset="-128"/>
                <a:ea typeface="Meiryo" panose="020B0604030504040204" pitchFamily="34" charset="-128"/>
              </a:rPr>
              <a:t>1</a:t>
            </a:r>
            <a:r>
              <a:rPr lang="ja-JP" altLang="en-US" sz="1400" dirty="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2</a:t>
            </a:r>
            <a:r>
              <a:rPr lang="ja-JP" altLang="en-US" sz="1400" dirty="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3</a:t>
            </a:r>
            <a:endParaRPr lang="ja-JP" altLang="en-US" sz="1400" dirty="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70742D51-A68C-855A-8411-66576081490E}"/>
              </a:ext>
            </a:extLst>
          </p:cNvPr>
          <p:cNvSpPr>
            <a:spLocks noGrp="1"/>
          </p:cNvSpPr>
          <p:nvPr>
            <p:ph type="dt" sz="half" idx="10"/>
          </p:nvPr>
        </p:nvSpPr>
        <p:spPr/>
        <p:txBody>
          <a:bodyPr/>
          <a:lstStyle/>
          <a:p>
            <a:fld id="{E5FD8442-D5DA-FF4D-A986-20102D4B76D0}" type="datetime1">
              <a:rPr lang="ja-JP" altLang="en-US" smtClean="0"/>
              <a:t>2023/3/4</a:t>
            </a:fld>
            <a:endParaRPr lang="ja-JP" altLang="en-US" dirty="0"/>
          </a:p>
        </p:txBody>
      </p:sp>
      <p:sp>
        <p:nvSpPr>
          <p:cNvPr id="6" name="スライド番号プレースホルダー 5">
            <a:extLst>
              <a:ext uri="{FF2B5EF4-FFF2-40B4-BE49-F238E27FC236}">
                <a16:creationId xmlns:a16="http://schemas.microsoft.com/office/drawing/2014/main" id="{97F39DE2-3DCA-83A8-68EA-E3F553E2AC96}"/>
              </a:ext>
            </a:extLst>
          </p:cNvPr>
          <p:cNvSpPr>
            <a:spLocks noGrp="1"/>
          </p:cNvSpPr>
          <p:nvPr>
            <p:ph type="sldNum" sz="quarter" idx="12"/>
          </p:nvPr>
        </p:nvSpPr>
        <p:spPr/>
        <p:txBody>
          <a:bodyPr/>
          <a:lstStyle/>
          <a:p>
            <a:fld id="{C2EA3249-E942-6548-99D7-50BB56ADF5E4}" type="slidenum">
              <a:rPr kumimoji="1" lang="ja-JP" altLang="en-US" smtClean="0"/>
              <a:t>17</a:t>
            </a:fld>
            <a:endParaRPr kumimoji="1" lang="ja-JP" altLang="en-US"/>
          </a:p>
        </p:txBody>
      </p:sp>
    </p:spTree>
    <p:extLst>
      <p:ext uri="{BB962C8B-B14F-4D97-AF65-F5344CB8AC3E}">
        <p14:creationId xmlns:p14="http://schemas.microsoft.com/office/powerpoint/2010/main" val="3575699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98079-88F4-550F-D62B-FECA7E8B6F7E}"/>
              </a:ext>
            </a:extLst>
          </p:cNvPr>
          <p:cNvSpPr>
            <a:spLocks noGrp="1"/>
          </p:cNvSpPr>
          <p:nvPr>
            <p:ph type="title"/>
          </p:nvPr>
        </p:nvSpPr>
        <p:spPr/>
        <p:txBody>
          <a:bodyPr>
            <a:normAutofit/>
          </a:bodyPr>
          <a:lstStyle/>
          <a:p>
            <a:r>
              <a:rPr kumimoji="1" lang="en-US" altLang="ja-JP" dirty="0"/>
              <a:t>LSTM</a:t>
            </a:r>
            <a:r>
              <a:rPr kumimoji="1" lang="ja-JP" altLang="en-US" dirty="0"/>
              <a:t>による時系列予測：データ</a:t>
            </a:r>
            <a:r>
              <a:rPr kumimoji="1" lang="ja-JP" altLang="en-US"/>
              <a:t>の概要と評価指標</a:t>
            </a:r>
            <a:endParaRPr kumimoji="1" lang="ja-JP" altLang="en-US" dirty="0"/>
          </a:p>
        </p:txBody>
      </p:sp>
      <mc:AlternateContent xmlns:mc="http://schemas.openxmlformats.org/markup-compatibility/2006">
        <mc:Choice xmlns:a14="http://schemas.microsoft.com/office/drawing/2010/main" Requires="a14">
          <p:sp>
            <p:nvSpPr>
              <p:cNvPr id="3" name="コンテンツ プレースホルダー 2">
                <a:extLst>
                  <a:ext uri="{FF2B5EF4-FFF2-40B4-BE49-F238E27FC236}">
                    <a16:creationId xmlns:a16="http://schemas.microsoft.com/office/drawing/2014/main" id="{B66A4F8B-8035-FD29-5A80-F76595ED6DC0}"/>
                  </a:ext>
                </a:extLst>
              </p:cNvPr>
              <p:cNvSpPr>
                <a:spLocks noGrp="1"/>
              </p:cNvSpPr>
              <p:nvPr>
                <p:ph idx="1"/>
              </p:nvPr>
            </p:nvSpPr>
            <p:spPr>
              <a:xfrm>
                <a:off x="530772" y="1135115"/>
                <a:ext cx="11451678" cy="5526038"/>
              </a:xfrm>
            </p:spPr>
            <p:txBody>
              <a:bodyPr>
                <a:noAutofit/>
              </a:bodyPr>
              <a:lstStyle/>
              <a:p>
                <a:r>
                  <a:rPr lang="ja-JP" altLang="en-US" dirty="0">
                    <a:latin typeface="メイリオ" panose="020B0604030504040204" pitchFamily="50" charset="-128"/>
                    <a:ea typeface="メイリオ" panose="020B0604030504040204" pitchFamily="50" charset="-128"/>
                  </a:rPr>
                  <a:t>利用するデータ</a:t>
                </a:r>
                <a:endParaRPr kumimoji="1" lang="en-US" altLang="ja-JP" dirty="0">
                  <a:latin typeface="メイリオ" panose="020B0604030504040204" pitchFamily="50" charset="-128"/>
                  <a:ea typeface="メイリオ" panose="020B0604030504040204" pitchFamily="50" charset="-128"/>
                </a:endParaRPr>
              </a:p>
              <a:p>
                <a:pPr lvl="1">
                  <a:buFont typeface="+mj-lt"/>
                  <a:buAutoNum type="arabicPeriod"/>
                </a:pPr>
                <a:r>
                  <a:rPr lang="ja-JP" altLang="en-US" dirty="0">
                    <a:effectLst/>
                    <a:latin typeface="メイリオ" panose="020B0604030504040204" pitchFamily="50" charset="-128"/>
                    <a:ea typeface="メイリオ" panose="020B0604030504040204" pitchFamily="50" charset="-128"/>
                  </a:rPr>
                  <a:t>東京都における新型コロナウイルスの</a:t>
                </a:r>
                <a:br>
                  <a:rPr lang="en-US" altLang="ja-JP" dirty="0">
                    <a:effectLst/>
                    <a:latin typeface="メイリオ" panose="020B0604030504040204" pitchFamily="50" charset="-128"/>
                    <a:ea typeface="メイリオ" panose="020B0604030504040204" pitchFamily="50" charset="-128"/>
                  </a:rPr>
                </a:br>
                <a:r>
                  <a:rPr lang="ja-JP" altLang="en-US" dirty="0">
                    <a:effectLst/>
                    <a:latin typeface="メイリオ" panose="020B0604030504040204" pitchFamily="50" charset="-128"/>
                    <a:ea typeface="メイリオ" panose="020B0604030504040204" pitchFamily="50" charset="-128"/>
                  </a:rPr>
                  <a:t>日毎の新規陽性患者数の推移データ</a:t>
                </a:r>
                <a:endParaRPr lang="en-US" altLang="ja-JP" dirty="0">
                  <a:effectLst/>
                  <a:latin typeface="メイリオ" panose="020B0604030504040204" pitchFamily="50" charset="-128"/>
                  <a:ea typeface="メイリオ" panose="020B0604030504040204" pitchFamily="50" charset="-128"/>
                </a:endParaRPr>
              </a:p>
              <a:p>
                <a:pPr lvl="2"/>
                <a:r>
                  <a:rPr lang="en-US" altLang="ja-JP" dirty="0">
                    <a:latin typeface="メイリオ" panose="020B0604030504040204" pitchFamily="50" charset="-128"/>
                    <a:ea typeface="メイリオ" panose="020B0604030504040204" pitchFamily="50" charset="-128"/>
                  </a:rPr>
                  <a:t>1.</a:t>
                </a:r>
                <a:r>
                  <a:rPr lang="ja-JP" altLang="en-US">
                    <a:latin typeface="メイリオ" panose="020B0604030504040204" pitchFamily="50" charset="-128"/>
                    <a:ea typeface="メイリオ" panose="020B0604030504040204" pitchFamily="50" charset="-128"/>
                  </a:rPr>
                  <a:t>についてはピーク数減少近似</a:t>
                </a:r>
                <a:r>
                  <a:rPr lang="ja-JP" altLang="en-US" dirty="0">
                    <a:latin typeface="メイリオ" panose="020B0604030504040204" pitchFamily="50" charset="-128"/>
                    <a:ea typeface="メイリオ" panose="020B0604030504040204" pitchFamily="50" charset="-128"/>
                  </a:rPr>
                  <a:t>データを入力に加える．</a:t>
                </a:r>
                <a:br>
                  <a:rPr lang="en-US" altLang="ja-JP" dirty="0">
                    <a:latin typeface="メイリオ" panose="020B0604030504040204" pitchFamily="50" charset="-128"/>
                    <a:ea typeface="メイリオ" panose="020B0604030504040204" pitchFamily="50" charset="-128"/>
                  </a:rPr>
                </a:br>
                <a:r>
                  <a:rPr lang="ja-JP" altLang="en-US" dirty="0">
                    <a:latin typeface="メイリオ" panose="020B0604030504040204" pitchFamily="50" charset="-128"/>
                    <a:ea typeface="メイリオ" panose="020B0604030504040204" pitchFamily="50" charset="-128"/>
                  </a:rPr>
                  <a:t>また，比較として</a:t>
                </a:r>
                <a:r>
                  <a:rPr lang="en-US" altLang="ja-JP" dirty="0">
                    <a:latin typeface="メイリオ" panose="020B0604030504040204" pitchFamily="50" charset="-128"/>
                    <a:ea typeface="メイリオ" panose="020B0604030504040204" pitchFamily="50" charset="-128"/>
                  </a:rPr>
                  <a:t>1</a:t>
                </a:r>
                <a:r>
                  <a:rPr lang="ja-JP" altLang="en-US" dirty="0">
                    <a:latin typeface="メイリオ" panose="020B0604030504040204" pitchFamily="50" charset="-128"/>
                    <a:ea typeface="メイリオ" panose="020B0604030504040204" pitchFamily="50" charset="-128"/>
                  </a:rPr>
                  <a:t>次元畳み込みデータも用いる．</a:t>
                </a:r>
                <a:endParaRPr lang="en-US" altLang="ja-JP" dirty="0">
                  <a:latin typeface="メイリオ" panose="020B0604030504040204" pitchFamily="50" charset="-128"/>
                  <a:ea typeface="メイリオ" panose="020B0604030504040204" pitchFamily="50" charset="-128"/>
                </a:endParaRPr>
              </a:p>
              <a:p>
                <a:pPr marL="914400" lvl="2" indent="0">
                  <a:buNone/>
                </a:pPr>
                <a:endParaRPr lang="ja-JP" altLang="en-US"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期間：</a:t>
                </a:r>
                <a:r>
                  <a:rPr lang="en-US" altLang="ja-JP" sz="1800" dirty="0">
                    <a:latin typeface="メイリオ" panose="020B0604030504040204" pitchFamily="50" charset="-128"/>
                    <a:ea typeface="メイリオ" panose="020B0604030504040204" pitchFamily="50" charset="-128"/>
                  </a:rPr>
                  <a:t>2020</a:t>
                </a:r>
                <a:r>
                  <a:rPr lang="ja-JP" altLang="en-US" sz="1800" dirty="0">
                    <a:effectLst/>
                    <a:latin typeface="メイリオ" panose="020B0604030504040204" pitchFamily="50" charset="-128"/>
                    <a:ea typeface="メイリオ" panose="020B0604030504040204" pitchFamily="50" charset="-128"/>
                  </a:rPr>
                  <a:t>年</a:t>
                </a:r>
                <a:r>
                  <a:rPr lang="en-US" altLang="ja-JP" sz="1800" dirty="0">
                    <a:latin typeface="メイリオ" panose="020B0604030504040204" pitchFamily="50" charset="-128"/>
                    <a:ea typeface="メイリオ" panose="020B0604030504040204" pitchFamily="50" charset="-128"/>
                  </a:rPr>
                  <a:t>1</a:t>
                </a:r>
                <a:r>
                  <a:rPr lang="ja-JP" altLang="en-US" sz="1800" dirty="0">
                    <a:effectLst/>
                    <a:latin typeface="メイリオ" panose="020B0604030504040204" pitchFamily="50" charset="-128"/>
                    <a:ea typeface="メイリオ" panose="020B0604030504040204" pitchFamily="50" charset="-128"/>
                  </a:rPr>
                  <a:t>月</a:t>
                </a:r>
                <a:r>
                  <a:rPr lang="en-US" altLang="ja-JP" sz="1800" dirty="0">
                    <a:effectLst/>
                    <a:latin typeface="メイリオ" panose="020B0604030504040204" pitchFamily="50" charset="-128"/>
                    <a:ea typeface="メイリオ" panose="020B0604030504040204" pitchFamily="50" charset="-128"/>
                  </a:rPr>
                  <a:t>24</a:t>
                </a:r>
                <a:r>
                  <a:rPr lang="ja-JP" altLang="en-US" sz="1800" dirty="0">
                    <a:effectLst/>
                    <a:latin typeface="メイリオ" panose="020B0604030504040204" pitchFamily="50" charset="-128"/>
                    <a:ea typeface="メイリオ" panose="020B0604030504040204" pitchFamily="50" charset="-128"/>
                  </a:rPr>
                  <a:t>日</a:t>
                </a:r>
                <a:r>
                  <a:rPr lang="en-US" altLang="ja-JP" sz="1800" dirty="0">
                    <a:effectLst/>
                    <a:latin typeface="メイリオ" panose="020B0604030504040204" pitchFamily="50" charset="-128"/>
                    <a:ea typeface="メイリオ" panose="020B0604030504040204" pitchFamily="50" charset="-128"/>
                  </a:rPr>
                  <a:t>〜2022</a:t>
                </a:r>
                <a:r>
                  <a:rPr lang="ja-JP" altLang="en-US" sz="1800" dirty="0">
                    <a:effectLst/>
                    <a:latin typeface="メイリオ" panose="020B0604030504040204" pitchFamily="50" charset="-128"/>
                    <a:ea typeface="メイリオ" panose="020B0604030504040204" pitchFamily="50" charset="-128"/>
                  </a:rPr>
                  <a:t>年</a:t>
                </a:r>
                <a:r>
                  <a:rPr lang="en-US" altLang="ja-JP" sz="1800" dirty="0">
                    <a:effectLst/>
                    <a:latin typeface="メイリオ" panose="020B0604030504040204" pitchFamily="50" charset="-128"/>
                    <a:ea typeface="メイリオ" panose="020B0604030504040204" pitchFamily="50" charset="-128"/>
                  </a:rPr>
                  <a:t>10</a:t>
                </a:r>
                <a:r>
                  <a:rPr lang="ja-JP" altLang="en-US" sz="1800" dirty="0">
                    <a:effectLst/>
                    <a:latin typeface="メイリオ" panose="020B0604030504040204" pitchFamily="50" charset="-128"/>
                    <a:ea typeface="メイリオ" panose="020B0604030504040204" pitchFamily="50" charset="-128"/>
                  </a:rPr>
                  <a:t>月</a:t>
                </a:r>
                <a:r>
                  <a:rPr lang="en-US" altLang="ja-JP" sz="1800" dirty="0">
                    <a:effectLst/>
                    <a:latin typeface="メイリオ" panose="020B0604030504040204" pitchFamily="50" charset="-128"/>
                    <a:ea typeface="メイリオ" panose="020B0604030504040204" pitchFamily="50" charset="-128"/>
                  </a:rPr>
                  <a:t>15</a:t>
                </a:r>
                <a:r>
                  <a:rPr lang="ja-JP" altLang="en-US" sz="1800" dirty="0">
                    <a:effectLst/>
                    <a:latin typeface="メイリオ" panose="020B0604030504040204" pitchFamily="50" charset="-128"/>
                    <a:ea typeface="メイリオ" panose="020B0604030504040204" pitchFamily="50" charset="-128"/>
                  </a:rPr>
                  <a:t>日の</a:t>
                </a:r>
                <a:r>
                  <a:rPr lang="en-US" altLang="ja-JP" sz="1800" dirty="0">
                    <a:effectLst/>
                    <a:latin typeface="メイリオ" panose="020B0604030504040204" pitchFamily="50" charset="-128"/>
                    <a:ea typeface="メイリオ" panose="020B0604030504040204" pitchFamily="50" charset="-128"/>
                  </a:rPr>
                  <a:t>996</a:t>
                </a:r>
                <a:r>
                  <a:rPr lang="ja-JP" altLang="en-US" sz="1800" dirty="0">
                    <a:effectLst/>
                    <a:latin typeface="メイリオ" panose="020B0604030504040204" pitchFamily="50" charset="-128"/>
                    <a:ea typeface="メイリオ" panose="020B0604030504040204" pitchFamily="50" charset="-128"/>
                  </a:rPr>
                  <a:t>日間</a:t>
                </a:r>
                <a:endParaRPr lang="en-US" altLang="ja-JP" sz="1800" dirty="0">
                  <a:effectLst/>
                  <a:latin typeface="メイリオ" panose="020B0604030504040204" pitchFamily="50" charset="-128"/>
                  <a:ea typeface="メイリオ" panose="020B0604030504040204" pitchFamily="50" charset="-128"/>
                </a:endParaRPr>
              </a:p>
              <a:p>
                <a:pPr marL="0" indent="0">
                  <a:buNone/>
                </a:pPr>
                <a:endParaRPr lang="en-US" altLang="ja-JP" sz="1800" dirty="0">
                  <a:effectLst/>
                  <a:latin typeface="メイリオ" panose="020B0604030504040204" pitchFamily="50" charset="-128"/>
                  <a:ea typeface="メイリオ" panose="020B0604030504040204" pitchFamily="50" charset="-128"/>
                </a:endParaRPr>
              </a:p>
              <a:p>
                <a:r>
                  <a:rPr lang="ja-JP" altLang="en-US" sz="1800" dirty="0">
                    <a:latin typeface="メイリオ" panose="020B0604030504040204" pitchFamily="50" charset="-128"/>
                    <a:ea typeface="メイリオ" panose="020B0604030504040204" pitchFamily="50" charset="-128"/>
                  </a:rPr>
                  <a:t>評価指標</a:t>
                </a:r>
                <a:endParaRPr lang="en-US" altLang="ja-JP" sz="1800" dirty="0">
                  <a:effectLst/>
                  <a:latin typeface="メイリオ" panose="020B0604030504040204" pitchFamily="50" charset="-128"/>
                  <a:ea typeface="メイリオ" panose="020B0604030504040204" pitchFamily="50" charset="-128"/>
                </a:endParaRPr>
              </a:p>
              <a:p>
                <a:pPr lvl="1"/>
                <a:r>
                  <a:rPr lang="en-US" altLang="ja-JP" sz="1600" dirty="0"/>
                  <a:t>RMSE(</a:t>
                </a:r>
                <a:r>
                  <a:rPr lang="ja-JP" altLang="en-US" sz="1600" dirty="0"/>
                  <a:t>二乗平均平方根誤差</a:t>
                </a:r>
                <a:r>
                  <a:rPr lang="en-US" altLang="ja-JP" sz="1600" dirty="0"/>
                  <a:t>)</a:t>
                </a:r>
                <a:r>
                  <a:rPr lang="ja-JP" altLang="en-US" sz="1600" dirty="0"/>
                  <a:t>：</a:t>
                </a:r>
                <a14:m>
                  <m:oMath xmlns:m="http://schemas.openxmlformats.org/officeDocument/2006/math">
                    <m:rad>
                      <m:radPr>
                        <m:degHide m:val="on"/>
                        <m:ctrlPr>
                          <a:rPr kumimoji="1" lang="en-US" altLang="ja-JP" sz="1600" b="0" i="1" smtClean="0">
                            <a:latin typeface="Cambria Math" panose="02040503050406030204" pitchFamily="18" charset="0"/>
                          </a:rPr>
                        </m:ctrlPr>
                      </m:radPr>
                      <m:deg/>
                      <m:e>
                        <m:f>
                          <m:fPr>
                            <m:ctrlPr>
                              <a:rPr kumimoji="1" lang="en-US" altLang="ja-JP" sz="1600" b="0" i="1" smtClean="0">
                                <a:latin typeface="Cambria Math" panose="02040503050406030204" pitchFamily="18" charset="0"/>
                              </a:rPr>
                            </m:ctrlPr>
                          </m:fPr>
                          <m:num>
                            <m:r>
                              <a:rPr kumimoji="1" lang="en-US" altLang="ja-JP" sz="1600" b="0" i="1" smtClean="0">
                                <a:latin typeface="Cambria Math" panose="02040503050406030204" pitchFamily="18" charset="0"/>
                              </a:rPr>
                              <m:t>1</m:t>
                            </m:r>
                          </m:num>
                          <m:den>
                            <m:r>
                              <a:rPr kumimoji="1" lang="en-US" altLang="ja-JP" sz="1600" b="0" i="1" smtClean="0">
                                <a:latin typeface="Cambria Math" panose="02040503050406030204" pitchFamily="18" charset="0"/>
                              </a:rPr>
                              <m:t>𝑁</m:t>
                            </m:r>
                          </m:den>
                        </m:f>
                        <m:nary>
                          <m:naryPr>
                            <m:chr m:val="∑"/>
                            <m:limLoc m:val="subSup"/>
                            <m:ctrlPr>
                              <a:rPr kumimoji="1" lang="en-US" altLang="ja-JP" sz="1600" b="0" i="1" smtClean="0">
                                <a:latin typeface="Cambria Math" panose="02040503050406030204" pitchFamily="18" charset="0"/>
                              </a:rPr>
                            </m:ctrlPr>
                          </m:naryPr>
                          <m:sub>
                            <m:r>
                              <m:rPr>
                                <m:brk m:alnAt="25"/>
                              </m:rPr>
                              <a:rPr kumimoji="1" lang="en-US" altLang="ja-JP" sz="1600" b="0" i="1" smtClean="0">
                                <a:latin typeface="Cambria Math" panose="02040503050406030204" pitchFamily="18" charset="0"/>
                              </a:rPr>
                              <m:t>𝑡</m:t>
                            </m:r>
                            <m:r>
                              <a:rPr kumimoji="1" lang="en-US" altLang="ja-JP" sz="1600" b="0" i="1" smtClean="0">
                                <a:latin typeface="Cambria Math" panose="02040503050406030204" pitchFamily="18" charset="0"/>
                              </a:rPr>
                              <m:t>=1</m:t>
                            </m:r>
                          </m:sub>
                          <m:sup>
                            <m:r>
                              <a:rPr kumimoji="1" lang="en-US" altLang="ja-JP" sz="1600" b="0" i="1" smtClean="0">
                                <a:latin typeface="Cambria Math" panose="02040503050406030204" pitchFamily="18" charset="0"/>
                              </a:rPr>
                              <m:t>𝑛</m:t>
                            </m:r>
                          </m:sup>
                          <m:e>
                            <m:sSup>
                              <m:sSupPr>
                                <m:ctrlPr>
                                  <a:rPr kumimoji="1" lang="en-US" altLang="ja-JP" sz="1600" b="0" i="1" smtClean="0">
                                    <a:latin typeface="Cambria Math" panose="02040503050406030204" pitchFamily="18" charset="0"/>
                                  </a:rPr>
                                </m:ctrlPr>
                              </m:sSupPr>
                              <m:e>
                                <m:d>
                                  <m:dPr>
                                    <m:ctrlPr>
                                      <a:rPr kumimoji="1" lang="en-US" altLang="ja-JP" sz="1600" b="0" i="1" smtClean="0">
                                        <a:latin typeface="Cambria Math" panose="02040503050406030204" pitchFamily="18" charset="0"/>
                                      </a:rPr>
                                    </m:ctrlPr>
                                  </m:dPr>
                                  <m:e>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𝑓</m:t>
                                        </m:r>
                                      </m:e>
                                      <m:sub>
                                        <m:r>
                                          <a:rPr kumimoji="1" lang="en-US" altLang="ja-JP" sz="1600" b="0" i="1" smtClean="0">
                                            <a:latin typeface="Cambria Math" panose="02040503050406030204" pitchFamily="18" charset="0"/>
                                          </a:rPr>
                                          <m:t>𝑡</m:t>
                                        </m:r>
                                      </m:sub>
                                    </m:sSub>
                                    <m:r>
                                      <a:rPr kumimoji="1" lang="en-US" altLang="ja-JP" sz="1600" b="0" i="1" smtClean="0">
                                        <a:latin typeface="Cambria Math" panose="02040503050406030204" pitchFamily="18" charset="0"/>
                                      </a:rPr>
                                      <m:t>−</m:t>
                                    </m:r>
                                    <m:sSub>
                                      <m:sSubPr>
                                        <m:ctrlPr>
                                          <a:rPr kumimoji="1" lang="en-US" altLang="ja-JP" sz="1600" b="0" i="1" smtClean="0">
                                            <a:latin typeface="Cambria Math" panose="02040503050406030204" pitchFamily="18" charset="0"/>
                                          </a:rPr>
                                        </m:ctrlPr>
                                      </m:sSubPr>
                                      <m:e>
                                        <m:r>
                                          <a:rPr kumimoji="1" lang="en-US" altLang="ja-JP" sz="1600" b="0" i="1" smtClean="0">
                                            <a:latin typeface="Cambria Math" panose="02040503050406030204" pitchFamily="18" charset="0"/>
                                          </a:rPr>
                                          <m:t>𝑦</m:t>
                                        </m:r>
                                      </m:e>
                                      <m:sub>
                                        <m:r>
                                          <a:rPr kumimoji="1" lang="en-US" altLang="ja-JP" sz="1600" b="0" i="1" smtClean="0">
                                            <a:latin typeface="Cambria Math" panose="02040503050406030204" pitchFamily="18" charset="0"/>
                                          </a:rPr>
                                          <m:t>𝑡</m:t>
                                        </m:r>
                                      </m:sub>
                                    </m:sSub>
                                  </m:e>
                                </m:d>
                              </m:e>
                              <m:sup>
                                <m:r>
                                  <a:rPr kumimoji="1" lang="en-US" altLang="ja-JP" sz="1600" b="0" i="1" smtClean="0">
                                    <a:latin typeface="Cambria Math" panose="02040503050406030204" pitchFamily="18" charset="0"/>
                                  </a:rPr>
                                  <m:t>2</m:t>
                                </m:r>
                              </m:sup>
                            </m:sSup>
                          </m:e>
                        </m:nary>
                      </m:e>
                    </m:rad>
                  </m:oMath>
                </a14:m>
                <a:endParaRPr lang="en-US" altLang="ja-JP" sz="1600" u="sng" dirty="0"/>
              </a:p>
              <a:p>
                <a:pPr lvl="1"/>
                <a:r>
                  <a:rPr lang="en-US" altLang="ja-JP" sz="1600" dirty="0"/>
                  <a:t>MAPE(</a:t>
                </a:r>
                <a:r>
                  <a:rPr lang="ja-JP" altLang="en-US" sz="1600" dirty="0"/>
                  <a:t>平均絶対パーセント誤差</a:t>
                </a:r>
                <a:r>
                  <a:rPr lang="en-US" altLang="ja-JP" sz="1600" dirty="0"/>
                  <a:t>)</a:t>
                </a:r>
                <a:r>
                  <a:rPr lang="ja-JP" altLang="en-US" sz="1600" dirty="0"/>
                  <a:t>：</a:t>
                </a:r>
                <a14:m>
                  <m:oMath xmlns:m="http://schemas.openxmlformats.org/officeDocument/2006/math">
                    <m:f>
                      <m:fPr>
                        <m:ctrlPr>
                          <a:rPr lang="en-US" altLang="ja-JP" sz="1600" b="0" i="1" smtClean="0">
                            <a:latin typeface="Cambria Math" panose="02040503050406030204" pitchFamily="18" charset="0"/>
                          </a:rPr>
                        </m:ctrlPr>
                      </m:fPr>
                      <m:num>
                        <m:r>
                          <a:rPr lang="en-US" altLang="ja-JP" sz="1600" b="0" i="1" smtClean="0">
                            <a:latin typeface="Cambria Math" panose="02040503050406030204" pitchFamily="18" charset="0"/>
                          </a:rPr>
                          <m:t>100</m:t>
                        </m:r>
                      </m:num>
                      <m:den>
                        <m:r>
                          <a:rPr lang="en-US" altLang="ja-JP" sz="1600" b="0" i="1" smtClean="0">
                            <a:latin typeface="Cambria Math" panose="02040503050406030204" pitchFamily="18" charset="0"/>
                          </a:rPr>
                          <m:t>𝑛</m:t>
                        </m:r>
                      </m:den>
                    </m:f>
                    <m:nary>
                      <m:naryPr>
                        <m:chr m:val="∑"/>
                        <m:limLoc m:val="subSup"/>
                        <m:ctrlPr>
                          <a:rPr lang="en-US" altLang="ja-JP" sz="1600" b="0" i="1" smtClean="0">
                            <a:latin typeface="Cambria Math" panose="02040503050406030204" pitchFamily="18" charset="0"/>
                          </a:rPr>
                        </m:ctrlPr>
                      </m:naryPr>
                      <m:sub>
                        <m:r>
                          <m:rPr>
                            <m:brk m:alnAt="25"/>
                          </m:rPr>
                          <a:rPr lang="en-US" altLang="ja-JP" sz="1600" b="0" i="1" smtClean="0">
                            <a:latin typeface="Cambria Math" panose="02040503050406030204" pitchFamily="18" charset="0"/>
                          </a:rPr>
                          <m:t>𝑡</m:t>
                        </m:r>
                        <m:r>
                          <a:rPr lang="en-US" altLang="ja-JP" sz="1600" b="0" i="1" smtClean="0">
                            <a:latin typeface="Cambria Math" panose="02040503050406030204" pitchFamily="18" charset="0"/>
                          </a:rPr>
                          <m:t>=1</m:t>
                        </m:r>
                      </m:sub>
                      <m:sup>
                        <m:r>
                          <a:rPr lang="en-US" altLang="ja-JP" sz="1600" b="0" i="1" smtClean="0">
                            <a:latin typeface="Cambria Math" panose="02040503050406030204" pitchFamily="18" charset="0"/>
                          </a:rPr>
                          <m:t>𝑛</m:t>
                        </m:r>
                      </m:sup>
                      <m:e>
                        <m:d>
                          <m:dPr>
                            <m:begChr m:val="|"/>
                            <m:endChr m:val="|"/>
                            <m:ctrlPr>
                              <a:rPr lang="en-US" altLang="ja-JP" sz="1600" b="0" i="1" smtClean="0">
                                <a:latin typeface="Cambria Math" panose="02040503050406030204" pitchFamily="18" charset="0"/>
                              </a:rPr>
                            </m:ctrlPr>
                          </m:dPr>
                          <m:e>
                            <m:f>
                              <m:fPr>
                                <m:ctrlPr>
                                  <a:rPr lang="en-US" altLang="ja-JP" sz="1600" b="0" i="1" smtClean="0">
                                    <a:latin typeface="Cambria Math" panose="02040503050406030204" pitchFamily="18" charset="0"/>
                                  </a:rPr>
                                </m:ctrlPr>
                              </m:fPr>
                              <m:num>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𝑓</m:t>
                                    </m:r>
                                  </m:e>
                                  <m:sub>
                                    <m:r>
                                      <a:rPr lang="en-US" altLang="ja-JP" sz="1600" i="1">
                                        <a:latin typeface="Cambria Math" panose="02040503050406030204" pitchFamily="18" charset="0"/>
                                      </a:rPr>
                                      <m:t>𝑡</m:t>
                                    </m:r>
                                  </m:sub>
                                </m:sSub>
                                <m:r>
                                  <a:rPr lang="en-US" altLang="ja-JP" sz="1600" i="1">
                                    <a:latin typeface="Cambria Math" panose="02040503050406030204" pitchFamily="18" charset="0"/>
                                  </a:rPr>
                                  <m:t>−</m:t>
                                </m:r>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𝑦</m:t>
                                    </m:r>
                                  </m:e>
                                  <m:sub>
                                    <m:r>
                                      <a:rPr lang="en-US" altLang="ja-JP" sz="1600" i="1">
                                        <a:latin typeface="Cambria Math" panose="02040503050406030204" pitchFamily="18" charset="0"/>
                                      </a:rPr>
                                      <m:t>𝑡</m:t>
                                    </m:r>
                                  </m:sub>
                                </m:sSub>
                              </m:num>
                              <m:den>
                                <m:sSub>
                                  <m:sSubPr>
                                    <m:ctrlPr>
                                      <a:rPr lang="en-US" altLang="ja-JP" sz="1600" i="1">
                                        <a:latin typeface="Cambria Math" panose="02040503050406030204" pitchFamily="18" charset="0"/>
                                      </a:rPr>
                                    </m:ctrlPr>
                                  </m:sSubPr>
                                  <m:e>
                                    <m:r>
                                      <a:rPr lang="en-US" altLang="ja-JP" sz="1600" i="1">
                                        <a:latin typeface="Cambria Math" panose="02040503050406030204" pitchFamily="18" charset="0"/>
                                      </a:rPr>
                                      <m:t>𝑓</m:t>
                                    </m:r>
                                  </m:e>
                                  <m:sub>
                                    <m:r>
                                      <a:rPr lang="en-US" altLang="ja-JP" sz="1600" i="1">
                                        <a:latin typeface="Cambria Math" panose="02040503050406030204" pitchFamily="18" charset="0"/>
                                      </a:rPr>
                                      <m:t>𝑡</m:t>
                                    </m:r>
                                  </m:sub>
                                </m:sSub>
                              </m:den>
                            </m:f>
                          </m:e>
                        </m:d>
                      </m:e>
                    </m:nary>
                  </m:oMath>
                </a14:m>
                <a:endParaRPr lang="en-US" altLang="ja-JP" sz="1600" dirty="0">
                  <a:effectLst/>
                  <a:latin typeface="HaranoAjiMincho-Regular-Identity-H"/>
                </a:endParaRPr>
              </a:p>
              <a:p>
                <a:pPr lvl="2"/>
                <a:r>
                  <a:rPr lang="ja-JP" altLang="en-US" sz="1400" dirty="0">
                    <a:effectLst/>
                    <a:latin typeface="HaranoAjiMincho-Regular-Identity-H"/>
                  </a:rPr>
                  <a:t>時刻</a:t>
                </a:r>
                <a14:m>
                  <m:oMath xmlns:m="http://schemas.openxmlformats.org/officeDocument/2006/math">
                    <m:r>
                      <a:rPr lang="en-US" altLang="ja-JP" sz="1400" b="0" i="1" smtClean="0">
                        <a:effectLst/>
                        <a:latin typeface="Cambria Math" panose="02040503050406030204" pitchFamily="18" charset="0"/>
                      </a:rPr>
                      <m:t>𝑡</m:t>
                    </m:r>
                  </m:oMath>
                </a14:m>
                <a:r>
                  <a:rPr lang="ja-JP" altLang="en-US" sz="1400" dirty="0">
                    <a:effectLst/>
                    <a:latin typeface="HaranoAjiMincho-Regular-Identity-H"/>
                  </a:rPr>
                  <a:t>における秦のデータを</a:t>
                </a:r>
                <a14:m>
                  <m:oMath xmlns:m="http://schemas.openxmlformats.org/officeDocument/2006/math">
                    <m:sSub>
                      <m:sSubPr>
                        <m:ctrlPr>
                          <a:rPr lang="en-US" altLang="ja-JP" sz="1400" b="0" i="1" smtClean="0">
                            <a:effectLst/>
                            <a:latin typeface="Cambria Math" panose="02040503050406030204" pitchFamily="18" charset="0"/>
                          </a:rPr>
                        </m:ctrlPr>
                      </m:sSubPr>
                      <m:e>
                        <m:r>
                          <a:rPr lang="en-US" altLang="ja-JP" sz="1400" b="0" i="1" smtClean="0">
                            <a:effectLst/>
                            <a:latin typeface="Cambria Math" panose="02040503050406030204" pitchFamily="18" charset="0"/>
                          </a:rPr>
                          <m:t>𝑓</m:t>
                        </m:r>
                      </m:e>
                      <m:sub>
                        <m:r>
                          <a:rPr lang="en-US" altLang="ja-JP" sz="1400" b="0" i="1" smtClean="0">
                            <a:effectLst/>
                            <a:latin typeface="Cambria Math" panose="02040503050406030204" pitchFamily="18" charset="0"/>
                          </a:rPr>
                          <m:t>𝑡</m:t>
                        </m:r>
                      </m:sub>
                    </m:sSub>
                  </m:oMath>
                </a14:m>
                <a:r>
                  <a:rPr lang="ja-JP" altLang="en-US" sz="1400" dirty="0">
                    <a:latin typeface="HaranoAjiMincho-Regular-Identity-H"/>
                  </a:rPr>
                  <a:t>，予測データを</a:t>
                </a:r>
                <a14:m>
                  <m:oMath xmlns:m="http://schemas.openxmlformats.org/officeDocument/2006/math">
                    <m:sSub>
                      <m:sSubPr>
                        <m:ctrlPr>
                          <a:rPr lang="en-US" altLang="ja-JP" sz="1400" b="0" i="1" smtClean="0">
                            <a:latin typeface="Cambria Math" panose="02040503050406030204" pitchFamily="18" charset="0"/>
                          </a:rPr>
                        </m:ctrlPr>
                      </m:sSubPr>
                      <m:e>
                        <m:r>
                          <a:rPr lang="en-US" altLang="ja-JP" sz="1400" b="0" i="1" smtClean="0">
                            <a:latin typeface="Cambria Math" panose="02040503050406030204" pitchFamily="18" charset="0"/>
                          </a:rPr>
                          <m:t>𝑦</m:t>
                        </m:r>
                      </m:e>
                      <m:sub>
                        <m:r>
                          <a:rPr lang="en-US" altLang="ja-JP" sz="1400" b="0" i="1" smtClean="0">
                            <a:latin typeface="Cambria Math" panose="02040503050406030204" pitchFamily="18" charset="0"/>
                          </a:rPr>
                          <m:t>𝑡</m:t>
                        </m:r>
                      </m:sub>
                    </m:sSub>
                  </m:oMath>
                </a14:m>
                <a:r>
                  <a:rPr lang="ja-JP" altLang="en-US" sz="1400" dirty="0">
                    <a:latin typeface="HaranoAjiMincho-Regular-Identity-H"/>
                  </a:rPr>
                  <a:t>，</a:t>
                </a:r>
                <a:br>
                  <a:rPr lang="en-US" altLang="ja-JP" sz="1400" dirty="0">
                    <a:latin typeface="HaranoAjiMincho-Regular-Identity-H"/>
                  </a:rPr>
                </a:br>
                <a:r>
                  <a:rPr lang="ja-JP" altLang="en-US" sz="1400" dirty="0">
                    <a:latin typeface="HaranoAjiMincho-Regular-Identity-H"/>
                  </a:rPr>
                  <a:t>データのステップ数を</a:t>
                </a:r>
                <a14:m>
                  <m:oMath xmlns:m="http://schemas.openxmlformats.org/officeDocument/2006/math">
                    <m:r>
                      <a:rPr lang="en-US" altLang="ja-JP" sz="1400" b="0" i="1" smtClean="0">
                        <a:latin typeface="Cambria Math" panose="02040503050406030204" pitchFamily="18" charset="0"/>
                      </a:rPr>
                      <m:t>𝑛</m:t>
                    </m:r>
                  </m:oMath>
                </a14:m>
                <a:r>
                  <a:rPr lang="ja-JP" altLang="en-US" sz="1400" dirty="0">
                    <a:latin typeface="HaranoAjiMincho-Regular-Identity-H"/>
                  </a:rPr>
                  <a:t>としている，</a:t>
                </a:r>
                <a:endParaRPr lang="ja-JP" altLang="en-US" sz="1400" dirty="0">
                  <a:effectLst/>
                  <a:latin typeface="HaranoAjiMincho-Regular-Identity-H"/>
                </a:endParaRPr>
              </a:p>
              <a:p>
                <a:endParaRPr kumimoji="1" lang="en-US" altLang="ja-JP" dirty="0"/>
              </a:p>
            </p:txBody>
          </p:sp>
        </mc:Choice>
        <mc:Fallback>
          <p:sp>
            <p:nvSpPr>
              <p:cNvPr id="3" name="コンテンツ プレースホルダー 2">
                <a:extLst>
                  <a:ext uri="{FF2B5EF4-FFF2-40B4-BE49-F238E27FC236}">
                    <a16:creationId xmlns:a16="http://schemas.microsoft.com/office/drawing/2014/main" id="{B66A4F8B-8035-FD29-5A80-F76595ED6DC0}"/>
                  </a:ext>
                </a:extLst>
              </p:cNvPr>
              <p:cNvSpPr>
                <a:spLocks noGrp="1" noRot="1" noChangeAspect="1" noMove="1" noResize="1" noEditPoints="1" noAdjustHandles="1" noChangeArrowheads="1" noChangeShapeType="1" noTextEdit="1"/>
              </p:cNvSpPr>
              <p:nvPr>
                <p:ph idx="1"/>
              </p:nvPr>
            </p:nvSpPr>
            <p:spPr>
              <a:xfrm>
                <a:off x="530772" y="1135115"/>
                <a:ext cx="11451678" cy="5526038"/>
              </a:xfrm>
              <a:blipFill>
                <a:blip r:embed="rId3"/>
                <a:stretch>
                  <a:fillRect l="-443"/>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D0E0F4D3-740F-0417-0E8B-D85D7DB92CFB}"/>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pic>
        <p:nvPicPr>
          <p:cNvPr id="8" name="図 7" descr="グラフィカル ユーザー インターフェイス&#10;&#10;自動的に生成された説明">
            <a:extLst>
              <a:ext uri="{FF2B5EF4-FFF2-40B4-BE49-F238E27FC236}">
                <a16:creationId xmlns:a16="http://schemas.microsoft.com/office/drawing/2014/main" id="{0E18B67E-786E-2109-6310-5CAECE98F21D}"/>
              </a:ext>
            </a:extLst>
          </p:cNvPr>
          <p:cNvPicPr>
            <a:picLocks noChangeAspect="1"/>
          </p:cNvPicPr>
          <p:nvPr/>
        </p:nvPicPr>
        <p:blipFill rotWithShape="1">
          <a:blip r:embed="rId4"/>
          <a:srcRect b="66441"/>
          <a:stretch/>
        </p:blipFill>
        <p:spPr>
          <a:xfrm>
            <a:off x="6934199" y="1008707"/>
            <a:ext cx="5048251" cy="1798468"/>
          </a:xfrm>
          <a:prstGeom prst="rect">
            <a:avLst/>
          </a:prstGeom>
        </p:spPr>
      </p:pic>
      <p:sp>
        <p:nvSpPr>
          <p:cNvPr id="9" name="テキスト ボックス 8">
            <a:extLst>
              <a:ext uri="{FF2B5EF4-FFF2-40B4-BE49-F238E27FC236}">
                <a16:creationId xmlns:a16="http://schemas.microsoft.com/office/drawing/2014/main" id="{AF7CA98F-6DF2-A411-20B8-98D110FEF056}"/>
              </a:ext>
            </a:extLst>
          </p:cNvPr>
          <p:cNvSpPr txBox="1"/>
          <p:nvPr/>
        </p:nvSpPr>
        <p:spPr>
          <a:xfrm>
            <a:off x="7212675" y="6353376"/>
            <a:ext cx="4491298" cy="307777"/>
          </a:xfrm>
          <a:prstGeom prst="rect">
            <a:avLst/>
          </a:prstGeom>
          <a:noFill/>
        </p:spPr>
        <p:txBody>
          <a:bodyPr wrap="square">
            <a:spAutoFit/>
          </a:bodyPr>
          <a:lstStyle/>
          <a:p>
            <a:pPr algn="ctr"/>
            <a:r>
              <a:rPr lang="ja-JP" altLang="en-US" sz="1400" dirty="0">
                <a:latin typeface="Meiryo" panose="020B0604030504040204" pitchFamily="34" charset="-128"/>
                <a:ea typeface="Meiryo" panose="020B0604030504040204" pitchFamily="34" charset="-128"/>
              </a:rPr>
              <a:t>上から感染者数，</a:t>
            </a:r>
            <a:r>
              <a:rPr lang="ja-JP" altLang="en-US" sz="1400">
                <a:latin typeface="Meiryo" panose="020B0604030504040204" pitchFamily="34" charset="-128"/>
                <a:ea typeface="Meiryo" panose="020B0604030504040204" pitchFamily="34" charset="-128"/>
              </a:rPr>
              <a:t>畳み込み，ピーク数減少近似</a:t>
            </a:r>
            <a:endParaRPr lang="ja-JP" altLang="en-US" sz="1400" dirty="0">
              <a:latin typeface="Meiryo" panose="020B0604030504040204" pitchFamily="34" charset="-128"/>
              <a:ea typeface="Meiryo" panose="020B0604030504040204" pitchFamily="34" charset="-128"/>
            </a:endParaRPr>
          </a:p>
        </p:txBody>
      </p:sp>
      <p:pic>
        <p:nvPicPr>
          <p:cNvPr id="4" name="図 3" descr="グラフ, 折れ線グラフ&#10;&#10;自動的に生成された説明">
            <a:extLst>
              <a:ext uri="{FF2B5EF4-FFF2-40B4-BE49-F238E27FC236}">
                <a16:creationId xmlns:a16="http://schemas.microsoft.com/office/drawing/2014/main" id="{D1908150-DE2D-2909-23E9-39428F84280F}"/>
              </a:ext>
            </a:extLst>
          </p:cNvPr>
          <p:cNvPicPr>
            <a:picLocks noChangeAspect="1"/>
          </p:cNvPicPr>
          <p:nvPr/>
        </p:nvPicPr>
        <p:blipFill>
          <a:blip r:embed="rId5"/>
          <a:stretch>
            <a:fillRect/>
          </a:stretch>
        </p:blipFill>
        <p:spPr>
          <a:xfrm>
            <a:off x="6921587" y="2807174"/>
            <a:ext cx="4817942" cy="1774751"/>
          </a:xfrm>
          <a:prstGeom prst="rect">
            <a:avLst/>
          </a:prstGeom>
        </p:spPr>
      </p:pic>
      <p:pic>
        <p:nvPicPr>
          <p:cNvPr id="10" name="図 9">
            <a:extLst>
              <a:ext uri="{FF2B5EF4-FFF2-40B4-BE49-F238E27FC236}">
                <a16:creationId xmlns:a16="http://schemas.microsoft.com/office/drawing/2014/main" id="{7157B598-9ECD-506A-A1FB-0F226DBAD192}"/>
              </a:ext>
            </a:extLst>
          </p:cNvPr>
          <p:cNvPicPr>
            <a:picLocks noChangeAspect="1"/>
          </p:cNvPicPr>
          <p:nvPr/>
        </p:nvPicPr>
        <p:blipFill>
          <a:blip r:embed="rId6"/>
          <a:stretch>
            <a:fillRect/>
          </a:stretch>
        </p:blipFill>
        <p:spPr>
          <a:xfrm>
            <a:off x="6921587" y="4591237"/>
            <a:ext cx="4817943" cy="1774751"/>
          </a:xfrm>
          <a:prstGeom prst="rect">
            <a:avLst/>
          </a:prstGeom>
        </p:spPr>
      </p:pic>
      <p:sp>
        <p:nvSpPr>
          <p:cNvPr id="6" name="日付プレースホルダー 5">
            <a:extLst>
              <a:ext uri="{FF2B5EF4-FFF2-40B4-BE49-F238E27FC236}">
                <a16:creationId xmlns:a16="http://schemas.microsoft.com/office/drawing/2014/main" id="{2D40409C-A395-C853-C068-015E8DC2757A}"/>
              </a:ext>
            </a:extLst>
          </p:cNvPr>
          <p:cNvSpPr>
            <a:spLocks noGrp="1"/>
          </p:cNvSpPr>
          <p:nvPr>
            <p:ph type="dt" sz="half" idx="10"/>
          </p:nvPr>
        </p:nvSpPr>
        <p:spPr/>
        <p:txBody>
          <a:bodyPr/>
          <a:lstStyle/>
          <a:p>
            <a:fld id="{FE8AB05E-2089-E141-9F4D-61B5E8484C77}" type="datetime1">
              <a:rPr lang="ja-JP" altLang="en-US" smtClean="0"/>
              <a:t>2023/3/4</a:t>
            </a:fld>
            <a:endParaRPr lang="ja-JP" altLang="en-US" dirty="0"/>
          </a:p>
        </p:txBody>
      </p:sp>
      <p:sp>
        <p:nvSpPr>
          <p:cNvPr id="7" name="スライド番号プレースホルダー 6">
            <a:extLst>
              <a:ext uri="{FF2B5EF4-FFF2-40B4-BE49-F238E27FC236}">
                <a16:creationId xmlns:a16="http://schemas.microsoft.com/office/drawing/2014/main" id="{5CC6AF27-1BE3-1BDA-E1DC-D213ACB09A63}"/>
              </a:ext>
            </a:extLst>
          </p:cNvPr>
          <p:cNvSpPr>
            <a:spLocks noGrp="1"/>
          </p:cNvSpPr>
          <p:nvPr>
            <p:ph type="sldNum" sz="quarter" idx="12"/>
          </p:nvPr>
        </p:nvSpPr>
        <p:spPr/>
        <p:txBody>
          <a:bodyPr/>
          <a:lstStyle/>
          <a:p>
            <a:fld id="{C2EA3249-E942-6548-99D7-50BB56ADF5E4}" type="slidenum">
              <a:rPr kumimoji="1" lang="ja-JP" altLang="en-US" smtClean="0"/>
              <a:t>18</a:t>
            </a:fld>
            <a:endParaRPr kumimoji="1" lang="ja-JP" altLang="en-US"/>
          </a:p>
        </p:txBody>
      </p:sp>
    </p:spTree>
    <p:extLst>
      <p:ext uri="{BB962C8B-B14F-4D97-AF65-F5344CB8AC3E}">
        <p14:creationId xmlns:p14="http://schemas.microsoft.com/office/powerpoint/2010/main" val="3917167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図 32">
            <a:extLst>
              <a:ext uri="{FF2B5EF4-FFF2-40B4-BE49-F238E27FC236}">
                <a16:creationId xmlns:a16="http://schemas.microsoft.com/office/drawing/2014/main" id="{C0E4C5AE-66DB-799B-259E-B52E354C9F69}"/>
              </a:ext>
            </a:extLst>
          </p:cNvPr>
          <p:cNvPicPr>
            <a:picLocks noChangeAspect="1"/>
          </p:cNvPicPr>
          <p:nvPr/>
        </p:nvPicPr>
        <p:blipFill>
          <a:blip r:embed="rId3"/>
          <a:stretch>
            <a:fillRect/>
          </a:stretch>
        </p:blipFill>
        <p:spPr>
          <a:xfrm>
            <a:off x="6461661" y="3972079"/>
            <a:ext cx="5150790" cy="2107343"/>
          </a:xfrm>
          <a:prstGeom prst="rect">
            <a:avLst/>
          </a:prstGeom>
        </p:spPr>
      </p:pic>
      <p:sp>
        <p:nvSpPr>
          <p:cNvPr id="2" name="タイトル 1">
            <a:extLst>
              <a:ext uri="{FF2B5EF4-FFF2-40B4-BE49-F238E27FC236}">
                <a16:creationId xmlns:a16="http://schemas.microsoft.com/office/drawing/2014/main" id="{7F298079-88F4-550F-D62B-FECA7E8B6F7E}"/>
              </a:ext>
            </a:extLst>
          </p:cNvPr>
          <p:cNvSpPr>
            <a:spLocks noGrp="1"/>
          </p:cNvSpPr>
          <p:nvPr>
            <p:ph type="title"/>
          </p:nvPr>
        </p:nvSpPr>
        <p:spPr/>
        <p:txBody>
          <a:bodyPr>
            <a:normAutofit/>
          </a:bodyPr>
          <a:lstStyle/>
          <a:p>
            <a:r>
              <a:rPr kumimoji="1" lang="en-US" altLang="ja-JP" dirty="0"/>
              <a:t>LSTM</a:t>
            </a:r>
            <a:r>
              <a:rPr kumimoji="1" lang="ja-JP" altLang="en-US" dirty="0"/>
              <a:t>による時系列</a:t>
            </a:r>
            <a:r>
              <a:rPr kumimoji="1" lang="ja-JP" altLang="en-US"/>
              <a:t>予測：予測モデル</a:t>
            </a:r>
            <a:endParaRPr kumimoji="1" lang="ja-JP" altLang="en-US" dirty="0"/>
          </a:p>
        </p:txBody>
      </p:sp>
      <p:sp>
        <p:nvSpPr>
          <p:cNvPr id="3" name="コンテンツ プレースホルダー 2">
            <a:extLst>
              <a:ext uri="{FF2B5EF4-FFF2-40B4-BE49-F238E27FC236}">
                <a16:creationId xmlns:a16="http://schemas.microsoft.com/office/drawing/2014/main" id="{B66A4F8B-8035-FD29-5A80-F76595ED6DC0}"/>
              </a:ext>
            </a:extLst>
          </p:cNvPr>
          <p:cNvSpPr>
            <a:spLocks noGrp="1"/>
          </p:cNvSpPr>
          <p:nvPr>
            <p:ph idx="1"/>
          </p:nvPr>
        </p:nvSpPr>
        <p:spPr>
          <a:xfrm>
            <a:off x="530772" y="1135115"/>
            <a:ext cx="11451678" cy="5413298"/>
          </a:xfrm>
        </p:spPr>
        <p:txBody>
          <a:bodyPr>
            <a:noAutofit/>
          </a:bodyPr>
          <a:lstStyle/>
          <a:p>
            <a:r>
              <a:rPr lang="en-US" altLang="ja-JP" dirty="0"/>
              <a:t>LSTM</a:t>
            </a:r>
            <a:r>
              <a:rPr lang="ja-JP" altLang="en-US" dirty="0"/>
              <a:t>を用いた予測モデル</a:t>
            </a:r>
            <a:endParaRPr lang="en-US" altLang="ja-JP" dirty="0"/>
          </a:p>
          <a:p>
            <a:pPr lvl="1"/>
            <a:r>
              <a:rPr kumimoji="1" lang="en-US" altLang="ja-JP" dirty="0"/>
              <a:t>LSTM</a:t>
            </a:r>
            <a:r>
              <a:rPr kumimoji="1" lang="ja-JP" altLang="en-US" dirty="0"/>
              <a:t>を単純に重ねたモデル</a:t>
            </a:r>
            <a:endParaRPr kumimoji="1" lang="en-US" altLang="ja-JP" dirty="0"/>
          </a:p>
          <a:p>
            <a:pPr lvl="1"/>
            <a:endParaRPr lang="en-US" altLang="ja-JP" dirty="0"/>
          </a:p>
          <a:p>
            <a:pPr lvl="1"/>
            <a:endParaRPr lang="en-US" altLang="ja-JP" dirty="0"/>
          </a:p>
          <a:p>
            <a:pPr lvl="1"/>
            <a:endParaRPr lang="en-US" altLang="ja-JP" dirty="0"/>
          </a:p>
          <a:p>
            <a:pPr lvl="1"/>
            <a:endParaRPr lang="en-US" altLang="ja-JP" dirty="0"/>
          </a:p>
          <a:p>
            <a:pPr lvl="1"/>
            <a:endParaRPr lang="en-US" altLang="ja-JP" dirty="0"/>
          </a:p>
          <a:p>
            <a:pPr lvl="1"/>
            <a:r>
              <a:rPr lang="ja-JP" altLang="en-US" dirty="0"/>
              <a:t>畳み込み感染者データを加えたモデル</a:t>
            </a:r>
            <a:endParaRPr lang="en-US" altLang="ja-JP" dirty="0"/>
          </a:p>
          <a:p>
            <a:pPr lvl="1"/>
            <a:r>
              <a:rPr kumimoji="1" lang="ja-JP" altLang="en-US"/>
              <a:t>ピーク数減少近似</a:t>
            </a:r>
            <a:r>
              <a:rPr kumimoji="1" lang="ja-JP" altLang="en-US" dirty="0"/>
              <a:t>感染者データを加えたモデル</a:t>
            </a:r>
            <a:endParaRPr kumimoji="1" lang="en-US" altLang="ja-JP" dirty="0"/>
          </a:p>
          <a:p>
            <a:pPr lvl="1"/>
            <a:r>
              <a:rPr lang="en-US" altLang="ja-JP" dirty="0"/>
              <a:t>LSTM</a:t>
            </a:r>
            <a:r>
              <a:rPr lang="ja-JP" altLang="en-US" dirty="0"/>
              <a:t>→</a:t>
            </a:r>
            <a:r>
              <a:rPr lang="en-US" altLang="ja-JP" dirty="0"/>
              <a:t>Bidirectional LSTM</a:t>
            </a:r>
            <a:r>
              <a:rPr lang="ja-JP" altLang="en-US" dirty="0"/>
              <a:t>に変更したモデル</a:t>
            </a:r>
            <a:endParaRPr lang="en-US" altLang="ja-JP" dirty="0"/>
          </a:p>
        </p:txBody>
      </p:sp>
      <p:sp>
        <p:nvSpPr>
          <p:cNvPr id="5" name="フッター プレースホルダー 4">
            <a:extLst>
              <a:ext uri="{FF2B5EF4-FFF2-40B4-BE49-F238E27FC236}">
                <a16:creationId xmlns:a16="http://schemas.microsoft.com/office/drawing/2014/main" id="{D0E0F4D3-740F-0417-0E8B-D85D7DB92CFB}"/>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pic>
        <p:nvPicPr>
          <p:cNvPr id="27" name="図 26" descr="テーブル&#10;&#10;自動的に生成された説明">
            <a:extLst>
              <a:ext uri="{FF2B5EF4-FFF2-40B4-BE49-F238E27FC236}">
                <a16:creationId xmlns:a16="http://schemas.microsoft.com/office/drawing/2014/main" id="{C719A607-63F9-2C98-D284-3A40A07F338A}"/>
              </a:ext>
            </a:extLst>
          </p:cNvPr>
          <p:cNvPicPr>
            <a:picLocks noChangeAspect="1"/>
          </p:cNvPicPr>
          <p:nvPr/>
        </p:nvPicPr>
        <p:blipFill>
          <a:blip r:embed="rId4"/>
          <a:stretch>
            <a:fillRect/>
          </a:stretch>
        </p:blipFill>
        <p:spPr>
          <a:xfrm>
            <a:off x="6455931" y="1141421"/>
            <a:ext cx="5143908" cy="2107343"/>
          </a:xfrm>
          <a:prstGeom prst="rect">
            <a:avLst/>
          </a:prstGeom>
        </p:spPr>
      </p:pic>
      <p:pic>
        <p:nvPicPr>
          <p:cNvPr id="10" name="図 9" descr="グラフィカル ユーザー インターフェイス, アプリケーション, テーブル, Excel&#10;&#10;自動的に生成された説明">
            <a:extLst>
              <a:ext uri="{FF2B5EF4-FFF2-40B4-BE49-F238E27FC236}">
                <a16:creationId xmlns:a16="http://schemas.microsoft.com/office/drawing/2014/main" id="{C9F8F55E-C56E-2234-5F63-89866316222B}"/>
              </a:ext>
            </a:extLst>
          </p:cNvPr>
          <p:cNvPicPr>
            <a:picLocks noChangeAspect="1"/>
          </p:cNvPicPr>
          <p:nvPr/>
        </p:nvPicPr>
        <p:blipFill>
          <a:blip r:embed="rId5"/>
          <a:stretch>
            <a:fillRect/>
          </a:stretch>
        </p:blipFill>
        <p:spPr>
          <a:xfrm>
            <a:off x="6455931" y="3971113"/>
            <a:ext cx="5143908" cy="2107343"/>
          </a:xfrm>
          <a:prstGeom prst="rect">
            <a:avLst/>
          </a:prstGeom>
        </p:spPr>
      </p:pic>
      <p:pic>
        <p:nvPicPr>
          <p:cNvPr id="29" name="図 28" descr="グラフィカル ユーザー インターフェイス, アプリケーション, テーブル, Excel&#10;&#10;自動的に生成された説明">
            <a:extLst>
              <a:ext uri="{FF2B5EF4-FFF2-40B4-BE49-F238E27FC236}">
                <a16:creationId xmlns:a16="http://schemas.microsoft.com/office/drawing/2014/main" id="{66067D98-B44B-76A7-762D-95AE818A6660}"/>
              </a:ext>
            </a:extLst>
          </p:cNvPr>
          <p:cNvPicPr>
            <a:picLocks noChangeAspect="1"/>
          </p:cNvPicPr>
          <p:nvPr/>
        </p:nvPicPr>
        <p:blipFill>
          <a:blip r:embed="rId6"/>
          <a:stretch>
            <a:fillRect/>
          </a:stretch>
        </p:blipFill>
        <p:spPr>
          <a:xfrm>
            <a:off x="6455931" y="3971596"/>
            <a:ext cx="5143908" cy="2107343"/>
          </a:xfrm>
          <a:prstGeom prst="rect">
            <a:avLst/>
          </a:prstGeom>
        </p:spPr>
      </p:pic>
      <p:sp>
        <p:nvSpPr>
          <p:cNvPr id="4" name="テキスト ボックス 3">
            <a:extLst>
              <a:ext uri="{FF2B5EF4-FFF2-40B4-BE49-F238E27FC236}">
                <a16:creationId xmlns:a16="http://schemas.microsoft.com/office/drawing/2014/main" id="{46885E6E-30E5-8D00-D235-F9E718E720D0}"/>
              </a:ext>
            </a:extLst>
          </p:cNvPr>
          <p:cNvSpPr txBox="1"/>
          <p:nvPr/>
        </p:nvSpPr>
        <p:spPr>
          <a:xfrm>
            <a:off x="6927420" y="3342471"/>
            <a:ext cx="4491298" cy="307777"/>
          </a:xfrm>
          <a:prstGeom prst="rect">
            <a:avLst/>
          </a:prstGeom>
          <a:noFill/>
        </p:spPr>
        <p:txBody>
          <a:bodyPr wrap="square">
            <a:spAutoFit/>
          </a:bodyPr>
          <a:lstStyle/>
          <a:p>
            <a:pPr algn="ctr"/>
            <a:r>
              <a:rPr lang="ja-JP" altLang="en-US" sz="1400" dirty="0">
                <a:latin typeface="Meiryo" panose="020B0604030504040204" pitchFamily="34" charset="-128"/>
                <a:ea typeface="Meiryo" panose="020B0604030504040204" pitchFamily="34" charset="-128"/>
              </a:rPr>
              <a:t>ベースとするモデル</a:t>
            </a:r>
          </a:p>
        </p:txBody>
      </p:sp>
      <p:sp>
        <p:nvSpPr>
          <p:cNvPr id="6" name="日付プレースホルダー 5">
            <a:extLst>
              <a:ext uri="{FF2B5EF4-FFF2-40B4-BE49-F238E27FC236}">
                <a16:creationId xmlns:a16="http://schemas.microsoft.com/office/drawing/2014/main" id="{876A41EB-A385-7705-A535-E37124485706}"/>
              </a:ext>
            </a:extLst>
          </p:cNvPr>
          <p:cNvSpPr>
            <a:spLocks noGrp="1"/>
          </p:cNvSpPr>
          <p:nvPr>
            <p:ph type="dt" sz="half" idx="10"/>
          </p:nvPr>
        </p:nvSpPr>
        <p:spPr/>
        <p:txBody>
          <a:bodyPr/>
          <a:lstStyle/>
          <a:p>
            <a:fld id="{B8756D36-5D3A-874E-B51E-4A3569AEFB40}" type="datetime1">
              <a:rPr lang="ja-JP" altLang="en-US" smtClean="0"/>
              <a:t>2023/3/4</a:t>
            </a:fld>
            <a:endParaRPr lang="ja-JP" altLang="en-US" dirty="0"/>
          </a:p>
        </p:txBody>
      </p:sp>
      <p:sp>
        <p:nvSpPr>
          <p:cNvPr id="7" name="スライド番号プレースホルダー 6">
            <a:extLst>
              <a:ext uri="{FF2B5EF4-FFF2-40B4-BE49-F238E27FC236}">
                <a16:creationId xmlns:a16="http://schemas.microsoft.com/office/drawing/2014/main" id="{FA836406-EFA5-342A-6C8A-470CA98A0E7E}"/>
              </a:ext>
            </a:extLst>
          </p:cNvPr>
          <p:cNvSpPr>
            <a:spLocks noGrp="1"/>
          </p:cNvSpPr>
          <p:nvPr>
            <p:ph type="sldNum" sz="quarter" idx="12"/>
          </p:nvPr>
        </p:nvSpPr>
        <p:spPr/>
        <p:txBody>
          <a:bodyPr/>
          <a:lstStyle/>
          <a:p>
            <a:fld id="{C2EA3249-E942-6548-99D7-50BB56ADF5E4}" type="slidenum">
              <a:rPr kumimoji="1" lang="ja-JP" altLang="en-US" smtClean="0"/>
              <a:t>19</a:t>
            </a:fld>
            <a:endParaRPr kumimoji="1" lang="ja-JP" altLang="en-US"/>
          </a:p>
        </p:txBody>
      </p:sp>
    </p:spTree>
    <p:extLst>
      <p:ext uri="{BB962C8B-B14F-4D97-AF65-F5344CB8AC3E}">
        <p14:creationId xmlns:p14="http://schemas.microsoft.com/office/powerpoint/2010/main" val="396497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2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C9385E-B743-C06F-9DFC-91B3B688DE8E}"/>
              </a:ext>
            </a:extLst>
          </p:cNvPr>
          <p:cNvSpPr>
            <a:spLocks noGrp="1"/>
          </p:cNvSpPr>
          <p:nvPr>
            <p:ph type="title"/>
          </p:nvPr>
        </p:nvSpPr>
        <p:spPr/>
        <p:txBody>
          <a:bodyPr/>
          <a:lstStyle/>
          <a:p>
            <a:r>
              <a:rPr kumimoji="1" lang="ja-JP" altLang="en-US"/>
              <a:t>目次</a:t>
            </a:r>
          </a:p>
        </p:txBody>
      </p:sp>
      <p:sp>
        <p:nvSpPr>
          <p:cNvPr id="3" name="コンテンツ プレースホルダー 2">
            <a:extLst>
              <a:ext uri="{FF2B5EF4-FFF2-40B4-BE49-F238E27FC236}">
                <a16:creationId xmlns:a16="http://schemas.microsoft.com/office/drawing/2014/main" id="{92AFC074-F808-3820-7F7F-4077CCC8B9C6}"/>
              </a:ext>
            </a:extLst>
          </p:cNvPr>
          <p:cNvSpPr>
            <a:spLocks noGrp="1"/>
          </p:cNvSpPr>
          <p:nvPr>
            <p:ph idx="1"/>
          </p:nvPr>
        </p:nvSpPr>
        <p:spPr/>
        <p:txBody>
          <a:bodyPr/>
          <a:lstStyle/>
          <a:p>
            <a:r>
              <a:rPr kumimoji="1" lang="ja-JP" altLang="en-US" dirty="0"/>
              <a:t>研究背景と目的</a:t>
            </a:r>
            <a:endParaRPr kumimoji="1" lang="en-US" altLang="ja-JP" dirty="0"/>
          </a:p>
          <a:p>
            <a:r>
              <a:rPr lang="ja-JP" altLang="en-US" dirty="0"/>
              <a:t>関連研究</a:t>
            </a:r>
            <a:endParaRPr lang="en-US" altLang="ja-JP" dirty="0"/>
          </a:p>
          <a:p>
            <a:r>
              <a:rPr kumimoji="1" lang="ja-JP" altLang="en-US"/>
              <a:t>ヒストグラムのピーク数減少近似</a:t>
            </a:r>
            <a:r>
              <a:rPr kumimoji="1" lang="ja-JP" altLang="en-US" dirty="0"/>
              <a:t>アルゴリズム</a:t>
            </a:r>
            <a:endParaRPr kumimoji="1" lang="en-US" altLang="ja-JP" dirty="0"/>
          </a:p>
          <a:p>
            <a:r>
              <a:rPr lang="en-US" altLang="ja-JP" dirty="0"/>
              <a:t>LSTM</a:t>
            </a:r>
            <a:r>
              <a:rPr lang="ja-JP" altLang="en-US" dirty="0"/>
              <a:t>による時系列予測</a:t>
            </a:r>
            <a:endParaRPr lang="en-US" altLang="ja-JP" dirty="0"/>
          </a:p>
          <a:p>
            <a:r>
              <a:rPr kumimoji="1" lang="ja-JP" altLang="en-US" dirty="0"/>
              <a:t>まとめ</a:t>
            </a:r>
            <a:endParaRPr kumimoji="1" lang="en-US" altLang="ja-JP" dirty="0"/>
          </a:p>
          <a:p>
            <a:r>
              <a:rPr lang="ja-JP" altLang="en-US" dirty="0">
                <a:solidFill>
                  <a:schemeClr val="bg1">
                    <a:lumMod val="65000"/>
                  </a:schemeClr>
                </a:solidFill>
              </a:rPr>
              <a:t>補足</a:t>
            </a:r>
            <a:endParaRPr kumimoji="1" lang="ja-JP" altLang="en-US" dirty="0">
              <a:solidFill>
                <a:schemeClr val="bg1">
                  <a:lumMod val="65000"/>
                </a:schemeClr>
              </a:solidFill>
            </a:endParaRPr>
          </a:p>
        </p:txBody>
      </p:sp>
      <p:sp>
        <p:nvSpPr>
          <p:cNvPr id="5" name="フッター プレースホルダー 4">
            <a:extLst>
              <a:ext uri="{FF2B5EF4-FFF2-40B4-BE49-F238E27FC236}">
                <a16:creationId xmlns:a16="http://schemas.microsoft.com/office/drawing/2014/main" id="{CDBCF03F-E4A2-60C4-3D02-2EE98361FAAA}"/>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sp>
        <p:nvSpPr>
          <p:cNvPr id="4" name="日付プレースホルダー 3">
            <a:extLst>
              <a:ext uri="{FF2B5EF4-FFF2-40B4-BE49-F238E27FC236}">
                <a16:creationId xmlns:a16="http://schemas.microsoft.com/office/drawing/2014/main" id="{199904E9-8A61-42BC-D8E8-A3047BDF7B10}"/>
              </a:ext>
            </a:extLst>
          </p:cNvPr>
          <p:cNvSpPr>
            <a:spLocks noGrp="1"/>
          </p:cNvSpPr>
          <p:nvPr>
            <p:ph type="dt" sz="half" idx="10"/>
          </p:nvPr>
        </p:nvSpPr>
        <p:spPr/>
        <p:txBody>
          <a:bodyPr/>
          <a:lstStyle/>
          <a:p>
            <a:fld id="{E9CB47E8-4A47-5A41-8A55-AB89EC3DA289}" type="datetime1">
              <a:rPr lang="ja-JP" altLang="en-US" smtClean="0"/>
              <a:t>2023/3/4</a:t>
            </a:fld>
            <a:endParaRPr lang="ja-JP" altLang="en-US" dirty="0"/>
          </a:p>
        </p:txBody>
      </p:sp>
      <p:sp>
        <p:nvSpPr>
          <p:cNvPr id="6" name="スライド番号プレースホルダー 5">
            <a:extLst>
              <a:ext uri="{FF2B5EF4-FFF2-40B4-BE49-F238E27FC236}">
                <a16:creationId xmlns:a16="http://schemas.microsoft.com/office/drawing/2014/main" id="{811FC81B-4FA0-673F-04A6-EE77347866AB}"/>
              </a:ext>
            </a:extLst>
          </p:cNvPr>
          <p:cNvSpPr>
            <a:spLocks noGrp="1"/>
          </p:cNvSpPr>
          <p:nvPr>
            <p:ph type="sldNum" sz="quarter" idx="12"/>
          </p:nvPr>
        </p:nvSpPr>
        <p:spPr/>
        <p:txBody>
          <a:bodyPr/>
          <a:lstStyle/>
          <a:p>
            <a:fld id="{C2EA3249-E942-6548-99D7-50BB56ADF5E4}" type="slidenum">
              <a:rPr kumimoji="1" lang="ja-JP" altLang="en-US" smtClean="0"/>
              <a:t>2</a:t>
            </a:fld>
            <a:endParaRPr kumimoji="1" lang="ja-JP" altLang="en-US"/>
          </a:p>
        </p:txBody>
      </p:sp>
    </p:spTree>
    <p:extLst>
      <p:ext uri="{BB962C8B-B14F-4D97-AF65-F5344CB8AC3E}">
        <p14:creationId xmlns:p14="http://schemas.microsoft.com/office/powerpoint/2010/main" val="1489475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298079-88F4-550F-D62B-FECA7E8B6F7E}"/>
              </a:ext>
            </a:extLst>
          </p:cNvPr>
          <p:cNvSpPr>
            <a:spLocks noGrp="1"/>
          </p:cNvSpPr>
          <p:nvPr>
            <p:ph type="title"/>
          </p:nvPr>
        </p:nvSpPr>
        <p:spPr/>
        <p:txBody>
          <a:bodyPr>
            <a:normAutofit/>
          </a:bodyPr>
          <a:lstStyle/>
          <a:p>
            <a:r>
              <a:rPr kumimoji="1" lang="en-US" altLang="ja-JP" dirty="0"/>
              <a:t>LSTM</a:t>
            </a:r>
            <a:r>
              <a:rPr kumimoji="1" lang="ja-JP" altLang="en-US" dirty="0"/>
              <a:t>による時系列予測：実験環境</a:t>
            </a:r>
          </a:p>
        </p:txBody>
      </p:sp>
      <p:sp>
        <p:nvSpPr>
          <p:cNvPr id="3" name="コンテンツ プレースホルダー 2">
            <a:extLst>
              <a:ext uri="{FF2B5EF4-FFF2-40B4-BE49-F238E27FC236}">
                <a16:creationId xmlns:a16="http://schemas.microsoft.com/office/drawing/2014/main" id="{B66A4F8B-8035-FD29-5A80-F76595ED6DC0}"/>
              </a:ext>
            </a:extLst>
          </p:cNvPr>
          <p:cNvSpPr>
            <a:spLocks noGrp="1"/>
          </p:cNvSpPr>
          <p:nvPr>
            <p:ph idx="1"/>
          </p:nvPr>
        </p:nvSpPr>
        <p:spPr>
          <a:xfrm>
            <a:off x="530772" y="1135115"/>
            <a:ext cx="11451678" cy="5413298"/>
          </a:xfrm>
        </p:spPr>
        <p:txBody>
          <a:bodyPr>
            <a:noAutofit/>
          </a:bodyPr>
          <a:lstStyle/>
          <a:p>
            <a:r>
              <a:rPr lang="ja-JP" altLang="en-US" dirty="0"/>
              <a:t>実験環境</a:t>
            </a:r>
            <a:endParaRPr lang="en-US" altLang="ja-JP" dirty="0"/>
          </a:p>
          <a:p>
            <a:pPr lvl="1"/>
            <a:r>
              <a:rPr lang="en-US" altLang="ja-JP" dirty="0"/>
              <a:t>LSTM</a:t>
            </a:r>
            <a:r>
              <a:rPr lang="ja-JP" altLang="en-US" dirty="0"/>
              <a:t>の層の数：</a:t>
            </a:r>
            <a:r>
              <a:rPr lang="en-US" altLang="ja-JP" dirty="0"/>
              <a:t>4</a:t>
            </a:r>
          </a:p>
          <a:p>
            <a:pPr lvl="1"/>
            <a:r>
              <a:rPr lang="ja-JP" altLang="en-US" dirty="0"/>
              <a:t>隠れ層のユニット数：</a:t>
            </a:r>
            <a:r>
              <a:rPr lang="en-US" altLang="ja-JP" dirty="0"/>
              <a:t>300</a:t>
            </a:r>
            <a:endParaRPr lang="ja-JP" altLang="en-US" dirty="0"/>
          </a:p>
          <a:p>
            <a:pPr lvl="1"/>
            <a:r>
              <a:rPr lang="ja-JP" altLang="en-US" dirty="0"/>
              <a:t>ドロップアウト：</a:t>
            </a:r>
            <a:r>
              <a:rPr lang="en-US" altLang="ja-JP" dirty="0"/>
              <a:t>0.21</a:t>
            </a:r>
          </a:p>
          <a:p>
            <a:pPr lvl="1"/>
            <a:r>
              <a:rPr lang="ja-JP" altLang="en-US" dirty="0"/>
              <a:t>最適化アルゴリズム：</a:t>
            </a:r>
            <a:r>
              <a:rPr lang="en-US" altLang="ja-JP" dirty="0"/>
              <a:t>Adam</a:t>
            </a:r>
          </a:p>
          <a:p>
            <a:pPr lvl="1"/>
            <a:r>
              <a:rPr lang="ja-JP" altLang="en-US" dirty="0"/>
              <a:t>学習率：</a:t>
            </a:r>
            <a:r>
              <a:rPr lang="en-US" altLang="ja-JP" dirty="0"/>
              <a:t>0.01</a:t>
            </a:r>
          </a:p>
          <a:p>
            <a:pPr lvl="1"/>
            <a:r>
              <a:rPr lang="ja-JP" altLang="en-US" dirty="0"/>
              <a:t>ウィンドウサイズ：</a:t>
            </a:r>
            <a:r>
              <a:rPr lang="en-US" altLang="ja-JP" dirty="0"/>
              <a:t>30</a:t>
            </a:r>
            <a:r>
              <a:rPr lang="ja-JP" altLang="en-US" dirty="0"/>
              <a:t>日間</a:t>
            </a:r>
            <a:endParaRPr lang="en-US" altLang="ja-JP" dirty="0"/>
          </a:p>
          <a:p>
            <a:endParaRPr lang="en-US" altLang="ja-JP" dirty="0"/>
          </a:p>
          <a:p>
            <a:r>
              <a:rPr lang="ja-JP" altLang="en-US" dirty="0"/>
              <a:t>予測する箇所</a:t>
            </a:r>
            <a:endParaRPr lang="en-US" altLang="ja-JP" dirty="0"/>
          </a:p>
          <a:p>
            <a:pPr lvl="1">
              <a:buFont typeface="+mj-lt"/>
              <a:buAutoNum type="arabicPeriod"/>
            </a:pPr>
            <a:r>
              <a:rPr lang="ja-JP" altLang="en-US" dirty="0"/>
              <a:t>最近</a:t>
            </a:r>
            <a:r>
              <a:rPr lang="en-US" altLang="ja-JP" dirty="0"/>
              <a:t>50</a:t>
            </a:r>
            <a:r>
              <a:rPr lang="ja-JP" altLang="en-US" dirty="0"/>
              <a:t>日の予測 </a:t>
            </a:r>
            <a:r>
              <a:rPr lang="en-US" altLang="ja-JP" dirty="0"/>
              <a:t>(2022</a:t>
            </a:r>
            <a:r>
              <a:rPr lang="ja-JP" altLang="en-US" dirty="0"/>
              <a:t>年</a:t>
            </a:r>
            <a:r>
              <a:rPr lang="en-US" altLang="ja-JP" dirty="0"/>
              <a:t>10</a:t>
            </a:r>
            <a:r>
              <a:rPr lang="ja-JP" altLang="en-US" dirty="0"/>
              <a:t>月</a:t>
            </a:r>
            <a:r>
              <a:rPr lang="en-US" altLang="ja-JP" dirty="0"/>
              <a:t>15</a:t>
            </a:r>
            <a:r>
              <a:rPr lang="ja-JP" altLang="en-US" dirty="0"/>
              <a:t>日時点</a:t>
            </a:r>
            <a:r>
              <a:rPr lang="en-US" altLang="ja-JP" dirty="0"/>
              <a:t>) </a:t>
            </a:r>
          </a:p>
          <a:p>
            <a:pPr lvl="1">
              <a:buFont typeface="+mj-lt"/>
              <a:buAutoNum type="arabicPeriod"/>
            </a:pPr>
            <a:r>
              <a:rPr lang="ja-JP" altLang="en-US" dirty="0"/>
              <a:t>第</a:t>
            </a:r>
            <a:r>
              <a:rPr lang="en-US" altLang="ja-JP" dirty="0"/>
              <a:t>7</a:t>
            </a:r>
            <a:r>
              <a:rPr lang="ja-JP" altLang="en-US" dirty="0"/>
              <a:t>波の検出</a:t>
            </a:r>
            <a:r>
              <a:rPr lang="en-US" altLang="ja-JP" dirty="0"/>
              <a:t>(2022</a:t>
            </a:r>
            <a:r>
              <a:rPr lang="ja-JP" altLang="en-US" dirty="0"/>
              <a:t>年</a:t>
            </a:r>
            <a:r>
              <a:rPr lang="en-US" altLang="ja-JP" dirty="0"/>
              <a:t>6</a:t>
            </a:r>
            <a:r>
              <a:rPr lang="ja-JP" altLang="en-US" dirty="0"/>
              <a:t>月</a:t>
            </a:r>
            <a:r>
              <a:rPr lang="en-US" altLang="ja-JP" dirty="0"/>
              <a:t>22</a:t>
            </a:r>
            <a:r>
              <a:rPr lang="ja-JP" altLang="en-US" dirty="0"/>
              <a:t>日～</a:t>
            </a:r>
            <a:r>
              <a:rPr lang="en-US" altLang="ja-JP" dirty="0"/>
              <a:t>8</a:t>
            </a:r>
            <a:r>
              <a:rPr lang="ja-JP" altLang="en-US" dirty="0"/>
              <a:t>月</a:t>
            </a:r>
            <a:r>
              <a:rPr lang="en-US" altLang="ja-JP" dirty="0"/>
              <a:t>10</a:t>
            </a:r>
            <a:r>
              <a:rPr lang="ja-JP" altLang="en-US" dirty="0"/>
              <a:t>日</a:t>
            </a:r>
            <a:r>
              <a:rPr lang="en-US" altLang="ja-JP" dirty="0"/>
              <a:t>)</a:t>
            </a:r>
          </a:p>
          <a:p>
            <a:endParaRPr lang="en-US" altLang="ja-JP" dirty="0"/>
          </a:p>
        </p:txBody>
      </p:sp>
      <p:sp>
        <p:nvSpPr>
          <p:cNvPr id="5" name="フッター プレースホルダー 4">
            <a:extLst>
              <a:ext uri="{FF2B5EF4-FFF2-40B4-BE49-F238E27FC236}">
                <a16:creationId xmlns:a16="http://schemas.microsoft.com/office/drawing/2014/main" id="{D0E0F4D3-740F-0417-0E8B-D85D7DB92CFB}"/>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grpSp>
        <p:nvGrpSpPr>
          <p:cNvPr id="8" name="グループ化 7">
            <a:extLst>
              <a:ext uri="{FF2B5EF4-FFF2-40B4-BE49-F238E27FC236}">
                <a16:creationId xmlns:a16="http://schemas.microsoft.com/office/drawing/2014/main" id="{93F1116E-5D36-7843-85BC-12CA2FE62750}"/>
              </a:ext>
            </a:extLst>
          </p:cNvPr>
          <p:cNvGrpSpPr/>
          <p:nvPr/>
        </p:nvGrpSpPr>
        <p:grpSpPr>
          <a:xfrm>
            <a:off x="5829266" y="1414924"/>
            <a:ext cx="5923401" cy="2089960"/>
            <a:chOff x="6021728" y="1085835"/>
            <a:chExt cx="4499660" cy="1657507"/>
          </a:xfrm>
        </p:grpSpPr>
        <p:pic>
          <p:nvPicPr>
            <p:cNvPr id="9" name="図 8" descr="障子, 建物, 大きい, グループ が含まれている画像&#10;&#10;自動的に生成された説明">
              <a:extLst>
                <a:ext uri="{FF2B5EF4-FFF2-40B4-BE49-F238E27FC236}">
                  <a16:creationId xmlns:a16="http://schemas.microsoft.com/office/drawing/2014/main" id="{D9F7E127-E494-2C57-504D-3258D6F1F886}"/>
                </a:ext>
              </a:extLst>
            </p:cNvPr>
            <p:cNvPicPr>
              <a:picLocks noChangeAspect="1"/>
            </p:cNvPicPr>
            <p:nvPr/>
          </p:nvPicPr>
          <p:blipFill>
            <a:blip r:embed="rId3"/>
            <a:stretch>
              <a:fillRect/>
            </a:stretch>
          </p:blipFill>
          <p:spPr>
            <a:xfrm>
              <a:off x="6021728" y="1085835"/>
              <a:ext cx="4499660" cy="1657507"/>
            </a:xfrm>
            <a:prstGeom prst="rect">
              <a:avLst/>
            </a:prstGeom>
          </p:spPr>
        </p:pic>
        <p:sp>
          <p:nvSpPr>
            <p:cNvPr id="11" name="正方形/長方形 10">
              <a:extLst>
                <a:ext uri="{FF2B5EF4-FFF2-40B4-BE49-F238E27FC236}">
                  <a16:creationId xmlns:a16="http://schemas.microsoft.com/office/drawing/2014/main" id="{D41D241C-DD3B-435C-64E4-5D8883098D68}"/>
                </a:ext>
              </a:extLst>
            </p:cNvPr>
            <p:cNvSpPr/>
            <p:nvPr/>
          </p:nvSpPr>
          <p:spPr>
            <a:xfrm>
              <a:off x="10100511" y="1211178"/>
              <a:ext cx="391026" cy="13395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2" name="グループ化 11">
            <a:extLst>
              <a:ext uri="{FF2B5EF4-FFF2-40B4-BE49-F238E27FC236}">
                <a16:creationId xmlns:a16="http://schemas.microsoft.com/office/drawing/2014/main" id="{3C08D3B5-20AD-F060-28DC-687977C68766}"/>
              </a:ext>
            </a:extLst>
          </p:cNvPr>
          <p:cNvGrpSpPr/>
          <p:nvPr/>
        </p:nvGrpSpPr>
        <p:grpSpPr>
          <a:xfrm>
            <a:off x="5789970" y="3731510"/>
            <a:ext cx="5923401" cy="2089959"/>
            <a:chOff x="6021728" y="1085835"/>
            <a:chExt cx="4499660" cy="1657507"/>
          </a:xfrm>
        </p:grpSpPr>
        <p:pic>
          <p:nvPicPr>
            <p:cNvPr id="13" name="図 12" descr="障子, 建物, 大きい, グループ が含まれている画像&#10;&#10;自動的に生成された説明">
              <a:extLst>
                <a:ext uri="{FF2B5EF4-FFF2-40B4-BE49-F238E27FC236}">
                  <a16:creationId xmlns:a16="http://schemas.microsoft.com/office/drawing/2014/main" id="{899A5227-6821-1BAB-EFEA-46DDA673C11F}"/>
                </a:ext>
              </a:extLst>
            </p:cNvPr>
            <p:cNvPicPr>
              <a:picLocks noChangeAspect="1"/>
            </p:cNvPicPr>
            <p:nvPr/>
          </p:nvPicPr>
          <p:blipFill>
            <a:blip r:embed="rId3"/>
            <a:stretch>
              <a:fillRect/>
            </a:stretch>
          </p:blipFill>
          <p:spPr>
            <a:xfrm>
              <a:off x="6021728" y="1085835"/>
              <a:ext cx="4499660" cy="1657507"/>
            </a:xfrm>
            <a:prstGeom prst="rect">
              <a:avLst/>
            </a:prstGeom>
          </p:spPr>
        </p:pic>
        <p:sp>
          <p:nvSpPr>
            <p:cNvPr id="14" name="正方形/長方形 13">
              <a:extLst>
                <a:ext uri="{FF2B5EF4-FFF2-40B4-BE49-F238E27FC236}">
                  <a16:creationId xmlns:a16="http://schemas.microsoft.com/office/drawing/2014/main" id="{8D3DC6CA-C38D-ED1B-9EDF-526D738DCCF7}"/>
                </a:ext>
              </a:extLst>
            </p:cNvPr>
            <p:cNvSpPr/>
            <p:nvPr/>
          </p:nvSpPr>
          <p:spPr>
            <a:xfrm>
              <a:off x="9805260" y="1214864"/>
              <a:ext cx="241991" cy="13395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5" name="テキスト ボックス 14">
            <a:extLst>
              <a:ext uri="{FF2B5EF4-FFF2-40B4-BE49-F238E27FC236}">
                <a16:creationId xmlns:a16="http://schemas.microsoft.com/office/drawing/2014/main" id="{83C774D5-4F72-2FBE-65DA-BB90D989E7DC}"/>
              </a:ext>
            </a:extLst>
          </p:cNvPr>
          <p:cNvSpPr txBox="1"/>
          <p:nvPr/>
        </p:nvSpPr>
        <p:spPr>
          <a:xfrm>
            <a:off x="6663600" y="5965589"/>
            <a:ext cx="4491298" cy="307777"/>
          </a:xfrm>
          <a:prstGeom prst="rect">
            <a:avLst/>
          </a:prstGeom>
          <a:noFill/>
        </p:spPr>
        <p:txBody>
          <a:bodyPr wrap="square">
            <a:spAutoFit/>
          </a:bodyPr>
          <a:lstStyle/>
          <a:p>
            <a:pPr algn="ctr"/>
            <a:r>
              <a:rPr lang="ja-JP" altLang="en-US" sz="1400" dirty="0">
                <a:latin typeface="Meiryo" panose="020B0604030504040204" pitchFamily="34" charset="-128"/>
                <a:ea typeface="Meiryo" panose="020B0604030504040204" pitchFamily="34" charset="-128"/>
              </a:rPr>
              <a:t>上からパターン</a:t>
            </a:r>
            <a:r>
              <a:rPr lang="en-US" altLang="ja-JP" sz="1400" dirty="0">
                <a:latin typeface="Meiryo" panose="020B0604030504040204" pitchFamily="34" charset="-128"/>
                <a:ea typeface="Meiryo" panose="020B0604030504040204" pitchFamily="34" charset="-128"/>
              </a:rPr>
              <a:t>1</a:t>
            </a:r>
            <a:r>
              <a:rPr lang="ja-JP" altLang="en-US" sz="1400" dirty="0">
                <a:latin typeface="Meiryo" panose="020B0604030504040204" pitchFamily="34" charset="-128"/>
                <a:ea typeface="Meiryo" panose="020B0604030504040204" pitchFamily="34" charset="-128"/>
              </a:rPr>
              <a:t>，</a:t>
            </a:r>
            <a:r>
              <a:rPr lang="en-US" altLang="ja-JP" sz="1400" dirty="0">
                <a:latin typeface="Meiryo" panose="020B0604030504040204" pitchFamily="34" charset="-128"/>
                <a:ea typeface="Meiryo" panose="020B0604030504040204" pitchFamily="34" charset="-128"/>
              </a:rPr>
              <a:t>2</a:t>
            </a:r>
            <a:endParaRPr lang="ja-JP" altLang="en-US" sz="1400" dirty="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F3AABFA9-7B01-9146-FB97-8543A6B5DE3D}"/>
              </a:ext>
            </a:extLst>
          </p:cNvPr>
          <p:cNvSpPr>
            <a:spLocks noGrp="1"/>
          </p:cNvSpPr>
          <p:nvPr>
            <p:ph type="dt" sz="half" idx="10"/>
          </p:nvPr>
        </p:nvSpPr>
        <p:spPr/>
        <p:txBody>
          <a:bodyPr/>
          <a:lstStyle/>
          <a:p>
            <a:fld id="{5B4CDF3D-0DC1-8E47-83DF-CFBFF9B3B692}" type="datetime1">
              <a:rPr lang="ja-JP" altLang="en-US" smtClean="0"/>
              <a:t>2023/3/4</a:t>
            </a:fld>
            <a:endParaRPr lang="ja-JP" altLang="en-US" dirty="0"/>
          </a:p>
        </p:txBody>
      </p:sp>
      <p:sp>
        <p:nvSpPr>
          <p:cNvPr id="6" name="スライド番号プレースホルダー 5">
            <a:extLst>
              <a:ext uri="{FF2B5EF4-FFF2-40B4-BE49-F238E27FC236}">
                <a16:creationId xmlns:a16="http://schemas.microsoft.com/office/drawing/2014/main" id="{6BADA65C-EFC6-95C7-5E5F-FC83C4121865}"/>
              </a:ext>
            </a:extLst>
          </p:cNvPr>
          <p:cNvSpPr>
            <a:spLocks noGrp="1"/>
          </p:cNvSpPr>
          <p:nvPr>
            <p:ph type="sldNum" sz="quarter" idx="12"/>
          </p:nvPr>
        </p:nvSpPr>
        <p:spPr/>
        <p:txBody>
          <a:bodyPr/>
          <a:lstStyle/>
          <a:p>
            <a:fld id="{C2EA3249-E942-6548-99D7-50BB56ADF5E4}" type="slidenum">
              <a:rPr kumimoji="1" lang="ja-JP" altLang="en-US" smtClean="0"/>
              <a:t>20</a:t>
            </a:fld>
            <a:endParaRPr kumimoji="1" lang="ja-JP" altLang="en-US"/>
          </a:p>
        </p:txBody>
      </p:sp>
    </p:spTree>
    <p:extLst>
      <p:ext uri="{BB962C8B-B14F-4D97-AF65-F5344CB8AC3E}">
        <p14:creationId xmlns:p14="http://schemas.microsoft.com/office/powerpoint/2010/main" val="4126335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9240C0-0370-E375-0BFF-763418C03460}"/>
              </a:ext>
            </a:extLst>
          </p:cNvPr>
          <p:cNvSpPr>
            <a:spLocks noGrp="1"/>
          </p:cNvSpPr>
          <p:nvPr>
            <p:ph type="title"/>
          </p:nvPr>
        </p:nvSpPr>
        <p:spPr/>
        <p:txBody>
          <a:bodyPr/>
          <a:lstStyle/>
          <a:p>
            <a:r>
              <a:rPr kumimoji="1" lang="en-US" altLang="ja-JP" dirty="0"/>
              <a:t>LSTM</a:t>
            </a:r>
            <a:r>
              <a:rPr kumimoji="1" lang="ja-JP" altLang="en-US"/>
              <a:t>による時系列予測</a:t>
            </a:r>
            <a:r>
              <a:rPr lang="ja-JP" altLang="en-US"/>
              <a:t>：実験結果と考察１</a:t>
            </a:r>
            <a:endParaRPr kumimoji="1" lang="ja-JP" altLang="en-US"/>
          </a:p>
        </p:txBody>
      </p:sp>
      <p:sp>
        <p:nvSpPr>
          <p:cNvPr id="3" name="コンテンツ プレースホルダー 2">
            <a:extLst>
              <a:ext uri="{FF2B5EF4-FFF2-40B4-BE49-F238E27FC236}">
                <a16:creationId xmlns:a16="http://schemas.microsoft.com/office/drawing/2014/main" id="{9FDF2965-3E16-6903-41F7-81841636DDE3}"/>
              </a:ext>
            </a:extLst>
          </p:cNvPr>
          <p:cNvSpPr>
            <a:spLocks noGrp="1"/>
          </p:cNvSpPr>
          <p:nvPr>
            <p:ph idx="1"/>
          </p:nvPr>
        </p:nvSpPr>
        <p:spPr/>
        <p:txBody>
          <a:bodyPr/>
          <a:lstStyle/>
          <a:p>
            <a:r>
              <a:rPr kumimoji="1" lang="ja-JP" altLang="en-US" dirty="0"/>
              <a:t>最近</a:t>
            </a:r>
            <a:r>
              <a:rPr kumimoji="1" lang="en-US" altLang="ja-JP" dirty="0"/>
              <a:t>50</a:t>
            </a:r>
            <a:r>
              <a:rPr kumimoji="1" lang="ja-JP" altLang="en-US" dirty="0"/>
              <a:t>日の予測 </a:t>
            </a:r>
            <a:r>
              <a:rPr kumimoji="1" lang="en-US" altLang="ja-JP" dirty="0"/>
              <a:t>(2022</a:t>
            </a:r>
            <a:r>
              <a:rPr kumimoji="1" lang="ja-JP" altLang="en-US"/>
              <a:t>年</a:t>
            </a:r>
            <a:r>
              <a:rPr kumimoji="1" lang="en-US" altLang="ja-JP" dirty="0"/>
              <a:t>10</a:t>
            </a:r>
            <a:r>
              <a:rPr kumimoji="1" lang="ja-JP" altLang="en-US"/>
              <a:t>月</a:t>
            </a:r>
            <a:r>
              <a:rPr kumimoji="1" lang="en-US" altLang="ja-JP" dirty="0"/>
              <a:t>15</a:t>
            </a:r>
            <a:r>
              <a:rPr kumimoji="1" lang="ja-JP" altLang="en-US" dirty="0"/>
              <a:t>日時点</a:t>
            </a:r>
            <a:r>
              <a:rPr kumimoji="1" lang="en-US" altLang="ja-JP" dirty="0"/>
              <a:t>)</a:t>
            </a:r>
          </a:p>
          <a:p>
            <a:pPr lvl="1"/>
            <a:r>
              <a:rPr lang="ja-JP" altLang="en-US" dirty="0"/>
              <a:t>週平均</a:t>
            </a:r>
            <a:r>
              <a:rPr lang="ja-JP" altLang="en-US"/>
              <a:t>表示</a:t>
            </a:r>
            <a:r>
              <a:rPr kumimoji="1" lang="en-US" altLang="ja-JP" dirty="0"/>
              <a:t> </a:t>
            </a:r>
          </a:p>
          <a:p>
            <a:pPr marL="914400" lvl="2" indent="0">
              <a:lnSpc>
                <a:spcPct val="100000"/>
              </a:lnSpc>
              <a:buNone/>
            </a:pPr>
            <a:r>
              <a:rPr kumimoji="1" lang="ja-JP" altLang="en-US"/>
              <a:t>実際のデータ</a:t>
            </a:r>
            <a:endParaRPr kumimoji="1" lang="en-US" altLang="ja-JP" dirty="0"/>
          </a:p>
          <a:p>
            <a:pPr marL="914400" lvl="2" indent="0">
              <a:lnSpc>
                <a:spcPct val="100000"/>
              </a:lnSpc>
              <a:buNone/>
            </a:pPr>
            <a:r>
              <a:rPr lang="ja-JP" altLang="en-US"/>
              <a:t>予測データ</a:t>
            </a:r>
            <a:endParaRPr kumimoji="1" lang="en-US" altLang="ja-JP" dirty="0"/>
          </a:p>
          <a:p>
            <a:endParaRPr kumimoji="1" lang="ja-JP" altLang="en-US" dirty="0"/>
          </a:p>
        </p:txBody>
      </p:sp>
      <p:grpSp>
        <p:nvGrpSpPr>
          <p:cNvPr id="4" name="グループ化 3">
            <a:extLst>
              <a:ext uri="{FF2B5EF4-FFF2-40B4-BE49-F238E27FC236}">
                <a16:creationId xmlns:a16="http://schemas.microsoft.com/office/drawing/2014/main" id="{7F03047F-6FC1-FEC2-07A1-D1BE3227D865}"/>
              </a:ext>
            </a:extLst>
          </p:cNvPr>
          <p:cNvGrpSpPr/>
          <p:nvPr/>
        </p:nvGrpSpPr>
        <p:grpSpPr>
          <a:xfrm>
            <a:off x="5924796" y="1037855"/>
            <a:ext cx="4499660" cy="1657507"/>
            <a:chOff x="6021728" y="1085835"/>
            <a:chExt cx="4499660" cy="1657507"/>
          </a:xfrm>
        </p:grpSpPr>
        <p:pic>
          <p:nvPicPr>
            <p:cNvPr id="10" name="図 9" descr="障子, 建物, 大きい, グループ が含まれている画像&#10;&#10;自動的に生成された説明">
              <a:extLst>
                <a:ext uri="{FF2B5EF4-FFF2-40B4-BE49-F238E27FC236}">
                  <a16:creationId xmlns:a16="http://schemas.microsoft.com/office/drawing/2014/main" id="{F58357F9-4ED2-2351-6366-CA99A71BD13A}"/>
                </a:ext>
              </a:extLst>
            </p:cNvPr>
            <p:cNvPicPr>
              <a:picLocks noChangeAspect="1"/>
            </p:cNvPicPr>
            <p:nvPr/>
          </p:nvPicPr>
          <p:blipFill>
            <a:blip r:embed="rId3"/>
            <a:stretch>
              <a:fillRect/>
            </a:stretch>
          </p:blipFill>
          <p:spPr>
            <a:xfrm>
              <a:off x="6021728" y="1085835"/>
              <a:ext cx="4499660" cy="1657507"/>
            </a:xfrm>
            <a:prstGeom prst="rect">
              <a:avLst/>
            </a:prstGeom>
          </p:spPr>
        </p:pic>
        <p:sp>
          <p:nvSpPr>
            <p:cNvPr id="11" name="正方形/長方形 10">
              <a:extLst>
                <a:ext uri="{FF2B5EF4-FFF2-40B4-BE49-F238E27FC236}">
                  <a16:creationId xmlns:a16="http://schemas.microsoft.com/office/drawing/2014/main" id="{9745CC90-B307-3B35-F121-ACDA014C80E2}"/>
                </a:ext>
              </a:extLst>
            </p:cNvPr>
            <p:cNvSpPr/>
            <p:nvPr/>
          </p:nvSpPr>
          <p:spPr>
            <a:xfrm>
              <a:off x="10100511" y="1211178"/>
              <a:ext cx="391026" cy="13395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a:extLst>
              <a:ext uri="{FF2B5EF4-FFF2-40B4-BE49-F238E27FC236}">
                <a16:creationId xmlns:a16="http://schemas.microsoft.com/office/drawing/2014/main" id="{9C40414A-1865-2D38-62E8-FB78A67E04E0}"/>
              </a:ext>
            </a:extLst>
          </p:cNvPr>
          <p:cNvGrpSpPr/>
          <p:nvPr/>
        </p:nvGrpSpPr>
        <p:grpSpPr>
          <a:xfrm>
            <a:off x="7667847" y="4644002"/>
            <a:ext cx="3342761" cy="1855590"/>
            <a:chOff x="7281092" y="4904199"/>
            <a:chExt cx="2863280" cy="1646825"/>
          </a:xfrm>
        </p:grpSpPr>
        <p:pic>
          <p:nvPicPr>
            <p:cNvPr id="22" name="図 21" descr="テーブル&#10;&#10;自動的に生成された説明">
              <a:extLst>
                <a:ext uri="{FF2B5EF4-FFF2-40B4-BE49-F238E27FC236}">
                  <a16:creationId xmlns:a16="http://schemas.microsoft.com/office/drawing/2014/main" id="{B77BC90E-51A8-96FC-E22E-B15533218AD5}"/>
                </a:ext>
              </a:extLst>
            </p:cNvPr>
            <p:cNvPicPr>
              <a:picLocks noChangeAspect="1"/>
            </p:cNvPicPr>
            <p:nvPr/>
          </p:nvPicPr>
          <p:blipFill>
            <a:blip r:embed="rId4"/>
            <a:stretch>
              <a:fillRect/>
            </a:stretch>
          </p:blipFill>
          <p:spPr>
            <a:xfrm>
              <a:off x="7480820" y="4904199"/>
              <a:ext cx="2663552" cy="1585932"/>
            </a:xfrm>
            <a:prstGeom prst="rect">
              <a:avLst/>
            </a:prstGeom>
          </p:spPr>
        </p:pic>
        <p:sp>
          <p:nvSpPr>
            <p:cNvPr id="8" name="テキスト ボックス 7">
              <a:extLst>
                <a:ext uri="{FF2B5EF4-FFF2-40B4-BE49-F238E27FC236}">
                  <a16:creationId xmlns:a16="http://schemas.microsoft.com/office/drawing/2014/main" id="{6536DE92-B200-1505-499E-D8E34329BFAB}"/>
                </a:ext>
              </a:extLst>
            </p:cNvPr>
            <p:cNvSpPr txBox="1"/>
            <p:nvPr/>
          </p:nvSpPr>
          <p:spPr>
            <a:xfrm>
              <a:off x="7281092" y="5196807"/>
              <a:ext cx="363686" cy="1354217"/>
            </a:xfrm>
            <a:prstGeom prst="rect">
              <a:avLst/>
            </a:prstGeom>
            <a:noFill/>
            <a:ln>
              <a:noFill/>
            </a:ln>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①</a:t>
              </a:r>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②</a:t>
              </a:r>
              <a:endParaRPr lang="en-US" altLang="ja-JP" dirty="0">
                <a:latin typeface="メイリオ" panose="020B0604030504040204" pitchFamily="50" charset="-128"/>
                <a:ea typeface="メイリオ" panose="020B0604030504040204" pitchFamily="50" charset="-128"/>
              </a:endParaRPr>
            </a:p>
            <a:p>
              <a:r>
                <a:rPr kumimoji="1" lang="ja-JP" altLang="en-US" dirty="0">
                  <a:solidFill>
                    <a:srgbClr val="FF0000"/>
                  </a:solidFill>
                  <a:latin typeface="メイリオ" panose="020B0604030504040204" pitchFamily="50" charset="-128"/>
                  <a:ea typeface="メイリオ" panose="020B0604030504040204" pitchFamily="50" charset="-128"/>
                </a:rPr>
                <a:t>③</a:t>
              </a:r>
              <a:endParaRPr kumimoji="1" lang="en-US" altLang="ja-JP" dirty="0">
                <a:solidFill>
                  <a:srgbClr val="FF0000"/>
                </a:solidFill>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④</a:t>
              </a:r>
              <a:endParaRPr lang="en-US" altLang="ja-JP" dirty="0">
                <a:latin typeface="メイリオ" panose="020B0604030504040204" pitchFamily="50" charset="-128"/>
                <a:ea typeface="メイリオ" panose="020B0604030504040204" pitchFamily="50" charset="-128"/>
              </a:endParaRPr>
            </a:p>
            <a:p>
              <a:r>
                <a:rPr kumimoji="1" lang="ja-JP" altLang="en-US" dirty="0">
                  <a:solidFill>
                    <a:srgbClr val="FF0000"/>
                  </a:solidFill>
                  <a:latin typeface="メイリオ" panose="020B0604030504040204" pitchFamily="50" charset="-128"/>
                  <a:ea typeface="メイリオ" panose="020B0604030504040204" pitchFamily="50" charset="-128"/>
                </a:rPr>
                <a:t>⑤</a:t>
              </a:r>
            </a:p>
          </p:txBody>
        </p:sp>
      </p:grpSp>
      <p:sp>
        <p:nvSpPr>
          <p:cNvPr id="12" name="テキスト ボックス 11">
            <a:extLst>
              <a:ext uri="{FF2B5EF4-FFF2-40B4-BE49-F238E27FC236}">
                <a16:creationId xmlns:a16="http://schemas.microsoft.com/office/drawing/2014/main" id="{08C10BD0-579A-483A-7F91-DF2566187ABF}"/>
              </a:ext>
            </a:extLst>
          </p:cNvPr>
          <p:cNvSpPr txBox="1"/>
          <p:nvPr/>
        </p:nvSpPr>
        <p:spPr>
          <a:xfrm>
            <a:off x="970667" y="2691444"/>
            <a:ext cx="363686" cy="338554"/>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①</a:t>
            </a:r>
            <a:endParaRPr kumimoji="1" lang="en-US" altLang="ja-JP" sz="16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7DEDABBA-9A4B-CD9E-BF58-3EACEF83905F}"/>
              </a:ext>
            </a:extLst>
          </p:cNvPr>
          <p:cNvSpPr txBox="1"/>
          <p:nvPr/>
        </p:nvSpPr>
        <p:spPr>
          <a:xfrm>
            <a:off x="4357344" y="2707295"/>
            <a:ext cx="363686" cy="338554"/>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②</a:t>
            </a:r>
            <a:endParaRPr kumimoji="1" lang="en-US" altLang="ja-JP" sz="1600" dirty="0">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4F79E929-912F-3AD2-082C-F27ED9C8BCFE}"/>
              </a:ext>
            </a:extLst>
          </p:cNvPr>
          <p:cNvSpPr txBox="1"/>
          <p:nvPr/>
        </p:nvSpPr>
        <p:spPr>
          <a:xfrm>
            <a:off x="7744021" y="2706541"/>
            <a:ext cx="363686" cy="338554"/>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③</a:t>
            </a:r>
            <a:endParaRPr kumimoji="1" lang="en-US" altLang="ja-JP" sz="16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744181A9-555F-C2F2-F08F-8D6ED8AC8AE3}"/>
              </a:ext>
            </a:extLst>
          </p:cNvPr>
          <p:cNvSpPr txBox="1"/>
          <p:nvPr/>
        </p:nvSpPr>
        <p:spPr>
          <a:xfrm>
            <a:off x="970667" y="4482550"/>
            <a:ext cx="363686" cy="338554"/>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④</a:t>
            </a:r>
            <a:endParaRPr kumimoji="1" lang="en-US" altLang="ja-JP" sz="16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C3778D4B-D18F-FB10-545E-9C5259B4C325}"/>
              </a:ext>
            </a:extLst>
          </p:cNvPr>
          <p:cNvSpPr txBox="1"/>
          <p:nvPr/>
        </p:nvSpPr>
        <p:spPr>
          <a:xfrm>
            <a:off x="4357344" y="4482738"/>
            <a:ext cx="363686" cy="338554"/>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⑤</a:t>
            </a:r>
            <a:endParaRPr kumimoji="1" lang="en-US" altLang="ja-JP" sz="1600" dirty="0">
              <a:latin typeface="メイリオ" panose="020B0604030504040204" pitchFamily="50" charset="-128"/>
              <a:ea typeface="メイリオ" panose="020B0604030504040204" pitchFamily="50" charset="-128"/>
            </a:endParaRPr>
          </a:p>
        </p:txBody>
      </p:sp>
      <p:pic>
        <p:nvPicPr>
          <p:cNvPr id="33" name="図 32">
            <a:extLst>
              <a:ext uri="{FF2B5EF4-FFF2-40B4-BE49-F238E27FC236}">
                <a16:creationId xmlns:a16="http://schemas.microsoft.com/office/drawing/2014/main" id="{1FF7F144-2332-9520-8549-AB977C8BAF9E}"/>
              </a:ext>
            </a:extLst>
          </p:cNvPr>
          <p:cNvPicPr>
            <a:picLocks noChangeAspect="1"/>
          </p:cNvPicPr>
          <p:nvPr/>
        </p:nvPicPr>
        <p:blipFill>
          <a:blip r:embed="rId5"/>
          <a:stretch>
            <a:fillRect/>
          </a:stretch>
        </p:blipFill>
        <p:spPr>
          <a:xfrm>
            <a:off x="7596515" y="2820131"/>
            <a:ext cx="3386678" cy="1804422"/>
          </a:xfrm>
          <a:prstGeom prst="rect">
            <a:avLst/>
          </a:prstGeom>
          <a:ln w="19050">
            <a:solidFill>
              <a:srgbClr val="FF0000"/>
            </a:solidFill>
          </a:ln>
        </p:spPr>
      </p:pic>
      <p:pic>
        <p:nvPicPr>
          <p:cNvPr id="34" name="図 33" descr="グラフ, 折れ線グラフ&#10;&#10;自動的に生成された説明">
            <a:extLst>
              <a:ext uri="{FF2B5EF4-FFF2-40B4-BE49-F238E27FC236}">
                <a16:creationId xmlns:a16="http://schemas.microsoft.com/office/drawing/2014/main" id="{F5216298-A9EB-426E-5A9E-A7D8575B665C}"/>
              </a:ext>
            </a:extLst>
          </p:cNvPr>
          <p:cNvPicPr>
            <a:picLocks noChangeAspect="1"/>
          </p:cNvPicPr>
          <p:nvPr/>
        </p:nvPicPr>
        <p:blipFill>
          <a:blip r:embed="rId6"/>
          <a:stretch>
            <a:fillRect/>
          </a:stretch>
        </p:blipFill>
        <p:spPr>
          <a:xfrm>
            <a:off x="4186386" y="4601643"/>
            <a:ext cx="3386678" cy="1804422"/>
          </a:xfrm>
          <a:prstGeom prst="rect">
            <a:avLst/>
          </a:prstGeom>
          <a:ln w="19050">
            <a:solidFill>
              <a:srgbClr val="FF0000"/>
            </a:solidFill>
          </a:ln>
        </p:spPr>
      </p:pic>
      <p:pic>
        <p:nvPicPr>
          <p:cNvPr id="35" name="図 34" descr="グラフ, 折れ線グラフ&#10;&#10;自動的に生成された説明">
            <a:extLst>
              <a:ext uri="{FF2B5EF4-FFF2-40B4-BE49-F238E27FC236}">
                <a16:creationId xmlns:a16="http://schemas.microsoft.com/office/drawing/2014/main" id="{2CFC00BC-A090-E7B9-2E76-F0A197C99C84}"/>
              </a:ext>
            </a:extLst>
          </p:cNvPr>
          <p:cNvPicPr>
            <a:picLocks noChangeAspect="1"/>
          </p:cNvPicPr>
          <p:nvPr/>
        </p:nvPicPr>
        <p:blipFill>
          <a:blip r:embed="rId7"/>
          <a:stretch>
            <a:fillRect/>
          </a:stretch>
        </p:blipFill>
        <p:spPr>
          <a:xfrm>
            <a:off x="4185460" y="2822343"/>
            <a:ext cx="3386678" cy="1804422"/>
          </a:xfrm>
          <a:prstGeom prst="rect">
            <a:avLst/>
          </a:prstGeom>
        </p:spPr>
      </p:pic>
      <p:pic>
        <p:nvPicPr>
          <p:cNvPr id="36" name="図 35" descr="グラフ, 折れ線グラフ&#10;&#10;自動的に生成された説明">
            <a:extLst>
              <a:ext uri="{FF2B5EF4-FFF2-40B4-BE49-F238E27FC236}">
                <a16:creationId xmlns:a16="http://schemas.microsoft.com/office/drawing/2014/main" id="{979D9CF6-D98D-1C27-8687-119EF340A356}"/>
              </a:ext>
            </a:extLst>
          </p:cNvPr>
          <p:cNvPicPr>
            <a:picLocks noChangeAspect="1"/>
          </p:cNvPicPr>
          <p:nvPr/>
        </p:nvPicPr>
        <p:blipFill>
          <a:blip r:embed="rId8"/>
          <a:stretch>
            <a:fillRect/>
          </a:stretch>
        </p:blipFill>
        <p:spPr>
          <a:xfrm>
            <a:off x="795500" y="4604710"/>
            <a:ext cx="3386679" cy="1804422"/>
          </a:xfrm>
          <a:prstGeom prst="rect">
            <a:avLst/>
          </a:prstGeom>
        </p:spPr>
      </p:pic>
      <p:pic>
        <p:nvPicPr>
          <p:cNvPr id="37" name="図 36" descr="グラフ, 折れ線グラフ&#10;&#10;自動的に生成された説明">
            <a:extLst>
              <a:ext uri="{FF2B5EF4-FFF2-40B4-BE49-F238E27FC236}">
                <a16:creationId xmlns:a16="http://schemas.microsoft.com/office/drawing/2014/main" id="{5F69BAA3-2FBF-EA42-015F-E3F33CB0A576}"/>
              </a:ext>
            </a:extLst>
          </p:cNvPr>
          <p:cNvPicPr>
            <a:picLocks noChangeAspect="1"/>
          </p:cNvPicPr>
          <p:nvPr/>
        </p:nvPicPr>
        <p:blipFill>
          <a:blip r:embed="rId9"/>
          <a:stretch>
            <a:fillRect/>
          </a:stretch>
        </p:blipFill>
        <p:spPr>
          <a:xfrm>
            <a:off x="792868" y="2820131"/>
            <a:ext cx="3386680" cy="1804423"/>
          </a:xfrm>
          <a:prstGeom prst="rect">
            <a:avLst/>
          </a:prstGeom>
        </p:spPr>
      </p:pic>
      <p:sp>
        <p:nvSpPr>
          <p:cNvPr id="13" name="フッター プレースホルダー 4">
            <a:extLst>
              <a:ext uri="{FF2B5EF4-FFF2-40B4-BE49-F238E27FC236}">
                <a16:creationId xmlns:a16="http://schemas.microsoft.com/office/drawing/2014/main" id="{4725AF35-5181-A278-F902-B23051FD687E}"/>
              </a:ext>
            </a:extLst>
          </p:cNvPr>
          <p:cNvSpPr>
            <a:spLocks noGrp="1"/>
          </p:cNvSpPr>
          <p:nvPr>
            <p:ph type="ftr" sz="quarter" idx="11"/>
          </p:nvPr>
        </p:nvSpPr>
        <p:spPr>
          <a:xfrm>
            <a:off x="4038600" y="6545397"/>
            <a:ext cx="4114800" cy="365125"/>
          </a:xfrm>
        </p:spPr>
        <p:txBody>
          <a:bodyPr/>
          <a:lstStyle/>
          <a:p>
            <a:r>
              <a:rPr lang="zh-CN" altLang="en-US"/>
              <a:t>情報処理学会第</a:t>
            </a:r>
            <a:r>
              <a:rPr lang="en-US" altLang="zh-CN"/>
              <a:t>85</a:t>
            </a:r>
            <a:r>
              <a:rPr lang="zh-CN" altLang="en-US"/>
              <a:t>回全国大会</a:t>
            </a:r>
            <a:endParaRPr lang="ja-JP" altLang="en-US" dirty="0"/>
          </a:p>
        </p:txBody>
      </p:sp>
      <p:cxnSp>
        <p:nvCxnSpPr>
          <p:cNvPr id="7" name="直線コネクタ 6">
            <a:extLst>
              <a:ext uri="{FF2B5EF4-FFF2-40B4-BE49-F238E27FC236}">
                <a16:creationId xmlns:a16="http://schemas.microsoft.com/office/drawing/2014/main" id="{AAA15E77-82AD-E867-CE73-F5D9C157254A}"/>
              </a:ext>
            </a:extLst>
          </p:cNvPr>
          <p:cNvCxnSpPr/>
          <p:nvPr/>
        </p:nvCxnSpPr>
        <p:spPr>
          <a:xfrm>
            <a:off x="2854712" y="2124789"/>
            <a:ext cx="557561"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28E0899B-F17B-9B62-2231-10992BF2DE85}"/>
              </a:ext>
            </a:extLst>
          </p:cNvPr>
          <p:cNvCxnSpPr/>
          <p:nvPr/>
        </p:nvCxnSpPr>
        <p:spPr>
          <a:xfrm>
            <a:off x="2854712" y="2423816"/>
            <a:ext cx="55756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0C97495E-EFED-8B7F-89DF-042D2B996A1C}"/>
              </a:ext>
            </a:extLst>
          </p:cNvPr>
          <p:cNvCxnSpPr>
            <a:cxnSpLocks/>
          </p:cNvCxnSpPr>
          <p:nvPr/>
        </p:nvCxnSpPr>
        <p:spPr>
          <a:xfrm>
            <a:off x="7966325" y="5800974"/>
            <a:ext cx="291726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60BB0E44-F91E-9A01-09C5-0F67FA370422}"/>
              </a:ext>
            </a:extLst>
          </p:cNvPr>
          <p:cNvCxnSpPr>
            <a:cxnSpLocks/>
          </p:cNvCxnSpPr>
          <p:nvPr/>
        </p:nvCxnSpPr>
        <p:spPr>
          <a:xfrm>
            <a:off x="7955174" y="6331701"/>
            <a:ext cx="291726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日付プレースホルダー 4">
            <a:extLst>
              <a:ext uri="{FF2B5EF4-FFF2-40B4-BE49-F238E27FC236}">
                <a16:creationId xmlns:a16="http://schemas.microsoft.com/office/drawing/2014/main" id="{0B9D180E-8198-F518-4845-127EBB12A90B}"/>
              </a:ext>
            </a:extLst>
          </p:cNvPr>
          <p:cNvSpPr>
            <a:spLocks noGrp="1"/>
          </p:cNvSpPr>
          <p:nvPr>
            <p:ph type="dt" sz="half" idx="10"/>
          </p:nvPr>
        </p:nvSpPr>
        <p:spPr/>
        <p:txBody>
          <a:bodyPr/>
          <a:lstStyle/>
          <a:p>
            <a:fld id="{0FA63B7A-3C33-B24B-9B1A-CDD0490BCA54}" type="datetime1">
              <a:rPr lang="ja-JP" altLang="en-US" smtClean="0"/>
              <a:t>2023/3/4</a:t>
            </a:fld>
            <a:endParaRPr lang="ja-JP" altLang="en-US" dirty="0"/>
          </a:p>
        </p:txBody>
      </p:sp>
      <p:sp>
        <p:nvSpPr>
          <p:cNvPr id="6" name="スライド番号プレースホルダー 5">
            <a:extLst>
              <a:ext uri="{FF2B5EF4-FFF2-40B4-BE49-F238E27FC236}">
                <a16:creationId xmlns:a16="http://schemas.microsoft.com/office/drawing/2014/main" id="{89921C4D-5A5F-9A36-91E7-930EB31746DB}"/>
              </a:ext>
            </a:extLst>
          </p:cNvPr>
          <p:cNvSpPr>
            <a:spLocks noGrp="1"/>
          </p:cNvSpPr>
          <p:nvPr>
            <p:ph type="sldNum" sz="quarter" idx="12"/>
          </p:nvPr>
        </p:nvSpPr>
        <p:spPr/>
        <p:txBody>
          <a:bodyPr/>
          <a:lstStyle/>
          <a:p>
            <a:fld id="{C2EA3249-E942-6548-99D7-50BB56ADF5E4}" type="slidenum">
              <a:rPr kumimoji="1" lang="ja-JP" altLang="en-US" smtClean="0"/>
              <a:t>21</a:t>
            </a:fld>
            <a:endParaRPr kumimoji="1" lang="ja-JP" altLang="en-US"/>
          </a:p>
        </p:txBody>
      </p:sp>
    </p:spTree>
    <p:extLst>
      <p:ext uri="{BB962C8B-B14F-4D97-AF65-F5344CB8AC3E}">
        <p14:creationId xmlns:p14="http://schemas.microsoft.com/office/powerpoint/2010/main" val="1838197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9240C0-0370-E375-0BFF-763418C03460}"/>
              </a:ext>
            </a:extLst>
          </p:cNvPr>
          <p:cNvSpPr>
            <a:spLocks noGrp="1"/>
          </p:cNvSpPr>
          <p:nvPr>
            <p:ph type="title"/>
          </p:nvPr>
        </p:nvSpPr>
        <p:spPr/>
        <p:txBody>
          <a:bodyPr>
            <a:normAutofit/>
          </a:bodyPr>
          <a:lstStyle/>
          <a:p>
            <a:r>
              <a:rPr kumimoji="1" lang="en-US" altLang="ja-JP" dirty="0"/>
              <a:t>LSTM</a:t>
            </a:r>
            <a:r>
              <a:rPr kumimoji="1" lang="ja-JP" altLang="en-US"/>
              <a:t>による時系列予測</a:t>
            </a:r>
            <a:r>
              <a:rPr lang="ja-JP" altLang="en-US"/>
              <a:t>：実験結果と考察２</a:t>
            </a:r>
            <a:endParaRPr kumimoji="1" lang="ja-JP" altLang="en-US"/>
          </a:p>
        </p:txBody>
      </p:sp>
      <p:sp>
        <p:nvSpPr>
          <p:cNvPr id="3" name="コンテンツ プレースホルダー 2">
            <a:extLst>
              <a:ext uri="{FF2B5EF4-FFF2-40B4-BE49-F238E27FC236}">
                <a16:creationId xmlns:a16="http://schemas.microsoft.com/office/drawing/2014/main" id="{9FDF2965-3E16-6903-41F7-81841636DDE3}"/>
              </a:ext>
            </a:extLst>
          </p:cNvPr>
          <p:cNvSpPr>
            <a:spLocks noGrp="1"/>
          </p:cNvSpPr>
          <p:nvPr>
            <p:ph idx="1"/>
          </p:nvPr>
        </p:nvSpPr>
        <p:spPr/>
        <p:txBody>
          <a:bodyPr/>
          <a:lstStyle/>
          <a:p>
            <a:r>
              <a:rPr lang="ja-JP" altLang="en-US" dirty="0"/>
              <a:t>第</a:t>
            </a:r>
            <a:r>
              <a:rPr lang="en-US" altLang="ja-JP" dirty="0"/>
              <a:t>7</a:t>
            </a:r>
            <a:r>
              <a:rPr lang="ja-JP" altLang="en-US" dirty="0"/>
              <a:t>波の</a:t>
            </a:r>
            <a:r>
              <a:rPr lang="ja-JP" altLang="en-US"/>
              <a:t>検出</a:t>
            </a:r>
            <a:r>
              <a:rPr lang="en-US" altLang="ja-JP" dirty="0"/>
              <a:t>(</a:t>
            </a:r>
            <a:r>
              <a:rPr kumimoji="1" lang="en-US" altLang="ja-JP" dirty="0"/>
              <a:t>2022</a:t>
            </a:r>
            <a:r>
              <a:rPr kumimoji="1" lang="ja-JP" altLang="en-US"/>
              <a:t>年</a:t>
            </a:r>
            <a:r>
              <a:rPr kumimoji="1" lang="en-US" altLang="ja-JP" dirty="0"/>
              <a:t>6</a:t>
            </a:r>
            <a:r>
              <a:rPr kumimoji="1" lang="ja-JP" altLang="en-US"/>
              <a:t>月</a:t>
            </a:r>
            <a:r>
              <a:rPr kumimoji="1" lang="en-US" altLang="ja-JP" dirty="0"/>
              <a:t>22</a:t>
            </a:r>
            <a:r>
              <a:rPr kumimoji="1" lang="ja-JP" altLang="en-US"/>
              <a:t>日～</a:t>
            </a:r>
            <a:r>
              <a:rPr kumimoji="1" lang="en-US" altLang="ja-JP" dirty="0"/>
              <a:t>8</a:t>
            </a:r>
            <a:r>
              <a:rPr lang="ja-JP" altLang="en-US"/>
              <a:t>月</a:t>
            </a:r>
            <a:r>
              <a:rPr lang="en-US" altLang="ja-JP" dirty="0"/>
              <a:t>10</a:t>
            </a:r>
            <a:r>
              <a:rPr lang="ja-JP" altLang="en-US"/>
              <a:t>日</a:t>
            </a:r>
            <a:r>
              <a:rPr lang="en-US" altLang="ja-JP" dirty="0"/>
              <a:t>)</a:t>
            </a:r>
            <a:endParaRPr kumimoji="1" lang="ja-JP" altLang="en-US" dirty="0"/>
          </a:p>
          <a:p>
            <a:pPr lvl="1"/>
            <a:r>
              <a:rPr kumimoji="1" lang="ja-JP" altLang="en-US" dirty="0"/>
              <a:t>週</a:t>
            </a:r>
            <a:r>
              <a:rPr kumimoji="1" lang="ja-JP" altLang="en-US"/>
              <a:t>平均表示</a:t>
            </a:r>
            <a:endParaRPr kumimoji="1" lang="en-US" altLang="ja-JP" dirty="0"/>
          </a:p>
          <a:p>
            <a:pPr marL="914400" lvl="2" indent="0">
              <a:lnSpc>
                <a:spcPct val="100000"/>
              </a:lnSpc>
              <a:buNone/>
            </a:pPr>
            <a:r>
              <a:rPr lang="ja-JP" altLang="en-US"/>
              <a:t>実際のデータ</a:t>
            </a:r>
            <a:endParaRPr lang="en-US" altLang="ja-JP" dirty="0"/>
          </a:p>
          <a:p>
            <a:pPr marL="914400" lvl="2" indent="0">
              <a:lnSpc>
                <a:spcPct val="100000"/>
              </a:lnSpc>
              <a:buNone/>
            </a:pPr>
            <a:r>
              <a:rPr kumimoji="1" lang="ja-JP" altLang="en-US"/>
              <a:t>予測データ</a:t>
            </a:r>
            <a:endParaRPr kumimoji="1" lang="en-US" altLang="ja-JP" dirty="0"/>
          </a:p>
          <a:p>
            <a:endParaRPr kumimoji="1" lang="ja-JP" altLang="en-US" dirty="0"/>
          </a:p>
        </p:txBody>
      </p:sp>
      <p:sp>
        <p:nvSpPr>
          <p:cNvPr id="5" name="フッター プレースホルダー 4">
            <a:extLst>
              <a:ext uri="{FF2B5EF4-FFF2-40B4-BE49-F238E27FC236}">
                <a16:creationId xmlns:a16="http://schemas.microsoft.com/office/drawing/2014/main" id="{37162486-663B-1688-2373-E798B6EFDBFF}"/>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sp>
        <p:nvSpPr>
          <p:cNvPr id="18" name="テキスト ボックス 17">
            <a:extLst>
              <a:ext uri="{FF2B5EF4-FFF2-40B4-BE49-F238E27FC236}">
                <a16:creationId xmlns:a16="http://schemas.microsoft.com/office/drawing/2014/main" id="{3C919828-8098-DD72-7DAB-FCD3C8A0BE65}"/>
              </a:ext>
            </a:extLst>
          </p:cNvPr>
          <p:cNvSpPr txBox="1"/>
          <p:nvPr/>
        </p:nvSpPr>
        <p:spPr>
          <a:xfrm>
            <a:off x="970667" y="2691444"/>
            <a:ext cx="363686" cy="338554"/>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①</a:t>
            </a:r>
            <a:endParaRPr kumimoji="1" lang="en-US" altLang="ja-JP" sz="1600"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2F5D2694-3B0C-CB7A-AFC5-102A4C0C703F}"/>
              </a:ext>
            </a:extLst>
          </p:cNvPr>
          <p:cNvSpPr txBox="1"/>
          <p:nvPr/>
        </p:nvSpPr>
        <p:spPr>
          <a:xfrm>
            <a:off x="4357344" y="2707295"/>
            <a:ext cx="363686" cy="338554"/>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②</a:t>
            </a:r>
            <a:endParaRPr kumimoji="1" lang="en-US" altLang="ja-JP" sz="16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E76A42FB-4DDF-516C-ACD2-1813CBEFAFEE}"/>
              </a:ext>
            </a:extLst>
          </p:cNvPr>
          <p:cNvSpPr txBox="1"/>
          <p:nvPr/>
        </p:nvSpPr>
        <p:spPr>
          <a:xfrm>
            <a:off x="970667" y="4482550"/>
            <a:ext cx="363686" cy="338554"/>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③</a:t>
            </a:r>
            <a:endParaRPr kumimoji="1" lang="en-US" altLang="ja-JP" sz="16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F7F07D14-997A-F206-890B-0D84E40718E3}"/>
              </a:ext>
            </a:extLst>
          </p:cNvPr>
          <p:cNvSpPr txBox="1"/>
          <p:nvPr/>
        </p:nvSpPr>
        <p:spPr>
          <a:xfrm>
            <a:off x="4357344" y="4482738"/>
            <a:ext cx="363686" cy="338554"/>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④</a:t>
            </a:r>
            <a:endParaRPr kumimoji="1" lang="en-US" altLang="ja-JP" sz="1600" dirty="0">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E8F28C2F-9525-BFA3-9422-150E56FBEBEC}"/>
              </a:ext>
            </a:extLst>
          </p:cNvPr>
          <p:cNvGrpSpPr/>
          <p:nvPr/>
        </p:nvGrpSpPr>
        <p:grpSpPr>
          <a:xfrm>
            <a:off x="5924795" y="1040106"/>
            <a:ext cx="4499660" cy="1657507"/>
            <a:chOff x="6021728" y="1085835"/>
            <a:chExt cx="4499660" cy="1657507"/>
          </a:xfrm>
        </p:grpSpPr>
        <p:pic>
          <p:nvPicPr>
            <p:cNvPr id="25" name="図 24" descr="障子, 建物, 大きい, グループ が含まれている画像&#10;&#10;自動的に生成された説明">
              <a:extLst>
                <a:ext uri="{FF2B5EF4-FFF2-40B4-BE49-F238E27FC236}">
                  <a16:creationId xmlns:a16="http://schemas.microsoft.com/office/drawing/2014/main" id="{190F2393-9235-DBA6-1729-2E035C73221F}"/>
                </a:ext>
              </a:extLst>
            </p:cNvPr>
            <p:cNvPicPr>
              <a:picLocks noChangeAspect="1"/>
            </p:cNvPicPr>
            <p:nvPr/>
          </p:nvPicPr>
          <p:blipFill>
            <a:blip r:embed="rId3"/>
            <a:stretch>
              <a:fillRect/>
            </a:stretch>
          </p:blipFill>
          <p:spPr>
            <a:xfrm>
              <a:off x="6021728" y="1085835"/>
              <a:ext cx="4499660" cy="1657507"/>
            </a:xfrm>
            <a:prstGeom prst="rect">
              <a:avLst/>
            </a:prstGeom>
          </p:spPr>
        </p:pic>
        <p:sp>
          <p:nvSpPr>
            <p:cNvPr id="26" name="正方形/長方形 25">
              <a:extLst>
                <a:ext uri="{FF2B5EF4-FFF2-40B4-BE49-F238E27FC236}">
                  <a16:creationId xmlns:a16="http://schemas.microsoft.com/office/drawing/2014/main" id="{80B2C3BA-0C83-BEC9-4081-C22EF405207B}"/>
                </a:ext>
              </a:extLst>
            </p:cNvPr>
            <p:cNvSpPr/>
            <p:nvPr/>
          </p:nvSpPr>
          <p:spPr>
            <a:xfrm>
              <a:off x="9805260" y="1214864"/>
              <a:ext cx="241991" cy="133951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8" name="図 27" descr="グラフ, 折れ線グラフ&#10;&#10;自動的に生成された説明">
            <a:extLst>
              <a:ext uri="{FF2B5EF4-FFF2-40B4-BE49-F238E27FC236}">
                <a16:creationId xmlns:a16="http://schemas.microsoft.com/office/drawing/2014/main" id="{8AB4BF88-8613-483D-4173-1B3F4C8BF977}"/>
              </a:ext>
            </a:extLst>
          </p:cNvPr>
          <p:cNvPicPr>
            <a:picLocks noChangeAspect="1"/>
          </p:cNvPicPr>
          <p:nvPr/>
        </p:nvPicPr>
        <p:blipFill>
          <a:blip r:embed="rId4"/>
          <a:stretch>
            <a:fillRect/>
          </a:stretch>
        </p:blipFill>
        <p:spPr>
          <a:xfrm>
            <a:off x="793434" y="2814924"/>
            <a:ext cx="3387042" cy="1804616"/>
          </a:xfrm>
          <a:prstGeom prst="rect">
            <a:avLst/>
          </a:prstGeom>
        </p:spPr>
      </p:pic>
      <p:pic>
        <p:nvPicPr>
          <p:cNvPr id="29" name="図 28" descr="グラフ, 折れ線グラフ&#10;&#10;自動的に生成された説明">
            <a:extLst>
              <a:ext uri="{FF2B5EF4-FFF2-40B4-BE49-F238E27FC236}">
                <a16:creationId xmlns:a16="http://schemas.microsoft.com/office/drawing/2014/main" id="{CDE17C77-EF97-9277-5D3C-B9811211AE04}"/>
              </a:ext>
            </a:extLst>
          </p:cNvPr>
          <p:cNvPicPr>
            <a:picLocks noChangeAspect="1"/>
          </p:cNvPicPr>
          <p:nvPr/>
        </p:nvPicPr>
        <p:blipFill>
          <a:blip r:embed="rId5"/>
          <a:stretch>
            <a:fillRect/>
          </a:stretch>
        </p:blipFill>
        <p:spPr>
          <a:xfrm>
            <a:off x="4189419" y="4602057"/>
            <a:ext cx="3387042" cy="1804616"/>
          </a:xfrm>
          <a:prstGeom prst="rect">
            <a:avLst/>
          </a:prstGeom>
          <a:ln w="19050">
            <a:solidFill>
              <a:srgbClr val="FF0000"/>
            </a:solidFill>
          </a:ln>
        </p:spPr>
      </p:pic>
      <p:pic>
        <p:nvPicPr>
          <p:cNvPr id="30" name="図 29" descr="グラフ, 折れ線グラフ&#10;&#10;自動的に生成された説明">
            <a:extLst>
              <a:ext uri="{FF2B5EF4-FFF2-40B4-BE49-F238E27FC236}">
                <a16:creationId xmlns:a16="http://schemas.microsoft.com/office/drawing/2014/main" id="{F53AEF96-BA52-576D-C14C-67A16FC0FCB2}"/>
              </a:ext>
            </a:extLst>
          </p:cNvPr>
          <p:cNvPicPr>
            <a:picLocks noChangeAspect="1"/>
          </p:cNvPicPr>
          <p:nvPr/>
        </p:nvPicPr>
        <p:blipFill>
          <a:blip r:embed="rId6"/>
          <a:stretch>
            <a:fillRect/>
          </a:stretch>
        </p:blipFill>
        <p:spPr>
          <a:xfrm>
            <a:off x="795499" y="4602922"/>
            <a:ext cx="3387042" cy="1804616"/>
          </a:xfrm>
          <a:prstGeom prst="rect">
            <a:avLst/>
          </a:prstGeom>
        </p:spPr>
      </p:pic>
      <p:pic>
        <p:nvPicPr>
          <p:cNvPr id="31" name="図 30" descr="グラフ, 折れ線グラフ&#10;&#10;自動的に生成された説明">
            <a:extLst>
              <a:ext uri="{FF2B5EF4-FFF2-40B4-BE49-F238E27FC236}">
                <a16:creationId xmlns:a16="http://schemas.microsoft.com/office/drawing/2014/main" id="{C78D2C79-978F-63BF-525B-72AE4528EA88}"/>
              </a:ext>
            </a:extLst>
          </p:cNvPr>
          <p:cNvPicPr>
            <a:picLocks noChangeAspect="1"/>
          </p:cNvPicPr>
          <p:nvPr/>
        </p:nvPicPr>
        <p:blipFill>
          <a:blip r:embed="rId7"/>
          <a:stretch>
            <a:fillRect/>
          </a:stretch>
        </p:blipFill>
        <p:spPr>
          <a:xfrm>
            <a:off x="4185179" y="2822095"/>
            <a:ext cx="3387041" cy="1804615"/>
          </a:xfrm>
          <a:prstGeom prst="rect">
            <a:avLst/>
          </a:prstGeom>
        </p:spPr>
      </p:pic>
      <p:cxnSp>
        <p:nvCxnSpPr>
          <p:cNvPr id="4" name="直線コネクタ 3">
            <a:extLst>
              <a:ext uri="{FF2B5EF4-FFF2-40B4-BE49-F238E27FC236}">
                <a16:creationId xmlns:a16="http://schemas.microsoft.com/office/drawing/2014/main" id="{0D3CF9CA-F8E0-94D5-A9CE-2684662C7E84}"/>
              </a:ext>
            </a:extLst>
          </p:cNvPr>
          <p:cNvCxnSpPr/>
          <p:nvPr/>
        </p:nvCxnSpPr>
        <p:spPr>
          <a:xfrm>
            <a:off x="2854712" y="2124789"/>
            <a:ext cx="557561" cy="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B7C5493E-0EA6-F6A6-5910-EF4C57142989}"/>
              </a:ext>
            </a:extLst>
          </p:cNvPr>
          <p:cNvCxnSpPr/>
          <p:nvPr/>
        </p:nvCxnSpPr>
        <p:spPr>
          <a:xfrm>
            <a:off x="2854712" y="2423816"/>
            <a:ext cx="557561"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図 9" descr="テーブル&#10;&#10;自動的に生成された説明">
            <a:extLst>
              <a:ext uri="{FF2B5EF4-FFF2-40B4-BE49-F238E27FC236}">
                <a16:creationId xmlns:a16="http://schemas.microsoft.com/office/drawing/2014/main" id="{014336FC-F081-D466-207C-0F7DD6A907EC}"/>
              </a:ext>
            </a:extLst>
          </p:cNvPr>
          <p:cNvPicPr>
            <a:picLocks noChangeAspect="1"/>
          </p:cNvPicPr>
          <p:nvPr/>
        </p:nvPicPr>
        <p:blipFill>
          <a:blip r:embed="rId8"/>
          <a:stretch>
            <a:fillRect/>
          </a:stretch>
        </p:blipFill>
        <p:spPr>
          <a:xfrm>
            <a:off x="7938600" y="4613572"/>
            <a:ext cx="3037929" cy="1804252"/>
          </a:xfrm>
          <a:prstGeom prst="rect">
            <a:avLst/>
          </a:prstGeom>
        </p:spPr>
      </p:pic>
      <p:sp>
        <p:nvSpPr>
          <p:cNvPr id="11" name="テキスト ボックス 10">
            <a:extLst>
              <a:ext uri="{FF2B5EF4-FFF2-40B4-BE49-F238E27FC236}">
                <a16:creationId xmlns:a16="http://schemas.microsoft.com/office/drawing/2014/main" id="{BA78B5B3-DC06-7738-62F6-70BBB3EA145C}"/>
              </a:ext>
            </a:extLst>
          </p:cNvPr>
          <p:cNvSpPr txBox="1"/>
          <p:nvPr/>
        </p:nvSpPr>
        <p:spPr>
          <a:xfrm>
            <a:off x="7712451" y="4940250"/>
            <a:ext cx="424588" cy="1754326"/>
          </a:xfrm>
          <a:prstGeom prst="rect">
            <a:avLst/>
          </a:prstGeom>
          <a:noFill/>
        </p:spPr>
        <p:txBody>
          <a:bodyPr wrap="square" rtlCol="0">
            <a:spAutoFit/>
          </a:bodyPr>
          <a:lstStyle/>
          <a:p>
            <a:r>
              <a:rPr kumimoji="1" lang="ja-JP" altLang="en-US">
                <a:latin typeface="メイリオ" panose="020B0604030504040204" pitchFamily="50" charset="-128"/>
                <a:ea typeface="メイリオ" panose="020B0604030504040204" pitchFamily="50" charset="-128"/>
              </a:rPr>
              <a:t>①</a:t>
            </a:r>
            <a:endParaRPr kumimoji="1" lang="en-US" altLang="ja-JP" dirty="0">
              <a:latin typeface="メイリオ" panose="020B0604030504040204" pitchFamily="50" charset="-128"/>
              <a:ea typeface="メイリオ" panose="020B0604030504040204" pitchFamily="50" charset="-128"/>
            </a:endParaRPr>
          </a:p>
          <a:p>
            <a:endParaRPr kumimoji="1" lang="en-US" altLang="ja-JP" dirty="0">
              <a:latin typeface="メイリオ" panose="020B0604030504040204" pitchFamily="50" charset="-128"/>
              <a:ea typeface="メイリオ" panose="020B0604030504040204" pitchFamily="50" charset="-128"/>
            </a:endParaRPr>
          </a:p>
          <a:p>
            <a:r>
              <a:rPr lang="ja-JP" altLang="en-US" dirty="0">
                <a:latin typeface="メイリオ" panose="020B0604030504040204" pitchFamily="50" charset="-128"/>
                <a:ea typeface="メイリオ" panose="020B0604030504040204" pitchFamily="50" charset="-128"/>
              </a:rPr>
              <a:t>②</a:t>
            </a:r>
            <a:endParaRPr lang="en-US" altLang="ja-JP" dirty="0">
              <a:latin typeface="メイリオ" panose="020B0604030504040204" pitchFamily="50" charset="-128"/>
              <a:ea typeface="メイリオ" panose="020B0604030504040204" pitchFamily="50" charset="-128"/>
            </a:endParaRPr>
          </a:p>
          <a:p>
            <a:r>
              <a:rPr kumimoji="1" lang="ja-JP" altLang="en-US" dirty="0">
                <a:latin typeface="メイリオ" panose="020B0604030504040204" pitchFamily="50" charset="-128"/>
                <a:ea typeface="メイリオ" panose="020B0604030504040204" pitchFamily="50" charset="-128"/>
              </a:rPr>
              <a:t>③</a:t>
            </a:r>
            <a:endParaRPr kumimoji="1" lang="en-US" altLang="ja-JP" dirty="0">
              <a:latin typeface="メイリオ" panose="020B0604030504040204" pitchFamily="50" charset="-128"/>
              <a:ea typeface="メイリオ" panose="020B0604030504040204" pitchFamily="50" charset="-128"/>
            </a:endParaRPr>
          </a:p>
          <a:p>
            <a:r>
              <a:rPr lang="ja-JP" altLang="en-US" dirty="0">
                <a:solidFill>
                  <a:srgbClr val="FF0000"/>
                </a:solidFill>
                <a:latin typeface="メイリオ" panose="020B0604030504040204" pitchFamily="50" charset="-128"/>
                <a:ea typeface="メイリオ" panose="020B0604030504040204" pitchFamily="50" charset="-128"/>
              </a:rPr>
              <a:t>④</a:t>
            </a:r>
            <a:endParaRPr lang="en-US" altLang="ja-JP" dirty="0">
              <a:solidFill>
                <a:srgbClr val="FF0000"/>
              </a:solidFill>
              <a:latin typeface="メイリオ" panose="020B0604030504040204" pitchFamily="50" charset="-128"/>
              <a:ea typeface="メイリオ" panose="020B0604030504040204" pitchFamily="50" charset="-128"/>
            </a:endParaRPr>
          </a:p>
          <a:p>
            <a:endParaRPr kumimoji="1" lang="ja-JP" altLang="en-US" dirty="0">
              <a:latin typeface="メイリオ" panose="020B0604030504040204" pitchFamily="50" charset="-128"/>
              <a:ea typeface="メイリオ" panose="020B0604030504040204" pitchFamily="50" charset="-128"/>
            </a:endParaRPr>
          </a:p>
        </p:txBody>
      </p:sp>
      <p:cxnSp>
        <p:nvCxnSpPr>
          <p:cNvPr id="12" name="直線コネクタ 11">
            <a:extLst>
              <a:ext uri="{FF2B5EF4-FFF2-40B4-BE49-F238E27FC236}">
                <a16:creationId xmlns:a16="http://schemas.microsoft.com/office/drawing/2014/main" id="{DBE35F73-3563-70EF-57A8-CD2AF8A88C2B}"/>
              </a:ext>
            </a:extLst>
          </p:cNvPr>
          <p:cNvCxnSpPr>
            <a:cxnSpLocks/>
          </p:cNvCxnSpPr>
          <p:nvPr/>
        </p:nvCxnSpPr>
        <p:spPr>
          <a:xfrm>
            <a:off x="7977476" y="6320550"/>
            <a:ext cx="291726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日付プレースホルダー 5">
            <a:extLst>
              <a:ext uri="{FF2B5EF4-FFF2-40B4-BE49-F238E27FC236}">
                <a16:creationId xmlns:a16="http://schemas.microsoft.com/office/drawing/2014/main" id="{D7DE719D-89EA-5E9F-738C-D68C68504112}"/>
              </a:ext>
            </a:extLst>
          </p:cNvPr>
          <p:cNvSpPr>
            <a:spLocks noGrp="1"/>
          </p:cNvSpPr>
          <p:nvPr>
            <p:ph type="dt" sz="half" idx="10"/>
          </p:nvPr>
        </p:nvSpPr>
        <p:spPr/>
        <p:txBody>
          <a:bodyPr/>
          <a:lstStyle/>
          <a:p>
            <a:fld id="{B4551A1F-C041-FD4C-91F1-17ACCCE18595}" type="datetime1">
              <a:rPr lang="ja-JP" altLang="en-US" smtClean="0"/>
              <a:t>2023/3/4</a:t>
            </a:fld>
            <a:endParaRPr lang="ja-JP" altLang="en-US" dirty="0"/>
          </a:p>
        </p:txBody>
      </p:sp>
      <p:sp>
        <p:nvSpPr>
          <p:cNvPr id="7" name="スライド番号プレースホルダー 6">
            <a:extLst>
              <a:ext uri="{FF2B5EF4-FFF2-40B4-BE49-F238E27FC236}">
                <a16:creationId xmlns:a16="http://schemas.microsoft.com/office/drawing/2014/main" id="{1A3684EB-91A8-B3AE-31A3-61CCCE60F8FB}"/>
              </a:ext>
            </a:extLst>
          </p:cNvPr>
          <p:cNvSpPr>
            <a:spLocks noGrp="1"/>
          </p:cNvSpPr>
          <p:nvPr>
            <p:ph type="sldNum" sz="quarter" idx="12"/>
          </p:nvPr>
        </p:nvSpPr>
        <p:spPr/>
        <p:txBody>
          <a:bodyPr/>
          <a:lstStyle/>
          <a:p>
            <a:fld id="{C2EA3249-E942-6548-99D7-50BB56ADF5E4}" type="slidenum">
              <a:rPr kumimoji="1" lang="ja-JP" altLang="en-US" smtClean="0"/>
              <a:t>22</a:t>
            </a:fld>
            <a:endParaRPr kumimoji="1" lang="ja-JP" altLang="en-US"/>
          </a:p>
        </p:txBody>
      </p:sp>
    </p:spTree>
    <p:extLst>
      <p:ext uri="{BB962C8B-B14F-4D97-AF65-F5344CB8AC3E}">
        <p14:creationId xmlns:p14="http://schemas.microsoft.com/office/powerpoint/2010/main" val="2294352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C25EB9-1AF2-B0F4-C114-BC8FB3D3C347}"/>
              </a:ext>
            </a:extLst>
          </p:cNvPr>
          <p:cNvSpPr>
            <a:spLocks noGrp="1"/>
          </p:cNvSpPr>
          <p:nvPr>
            <p:ph type="title"/>
          </p:nvPr>
        </p:nvSpPr>
        <p:spPr/>
        <p:txBody>
          <a:bodyPr/>
          <a:lstStyle/>
          <a:p>
            <a:r>
              <a:rPr kumimoji="1" lang="ja-JP" altLang="en-US"/>
              <a:t>まとめ</a:t>
            </a:r>
            <a:endParaRPr kumimoji="1" lang="ja-JP" altLang="en-US" dirty="0"/>
          </a:p>
        </p:txBody>
      </p:sp>
      <p:sp>
        <p:nvSpPr>
          <p:cNvPr id="3" name="コンテンツ プレースホルダー 2">
            <a:extLst>
              <a:ext uri="{FF2B5EF4-FFF2-40B4-BE49-F238E27FC236}">
                <a16:creationId xmlns:a16="http://schemas.microsoft.com/office/drawing/2014/main" id="{E281FB4A-55A9-346E-8476-749208E9E663}"/>
              </a:ext>
            </a:extLst>
          </p:cNvPr>
          <p:cNvSpPr>
            <a:spLocks noGrp="1"/>
          </p:cNvSpPr>
          <p:nvPr>
            <p:ph idx="1"/>
          </p:nvPr>
        </p:nvSpPr>
        <p:spPr/>
        <p:txBody>
          <a:bodyPr/>
          <a:lstStyle/>
          <a:p>
            <a:r>
              <a:rPr lang="ja-JP" altLang="en-US"/>
              <a:t>時系列</a:t>
            </a:r>
            <a:r>
              <a:rPr lang="ja-JP" altLang="en-US" dirty="0"/>
              <a:t>予測の入力</a:t>
            </a:r>
            <a:r>
              <a:rPr lang="ja-JP" altLang="en-US"/>
              <a:t>としてピーク数減少近似</a:t>
            </a:r>
            <a:r>
              <a:rPr lang="ja-JP" altLang="en-US" dirty="0"/>
              <a:t>データを加え予測精度が向上することを示した</a:t>
            </a:r>
            <a:endParaRPr lang="en-US" altLang="ja-JP" dirty="0"/>
          </a:p>
          <a:p>
            <a:pPr marL="457200" lvl="1" indent="0">
              <a:buNone/>
            </a:pPr>
            <a:r>
              <a:rPr lang="ja-JP" altLang="en-US" dirty="0"/>
              <a:t>→ </a:t>
            </a:r>
            <a:r>
              <a:rPr lang="en-US" altLang="ja-JP" dirty="0"/>
              <a:t>Covid-19</a:t>
            </a:r>
            <a:r>
              <a:rPr lang="ja-JP" altLang="en-US" dirty="0"/>
              <a:t>のような大きな波を持つデータの解析に単峰分割が有効である</a:t>
            </a:r>
            <a:endParaRPr lang="en-US" altLang="ja-JP" dirty="0"/>
          </a:p>
          <a:p>
            <a:endParaRPr lang="en-US" altLang="ja-JP" dirty="0"/>
          </a:p>
          <a:p>
            <a:r>
              <a:rPr lang="en-US" altLang="ja-JP" dirty="0"/>
              <a:t>Bidirectional LSTM</a:t>
            </a:r>
            <a:r>
              <a:rPr lang="ja-JP" altLang="en-US" dirty="0"/>
              <a:t>を</a:t>
            </a:r>
            <a:r>
              <a:rPr lang="ja-JP" altLang="en-US"/>
              <a:t>用い，ピーク数減少近似</a:t>
            </a:r>
            <a:r>
              <a:rPr lang="ja-JP" altLang="en-US" dirty="0"/>
              <a:t>データの更なる活用の可能性を示した</a:t>
            </a:r>
            <a:endParaRPr lang="en-US" altLang="ja-JP" dirty="0"/>
          </a:p>
          <a:p>
            <a:pPr marL="457200" lvl="1" indent="0">
              <a:buNone/>
            </a:pPr>
            <a:r>
              <a:rPr lang="ja-JP" altLang="en-US" dirty="0"/>
              <a:t>→ 周期的な性質を持つデータの時系列予測に特に有効であると考える</a:t>
            </a:r>
            <a:endParaRPr lang="en-US" altLang="ja-JP" dirty="0"/>
          </a:p>
          <a:p>
            <a:endParaRPr lang="en-US" altLang="ja-JP" dirty="0"/>
          </a:p>
        </p:txBody>
      </p:sp>
      <p:sp>
        <p:nvSpPr>
          <p:cNvPr id="5" name="フッター プレースホルダー 4">
            <a:extLst>
              <a:ext uri="{FF2B5EF4-FFF2-40B4-BE49-F238E27FC236}">
                <a16:creationId xmlns:a16="http://schemas.microsoft.com/office/drawing/2014/main" id="{3040024F-857C-931E-54C7-33D6B9F8999D}"/>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sp>
        <p:nvSpPr>
          <p:cNvPr id="4" name="日付プレースホルダー 3">
            <a:extLst>
              <a:ext uri="{FF2B5EF4-FFF2-40B4-BE49-F238E27FC236}">
                <a16:creationId xmlns:a16="http://schemas.microsoft.com/office/drawing/2014/main" id="{4E271B7B-398B-C760-3EF3-4D619CA57BBB}"/>
              </a:ext>
            </a:extLst>
          </p:cNvPr>
          <p:cNvSpPr>
            <a:spLocks noGrp="1"/>
          </p:cNvSpPr>
          <p:nvPr>
            <p:ph type="dt" sz="half" idx="10"/>
          </p:nvPr>
        </p:nvSpPr>
        <p:spPr/>
        <p:txBody>
          <a:bodyPr/>
          <a:lstStyle/>
          <a:p>
            <a:fld id="{C0F69F55-03BA-E64E-9930-B7DEB339026F}" type="datetime1">
              <a:rPr lang="ja-JP" altLang="en-US" smtClean="0"/>
              <a:t>2023/3/4</a:t>
            </a:fld>
            <a:endParaRPr lang="ja-JP" altLang="en-US" dirty="0"/>
          </a:p>
        </p:txBody>
      </p:sp>
      <p:sp>
        <p:nvSpPr>
          <p:cNvPr id="6" name="スライド番号プレースホルダー 5">
            <a:extLst>
              <a:ext uri="{FF2B5EF4-FFF2-40B4-BE49-F238E27FC236}">
                <a16:creationId xmlns:a16="http://schemas.microsoft.com/office/drawing/2014/main" id="{7E8D8C16-57E1-8744-FD09-E59CC2E9462C}"/>
              </a:ext>
            </a:extLst>
          </p:cNvPr>
          <p:cNvSpPr>
            <a:spLocks noGrp="1"/>
          </p:cNvSpPr>
          <p:nvPr>
            <p:ph type="sldNum" sz="quarter" idx="12"/>
          </p:nvPr>
        </p:nvSpPr>
        <p:spPr/>
        <p:txBody>
          <a:bodyPr/>
          <a:lstStyle/>
          <a:p>
            <a:fld id="{C2EA3249-E942-6548-99D7-50BB56ADF5E4}" type="slidenum">
              <a:rPr kumimoji="1" lang="ja-JP" altLang="en-US" smtClean="0"/>
              <a:t>23</a:t>
            </a:fld>
            <a:endParaRPr kumimoji="1" lang="ja-JP" altLang="en-US"/>
          </a:p>
        </p:txBody>
      </p:sp>
    </p:spTree>
    <p:extLst>
      <p:ext uri="{BB962C8B-B14F-4D97-AF65-F5344CB8AC3E}">
        <p14:creationId xmlns:p14="http://schemas.microsoft.com/office/powerpoint/2010/main" val="1540291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A262EA-40B9-FFDE-B8F5-E38680E707B4}"/>
              </a:ext>
            </a:extLst>
          </p:cNvPr>
          <p:cNvSpPr>
            <a:spLocks noGrp="1"/>
          </p:cNvSpPr>
          <p:nvPr>
            <p:ph type="title"/>
          </p:nvPr>
        </p:nvSpPr>
        <p:spPr/>
        <p:txBody>
          <a:bodyPr/>
          <a:lstStyle/>
          <a:p>
            <a:r>
              <a:rPr kumimoji="1" lang="ja-JP" altLang="en-US" dirty="0"/>
              <a:t>ご清聴ありがとうございました</a:t>
            </a:r>
          </a:p>
        </p:txBody>
      </p:sp>
      <p:sp>
        <p:nvSpPr>
          <p:cNvPr id="3" name="日付プレースホルダー 2">
            <a:extLst>
              <a:ext uri="{FF2B5EF4-FFF2-40B4-BE49-F238E27FC236}">
                <a16:creationId xmlns:a16="http://schemas.microsoft.com/office/drawing/2014/main" id="{A0B13082-0801-885F-751E-D7486B1E5C93}"/>
              </a:ext>
            </a:extLst>
          </p:cNvPr>
          <p:cNvSpPr>
            <a:spLocks noGrp="1"/>
          </p:cNvSpPr>
          <p:nvPr>
            <p:ph type="dt" sz="half" idx="10"/>
          </p:nvPr>
        </p:nvSpPr>
        <p:spPr/>
        <p:txBody>
          <a:bodyPr/>
          <a:lstStyle/>
          <a:p>
            <a:fld id="{DBED97F5-41A0-174E-AC0B-5BB9EF46F902}" type="datetime1">
              <a:rPr lang="ja-JP" altLang="en-US" smtClean="0"/>
              <a:t>2023/3/4</a:t>
            </a:fld>
            <a:endParaRPr lang="ja-JP" altLang="en-US" dirty="0"/>
          </a:p>
        </p:txBody>
      </p:sp>
    </p:spTree>
    <p:extLst>
      <p:ext uri="{BB962C8B-B14F-4D97-AF65-F5344CB8AC3E}">
        <p14:creationId xmlns:p14="http://schemas.microsoft.com/office/powerpoint/2010/main" val="2777349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6F4305-7250-7602-F6C9-104C4790A93D}"/>
              </a:ext>
            </a:extLst>
          </p:cNvPr>
          <p:cNvSpPr>
            <a:spLocks noGrp="1"/>
          </p:cNvSpPr>
          <p:nvPr>
            <p:ph type="title"/>
          </p:nvPr>
        </p:nvSpPr>
        <p:spPr/>
        <p:txBody>
          <a:bodyPr>
            <a:normAutofit/>
          </a:bodyPr>
          <a:lstStyle/>
          <a:p>
            <a:r>
              <a:rPr kumimoji="1" lang="ja-JP" altLang="en-US" dirty="0"/>
              <a:t>以下，予備スライド</a:t>
            </a:r>
          </a:p>
        </p:txBody>
      </p:sp>
      <p:sp>
        <p:nvSpPr>
          <p:cNvPr id="3" name="日付プレースホルダー 2">
            <a:extLst>
              <a:ext uri="{FF2B5EF4-FFF2-40B4-BE49-F238E27FC236}">
                <a16:creationId xmlns:a16="http://schemas.microsoft.com/office/drawing/2014/main" id="{B76D7BD4-05EE-6C6D-DDBB-415444A13AC5}"/>
              </a:ext>
            </a:extLst>
          </p:cNvPr>
          <p:cNvSpPr>
            <a:spLocks noGrp="1"/>
          </p:cNvSpPr>
          <p:nvPr>
            <p:ph type="dt" sz="half" idx="10"/>
          </p:nvPr>
        </p:nvSpPr>
        <p:spPr/>
        <p:txBody>
          <a:bodyPr/>
          <a:lstStyle/>
          <a:p>
            <a:fld id="{E0770D07-5251-8E46-A9F8-77D04CB77437}" type="datetime1">
              <a:rPr lang="ja-JP" altLang="en-US" smtClean="0"/>
              <a:t>2023/3/4</a:t>
            </a:fld>
            <a:endParaRPr lang="ja-JP" altLang="en-US" dirty="0"/>
          </a:p>
        </p:txBody>
      </p:sp>
    </p:spTree>
    <p:extLst>
      <p:ext uri="{BB962C8B-B14F-4D97-AF65-F5344CB8AC3E}">
        <p14:creationId xmlns:p14="http://schemas.microsoft.com/office/powerpoint/2010/main" val="1735093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225CB744-039A-2BC2-D50C-343CD0C77BD9}"/>
                  </a:ext>
                </a:extLst>
              </p:cNvPr>
              <p:cNvSpPr>
                <a:spLocks noGrp="1"/>
              </p:cNvSpPr>
              <p:nvPr>
                <p:ph type="title"/>
              </p:nvPr>
            </p:nvSpPr>
            <p:spPr/>
            <p:txBody>
              <a:bodyPr>
                <a:normAutofit/>
              </a:bodyPr>
              <a:lstStyle/>
              <a:p>
                <a:r>
                  <a:rPr kumimoji="1" lang="ja-JP" altLang="en-US" dirty="0"/>
                  <a:t>関連研究：</a:t>
                </a:r>
                <a14:m>
                  <m:oMath xmlns:m="http://schemas.openxmlformats.org/officeDocument/2006/math">
                    <m:sSup>
                      <m:sSupPr>
                        <m:ctrlPr>
                          <a:rPr kumimoji="1" lang="en-US" altLang="ja-JP" i="1" smtClean="0">
                            <a:latin typeface="Cambria Math" panose="02040503050406030204" pitchFamily="18" charset="0"/>
                          </a:rPr>
                        </m:ctrlPr>
                      </m:sSupPr>
                      <m:e>
                        <m:r>
                          <m:rPr>
                            <m:nor/>
                          </m:rPr>
                          <a:rPr lang="ja-JP" altLang="en-US" dirty="0"/>
                          <m:t>単峰近似</m:t>
                        </m:r>
                        <m:r>
                          <m:rPr>
                            <m:nor/>
                          </m:rPr>
                          <a:rPr lang="ja-JP" altLang="en-US" dirty="0"/>
                          <m:t>の</m:t>
                        </m:r>
                        <m:r>
                          <m:rPr>
                            <m:nor/>
                          </m:rPr>
                          <a:rPr lang="ja-JP" altLang="en-US" dirty="0"/>
                          <m:t>線形時間</m:t>
                        </m:r>
                        <m:r>
                          <m:rPr>
                            <m:nor/>
                          </m:rPr>
                          <a:rPr lang="ja-JP" altLang="en-US" dirty="0"/>
                          <m:t>アルゴリズム</m:t>
                        </m:r>
                      </m:e>
                      <m:sup>
                        <m:r>
                          <a:rPr kumimoji="1" lang="en-US" altLang="ja-JP" b="0" i="1" smtClean="0">
                            <a:latin typeface="Cambria Math" panose="02040503050406030204" pitchFamily="18" charset="0"/>
                          </a:rPr>
                          <m:t>[1]</m:t>
                        </m:r>
                      </m:sup>
                    </m:sSup>
                  </m:oMath>
                </a14:m>
                <a:endParaRPr kumimoji="1" lang="ja-JP" altLang="en-US" dirty="0"/>
              </a:p>
            </p:txBody>
          </p:sp>
        </mc:Choice>
        <mc:Fallback xmlns="">
          <p:sp>
            <p:nvSpPr>
              <p:cNvPr id="2" name="タイトル 1">
                <a:extLst>
                  <a:ext uri="{FF2B5EF4-FFF2-40B4-BE49-F238E27FC236}">
                    <a16:creationId xmlns:a16="http://schemas.microsoft.com/office/drawing/2014/main" id="{225CB744-039A-2BC2-D50C-343CD0C77BD9}"/>
                  </a:ext>
                </a:extLst>
              </p:cNvPr>
              <p:cNvSpPr>
                <a:spLocks noGrp="1" noRot="1" noChangeAspect="1" noMove="1" noResize="1" noEditPoints="1" noAdjustHandles="1" noChangeArrowheads="1" noChangeShapeType="1" noTextEdit="1"/>
              </p:cNvSpPr>
              <p:nvPr>
                <p:ph type="title"/>
              </p:nvPr>
            </p:nvSpPr>
            <p:spPr>
              <a:blipFill>
                <a:blip r:embed="rId3"/>
                <a:stretch>
                  <a:fillRect l="-1643" t="-1527" b="-198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1D76D8D-FFB2-9447-B3A8-C833A23A77BD}"/>
                  </a:ext>
                </a:extLst>
              </p:cNvPr>
              <p:cNvSpPr>
                <a:spLocks noGrp="1"/>
              </p:cNvSpPr>
              <p:nvPr>
                <p:ph idx="1"/>
              </p:nvPr>
            </p:nvSpPr>
            <p:spPr/>
            <p:txBody>
              <a:bodyPr/>
              <a:lstStyle/>
              <a:p>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𝐿</m:t>
                        </m:r>
                      </m:e>
                      <m:sub>
                        <m:r>
                          <a:rPr lang="en-US" altLang="ja-JP" b="0" i="1" smtClean="0">
                            <a:latin typeface="Cambria Math" panose="02040503050406030204" pitchFamily="18" charset="0"/>
                          </a:rPr>
                          <m:t>2</m:t>
                        </m:r>
                      </m:sub>
                    </m:sSub>
                  </m:oMath>
                </a14:m>
                <a:r>
                  <a:rPr lang="ja-JP" altLang="en-US" dirty="0"/>
                  <a:t>二乗距離が最小となる単峰近似ヒストグラムを線形時間で計算</a:t>
                </a:r>
                <a:endParaRPr lang="en-US" altLang="ja-JP" dirty="0"/>
              </a:p>
              <a:p>
                <a:pPr lvl="1"/>
                <a14:m>
                  <m:oMath xmlns:m="http://schemas.openxmlformats.org/officeDocument/2006/math">
                    <m:r>
                      <a:rPr kumimoji="1" lang="en-US" altLang="ja-JP" b="0" i="1" smtClean="0">
                        <a:latin typeface="Cambria Math" panose="02040503050406030204" pitchFamily="18" charset="0"/>
                      </a:rPr>
                      <m:t>𝑚𝑖𝑛</m:t>
                    </m:r>
                    <m:sSup>
                      <m:sSupPr>
                        <m:ctrlPr>
                          <a:rPr kumimoji="1" lang="en-US" altLang="ja-JP" b="0" i="1" smtClean="0">
                            <a:latin typeface="Cambria Math" panose="02040503050406030204" pitchFamily="18" charset="0"/>
                          </a:rPr>
                        </m:ctrlPr>
                      </m:sSupPr>
                      <m:e>
                        <m:d>
                          <m:dPr>
                            <m:begChr m:val="‖"/>
                            <m:endChr m:val="‖"/>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e>
                        </m:d>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rPr>
                      <m:t>=</m:t>
                    </m:r>
                    <m:nary>
                      <m:naryPr>
                        <m:chr m:val="∑"/>
                        <m:limLoc m:val="subSup"/>
                        <m:ctrlPr>
                          <a:rPr kumimoji="1" lang="en-US" altLang="ja-JP" b="0" i="1" smtClean="0">
                            <a:latin typeface="Cambria Math" panose="02040503050406030204" pitchFamily="18" charset="0"/>
                          </a:rPr>
                        </m:ctrlPr>
                      </m:naryPr>
                      <m:sub>
                        <m:r>
                          <m:rPr>
                            <m:brk m:alnAt="25"/>
                          </m:rP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=1</m:t>
                        </m:r>
                      </m:sub>
                      <m:sup>
                        <m:r>
                          <a:rPr kumimoji="1" lang="en-US" altLang="ja-JP" b="0" i="1" smtClean="0">
                            <a:latin typeface="Cambria Math" panose="02040503050406030204" pitchFamily="18" charset="0"/>
                          </a:rPr>
                          <m:t>𝑛</m:t>
                        </m:r>
                      </m:sup>
                      <m:e>
                        <m:sSup>
                          <m:sSupPr>
                            <m:ctrlPr>
                              <a:rPr kumimoji="1" lang="en-US" altLang="ja-JP" b="0" i="1" smtClean="0">
                                <a:latin typeface="Cambria Math" panose="02040503050406030204" pitchFamily="18" charset="0"/>
                              </a:rPr>
                            </m:ctrlPr>
                          </m:sSupPr>
                          <m:e>
                            <m:d>
                              <m:dPr>
                                <m:begChr m:val="|"/>
                                <m:endChr m:val="|"/>
                                <m:ctrlPr>
                                  <a:rPr kumimoji="1" lang="en-US" altLang="ja-JP" b="0" i="1" smtClean="0">
                                    <a:latin typeface="Cambria Math" panose="02040503050406030204" pitchFamily="18" charset="0"/>
                                  </a:rPr>
                                </m:ctrlPr>
                              </m:dPr>
                              <m:e>
                                <m:r>
                                  <a:rPr lang="en-US" altLang="ja-JP" i="1">
                                    <a:latin typeface="Cambria Math" panose="02040503050406030204" pitchFamily="18" charset="0"/>
                                  </a:rPr>
                                  <m:t>𝑓</m:t>
                                </m:r>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r>
                                  <a:rPr lang="en-US" altLang="ja-JP" i="1">
                                    <a:latin typeface="Cambria Math" panose="02040503050406030204" pitchFamily="18" charset="0"/>
                                    <a:ea typeface="Cambria Math" panose="02040503050406030204" pitchFamily="18" charset="0"/>
                                  </a:rPr>
                                  <m:t>𝜑</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𝑥</m:t>
                                </m:r>
                                <m:r>
                                  <a:rPr lang="en-US" altLang="ja-JP" i="1">
                                    <a:latin typeface="Cambria Math" panose="02040503050406030204" pitchFamily="18" charset="0"/>
                                    <a:ea typeface="Cambria Math" panose="02040503050406030204" pitchFamily="18" charset="0"/>
                                  </a:rPr>
                                  <m:t>)</m:t>
                                </m:r>
                              </m:e>
                            </m:d>
                          </m:e>
                          <m:sup>
                            <m:r>
                              <a:rPr kumimoji="1" lang="en-US" altLang="ja-JP" b="0" i="1" smtClean="0">
                                <a:latin typeface="Cambria Math" panose="02040503050406030204" pitchFamily="18" charset="0"/>
                              </a:rPr>
                              <m:t>2</m:t>
                            </m:r>
                          </m:sup>
                        </m:sSup>
                        <m:r>
                          <a:rPr kumimoji="1" lang="en-US" altLang="ja-JP" b="0" i="1" smtClean="0">
                            <a:latin typeface="Cambria Math" panose="02040503050406030204" pitchFamily="18" charset="0"/>
                          </a:rPr>
                          <m:t>𝑑𝑥</m:t>
                        </m:r>
                      </m:e>
                    </m:nary>
                  </m:oMath>
                </a14:m>
                <a:endParaRPr kumimoji="1" lang="en-US" altLang="ja-JP" dirty="0"/>
              </a:p>
              <a:p>
                <a:r>
                  <a:rPr kumimoji="1" lang="ja-JP" altLang="en-US" dirty="0"/>
                  <a:t>凸包の平面走査アルゴリズムを用いている</a:t>
                </a:r>
                <a:endParaRPr kumimoji="1" lang="en-US" altLang="ja-JP" sz="1600" i="1" dirty="0">
                  <a:latin typeface="Cambria Math" panose="02040503050406030204" pitchFamily="18" charset="0"/>
                </a:endParaRPr>
              </a:p>
              <a:p>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ピーク近似における</a:t>
                </a:r>
                <a:r>
                  <a:rPr kumimoji="1" lang="en-US" altLang="ja-JP" dirty="0"/>
                  <a:t>Step2</a:t>
                </a:r>
                <a:r>
                  <a:rPr kumimoji="1" lang="ja-JP" altLang="en-US" dirty="0"/>
                  <a:t>，</a:t>
                </a:r>
                <a:r>
                  <a:rPr kumimoji="1" lang="en-US" altLang="ja-JP" dirty="0"/>
                  <a:t>Step5</a:t>
                </a:r>
                <a:r>
                  <a:rPr kumimoji="1" lang="ja-JP" altLang="en-US" dirty="0"/>
                  <a:t>で用いる</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01D76D8D-FFB2-9447-B3A8-C833A23A77BD}"/>
                  </a:ext>
                </a:extLst>
              </p:cNvPr>
              <p:cNvSpPr>
                <a:spLocks noGrp="1" noRot="1" noChangeAspect="1" noMove="1" noResize="1" noEditPoints="1" noAdjustHandles="1" noChangeArrowheads="1" noChangeShapeType="1" noTextEdit="1"/>
              </p:cNvSpPr>
              <p:nvPr>
                <p:ph idx="1"/>
              </p:nvPr>
            </p:nvSpPr>
            <p:spPr>
              <a:blipFill>
                <a:blip r:embed="rId4"/>
                <a:stretch>
                  <a:fillRect l="-493"/>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FB596F66-86D9-AA00-1EDD-FC3CAA9B7B55}"/>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grpSp>
        <p:nvGrpSpPr>
          <p:cNvPr id="14" name="グループ化 13">
            <a:extLst>
              <a:ext uri="{FF2B5EF4-FFF2-40B4-BE49-F238E27FC236}">
                <a16:creationId xmlns:a16="http://schemas.microsoft.com/office/drawing/2014/main" id="{DBFF8E2B-570D-AB5E-4AE4-FF77E758FA52}"/>
              </a:ext>
            </a:extLst>
          </p:cNvPr>
          <p:cNvGrpSpPr/>
          <p:nvPr/>
        </p:nvGrpSpPr>
        <p:grpSpPr>
          <a:xfrm>
            <a:off x="2024292" y="3254002"/>
            <a:ext cx="3293391" cy="2564247"/>
            <a:chOff x="1356938" y="3031440"/>
            <a:chExt cx="3960745" cy="3072560"/>
          </a:xfrm>
        </p:grpSpPr>
        <p:pic>
          <p:nvPicPr>
            <p:cNvPr id="8" name="図 7">
              <a:extLst>
                <a:ext uri="{FF2B5EF4-FFF2-40B4-BE49-F238E27FC236}">
                  <a16:creationId xmlns:a16="http://schemas.microsoft.com/office/drawing/2014/main" id="{EB356B0D-8669-47D1-DF1F-06214BF3C1C3}"/>
                </a:ext>
              </a:extLst>
            </p:cNvPr>
            <p:cNvPicPr>
              <a:picLocks noChangeAspect="1"/>
            </p:cNvPicPr>
            <p:nvPr/>
          </p:nvPicPr>
          <p:blipFill>
            <a:blip r:embed="rId5"/>
            <a:stretch>
              <a:fillRect/>
            </a:stretch>
          </p:blipFill>
          <p:spPr>
            <a:xfrm>
              <a:off x="1356938" y="3031440"/>
              <a:ext cx="3960745" cy="2764783"/>
            </a:xfrm>
            <a:prstGeom prst="rect">
              <a:avLst/>
            </a:prstGeom>
          </p:spPr>
        </p:pic>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090B0757-A1BD-498F-0FC9-D866BD105C12}"/>
                    </a:ext>
                  </a:extLst>
                </p:cNvPr>
                <p:cNvSpPr txBox="1"/>
                <p:nvPr/>
              </p:nvSpPr>
              <p:spPr>
                <a:xfrm>
                  <a:off x="1532322" y="5796223"/>
                  <a:ext cx="3609975" cy="307777"/>
                </a:xfrm>
                <a:prstGeom prst="rect">
                  <a:avLst/>
                </a:prstGeom>
                <a:noFill/>
              </p:spPr>
              <p:txBody>
                <a:bodyPr wrap="square" rtlCol="0">
                  <a:spAutoFit/>
                </a:bodyPr>
                <a:lstStyle/>
                <a:p>
                  <a:pPr algn="ctr"/>
                  <a:r>
                    <a:rPr lang="ja-JP" altLang="en-US" sz="1400" dirty="0">
                      <a:latin typeface="メイリオ" panose="020B0604030504040204" pitchFamily="50" charset="-128"/>
                      <a:ea typeface="メイリオ" panose="020B0604030504040204" pitchFamily="50" charset="-128"/>
                    </a:rPr>
                    <a:t>入力：ヒストグラム関数</a:t>
                  </a:r>
                  <a14:m>
                    <m:oMath xmlns:m="http://schemas.openxmlformats.org/officeDocument/2006/math">
                      <m:r>
                        <a:rPr lang="en-US" altLang="ja-JP" sz="1400" b="0" i="0" smtClean="0">
                          <a:latin typeface="Cambria Math" panose="02040503050406030204" pitchFamily="18" charset="0"/>
                          <a:ea typeface="メイリオ" panose="020B0604030504040204" pitchFamily="50" charset="-128"/>
                        </a:rPr>
                        <m:t> </m:t>
                      </m:r>
                      <m:r>
                        <a:rPr lang="en-US" altLang="ja-JP" sz="1400" b="0" i="1" smtClean="0">
                          <a:latin typeface="Cambria Math" panose="02040503050406030204" pitchFamily="18" charset="0"/>
                          <a:ea typeface="メイリオ" panose="020B0604030504040204" pitchFamily="50" charset="-128"/>
                        </a:rPr>
                        <m:t>𝑓</m:t>
                      </m:r>
                      <m:r>
                        <a:rPr lang="en-US" altLang="ja-JP" sz="1400" b="0" i="1" smtClean="0">
                          <a:latin typeface="Cambria Math" panose="02040503050406030204" pitchFamily="18" charset="0"/>
                          <a:ea typeface="メイリオ" panose="020B0604030504040204" pitchFamily="50" charset="-128"/>
                        </a:rPr>
                        <m:t> </m:t>
                      </m:r>
                    </m:oMath>
                  </a14:m>
                  <a:endParaRPr kumimoji="1" lang="ja-JP" altLang="en-US" sz="1400" dirty="0">
                    <a:latin typeface="メイリオ" panose="020B0604030504040204" pitchFamily="50" charset="-128"/>
                    <a:ea typeface="メイリオ" panose="020B0604030504040204" pitchFamily="50" charset="-128"/>
                  </a:endParaRPr>
                </a:p>
              </p:txBody>
            </p:sp>
          </mc:Choice>
          <mc:Fallback xmlns="">
            <p:sp>
              <p:nvSpPr>
                <p:cNvPr id="11" name="テキスト ボックス 10">
                  <a:extLst>
                    <a:ext uri="{FF2B5EF4-FFF2-40B4-BE49-F238E27FC236}">
                      <a16:creationId xmlns:a16="http://schemas.microsoft.com/office/drawing/2014/main" id="{090B0757-A1BD-498F-0FC9-D866BD105C12}"/>
                    </a:ext>
                  </a:extLst>
                </p:cNvPr>
                <p:cNvSpPr txBox="1">
                  <a:spLocks noRot="1" noChangeAspect="1" noMove="1" noResize="1" noEditPoints="1" noAdjustHandles="1" noChangeArrowheads="1" noChangeShapeType="1" noTextEdit="1"/>
                </p:cNvSpPr>
                <p:nvPr/>
              </p:nvSpPr>
              <p:spPr>
                <a:xfrm>
                  <a:off x="1532322" y="5796223"/>
                  <a:ext cx="3609975" cy="307777"/>
                </a:xfrm>
                <a:prstGeom prst="rect">
                  <a:avLst/>
                </a:prstGeom>
                <a:blipFill>
                  <a:blip r:embed="rId6"/>
                  <a:stretch>
                    <a:fillRect t="-2000" b="-22000"/>
                  </a:stretch>
                </a:blipFill>
              </p:spPr>
              <p:txBody>
                <a:bodyPr/>
                <a:lstStyle/>
                <a:p>
                  <a:r>
                    <a:rPr lang="ja-JP" altLang="en-US">
                      <a:noFill/>
                    </a:rPr>
                    <a:t> </a:t>
                  </a:r>
                </a:p>
              </p:txBody>
            </p:sp>
          </mc:Fallback>
        </mc:AlternateContent>
      </p:grpSp>
      <p:grpSp>
        <p:nvGrpSpPr>
          <p:cNvPr id="15" name="グループ化 14">
            <a:extLst>
              <a:ext uri="{FF2B5EF4-FFF2-40B4-BE49-F238E27FC236}">
                <a16:creationId xmlns:a16="http://schemas.microsoft.com/office/drawing/2014/main" id="{8CE3F342-A870-B631-C061-72640CD55088}"/>
              </a:ext>
            </a:extLst>
          </p:cNvPr>
          <p:cNvGrpSpPr/>
          <p:nvPr/>
        </p:nvGrpSpPr>
        <p:grpSpPr>
          <a:xfrm>
            <a:off x="6874315" y="3254001"/>
            <a:ext cx="3448946" cy="2588055"/>
            <a:chOff x="6720261" y="3038475"/>
            <a:chExt cx="3925570" cy="3064036"/>
          </a:xfrm>
        </p:grpSpPr>
        <p:pic>
          <p:nvPicPr>
            <p:cNvPr id="10" name="図 9">
              <a:extLst>
                <a:ext uri="{FF2B5EF4-FFF2-40B4-BE49-F238E27FC236}">
                  <a16:creationId xmlns:a16="http://schemas.microsoft.com/office/drawing/2014/main" id="{1493031C-7A7A-C517-B497-4677601C22EA}"/>
                </a:ext>
              </a:extLst>
            </p:cNvPr>
            <p:cNvPicPr>
              <a:picLocks noChangeAspect="1"/>
            </p:cNvPicPr>
            <p:nvPr/>
          </p:nvPicPr>
          <p:blipFill>
            <a:blip r:embed="rId7"/>
            <a:stretch>
              <a:fillRect/>
            </a:stretch>
          </p:blipFill>
          <p:spPr>
            <a:xfrm>
              <a:off x="6720261" y="3038475"/>
              <a:ext cx="3925570" cy="2757748"/>
            </a:xfrm>
            <a:prstGeom prst="rect">
              <a:avLst/>
            </a:prstGeom>
          </p:spPr>
        </p:pic>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A11DE88-9E51-4764-101E-E5664FEA6090}"/>
                    </a:ext>
                  </a:extLst>
                </p:cNvPr>
                <p:cNvSpPr txBox="1"/>
                <p:nvPr/>
              </p:nvSpPr>
              <p:spPr>
                <a:xfrm>
                  <a:off x="6878058" y="5794734"/>
                  <a:ext cx="3609975" cy="307777"/>
                </a:xfrm>
                <a:prstGeom prst="rect">
                  <a:avLst/>
                </a:prstGeom>
                <a:noFill/>
              </p:spPr>
              <p:txBody>
                <a:bodyPr wrap="square" rtlCol="0">
                  <a:spAutoFit/>
                </a:bodyPr>
                <a:lstStyle/>
                <a:p>
                  <a:pPr algn="ctr"/>
                  <a:r>
                    <a:rPr lang="ja-JP" altLang="en-US" sz="1400" dirty="0">
                      <a:latin typeface="メイリオ" panose="020B0604030504040204" pitchFamily="50" charset="-128"/>
                      <a:ea typeface="メイリオ" panose="020B0604030504040204" pitchFamily="50" charset="-128"/>
                    </a:rPr>
                    <a:t>出力：ヒストグラム関数</a:t>
                  </a:r>
                  <a14:m>
                    <m:oMath xmlns:m="http://schemas.openxmlformats.org/officeDocument/2006/math">
                      <m:r>
                        <a:rPr lang="en-US" altLang="ja-JP" sz="1400" b="0" i="0" smtClean="0">
                          <a:latin typeface="Cambria Math" panose="02040503050406030204" pitchFamily="18" charset="0"/>
                          <a:ea typeface="メイリオ" panose="020B0604030504040204" pitchFamily="50" charset="-128"/>
                        </a:rPr>
                        <m:t> </m:t>
                      </m:r>
                      <m:r>
                        <a:rPr lang="ja-JP" altLang="en-US" sz="1400" b="0" i="1" smtClean="0">
                          <a:latin typeface="Cambria Math" panose="02040503050406030204" pitchFamily="18" charset="0"/>
                          <a:ea typeface="メイリオ" panose="020B0604030504040204" pitchFamily="50" charset="-128"/>
                        </a:rPr>
                        <m:t>𝜑</m:t>
                      </m:r>
                      <m:r>
                        <a:rPr lang="en-US" altLang="ja-JP" sz="1400" b="0" i="1" smtClean="0">
                          <a:latin typeface="Cambria Math" panose="02040503050406030204" pitchFamily="18" charset="0"/>
                          <a:ea typeface="メイリオ" panose="020B0604030504040204" pitchFamily="50" charset="-128"/>
                        </a:rPr>
                        <m:t> </m:t>
                      </m:r>
                    </m:oMath>
                  </a14:m>
                  <a:endParaRPr kumimoji="1" lang="ja-JP" altLang="en-US" sz="1400" dirty="0">
                    <a:latin typeface="メイリオ" panose="020B0604030504040204" pitchFamily="50" charset="-128"/>
                    <a:ea typeface="メイリオ" panose="020B0604030504040204" pitchFamily="50" charset="-128"/>
                  </a:endParaRPr>
                </a:p>
              </p:txBody>
            </p:sp>
          </mc:Choice>
          <mc:Fallback xmlns="">
            <p:sp>
              <p:nvSpPr>
                <p:cNvPr id="13" name="テキスト ボックス 12">
                  <a:extLst>
                    <a:ext uri="{FF2B5EF4-FFF2-40B4-BE49-F238E27FC236}">
                      <a16:creationId xmlns:a16="http://schemas.microsoft.com/office/drawing/2014/main" id="{4A11DE88-9E51-4764-101E-E5664FEA6090}"/>
                    </a:ext>
                  </a:extLst>
                </p:cNvPr>
                <p:cNvSpPr txBox="1">
                  <a:spLocks noRot="1" noChangeAspect="1" noMove="1" noResize="1" noEditPoints="1" noAdjustHandles="1" noChangeArrowheads="1" noChangeShapeType="1" noTextEdit="1"/>
                </p:cNvSpPr>
                <p:nvPr/>
              </p:nvSpPr>
              <p:spPr>
                <a:xfrm>
                  <a:off x="6878058" y="5794734"/>
                  <a:ext cx="3609975" cy="307777"/>
                </a:xfrm>
                <a:prstGeom prst="rect">
                  <a:avLst/>
                </a:prstGeom>
                <a:blipFill>
                  <a:blip r:embed="rId8"/>
                  <a:stretch>
                    <a:fillRect t="-2000" b="-22000"/>
                  </a:stretch>
                </a:blipFill>
              </p:spPr>
              <p:txBody>
                <a:bodyPr/>
                <a:lstStyle/>
                <a:p>
                  <a:r>
                    <a:rPr lang="ja-JP" altLang="en-US">
                      <a:noFill/>
                    </a:rPr>
                    <a:t> </a:t>
                  </a:r>
                </a:p>
              </p:txBody>
            </p:sp>
          </mc:Fallback>
        </mc:AlternateContent>
      </p:grpSp>
      <p:sp>
        <p:nvSpPr>
          <p:cNvPr id="16" name="矢印: 右 15">
            <a:extLst>
              <a:ext uri="{FF2B5EF4-FFF2-40B4-BE49-F238E27FC236}">
                <a16:creationId xmlns:a16="http://schemas.microsoft.com/office/drawing/2014/main" id="{BC422FD4-5C3D-6AED-01BF-2D24C0830435}"/>
              </a:ext>
            </a:extLst>
          </p:cNvPr>
          <p:cNvSpPr/>
          <p:nvPr/>
        </p:nvSpPr>
        <p:spPr>
          <a:xfrm>
            <a:off x="5724524" y="4019550"/>
            <a:ext cx="742950" cy="52387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a:extLst>
              <a:ext uri="{FF2B5EF4-FFF2-40B4-BE49-F238E27FC236}">
                <a16:creationId xmlns:a16="http://schemas.microsoft.com/office/drawing/2014/main" id="{143193B4-8BBC-2831-FF75-0CA790E160F7}"/>
              </a:ext>
            </a:extLst>
          </p:cNvPr>
          <p:cNvSpPr/>
          <p:nvPr/>
        </p:nvSpPr>
        <p:spPr>
          <a:xfrm>
            <a:off x="600077" y="5883380"/>
            <a:ext cx="11061150" cy="415498"/>
          </a:xfrm>
          <a:prstGeom prst="rect">
            <a:avLst/>
          </a:prstGeom>
        </p:spPr>
        <p:txBody>
          <a:bodyPr wrap="square">
            <a:spAutoFit/>
          </a:bodyPr>
          <a:lstStyle/>
          <a:p>
            <a:r>
              <a:rPr lang="en" altLang="ja-JP" sz="1050" dirty="0">
                <a:latin typeface="Times New Roman" panose="02020603050405020304" pitchFamily="18" charset="0"/>
              </a:rPr>
              <a:t>[1] Jinhee Chun, Kunihiko Sadakane, and Takeshi Tokuyama. Linear time </a:t>
            </a:r>
            <a:r>
              <a:rPr lang="en" altLang="ja-JP" sz="1050" dirty="0" err="1">
                <a:latin typeface="Times New Roman" panose="02020603050405020304" pitchFamily="18" charset="0"/>
              </a:rPr>
              <a:t>algorithmfor</a:t>
            </a:r>
            <a:r>
              <a:rPr lang="en" altLang="ja-JP" sz="1050" dirty="0">
                <a:latin typeface="Times New Roman" panose="02020603050405020304" pitchFamily="18" charset="0"/>
              </a:rPr>
              <a:t> approximating a curve by a single-peaked curve. </a:t>
            </a:r>
            <a:r>
              <a:rPr lang="en" altLang="ja-JP" sz="1050" dirty="0" err="1">
                <a:latin typeface="Times New Roman" panose="02020603050405020304" pitchFamily="18" charset="0"/>
              </a:rPr>
              <a:t>InInternational</a:t>
            </a:r>
            <a:r>
              <a:rPr lang="en" altLang="ja-JP" sz="1050" dirty="0">
                <a:latin typeface="Times New Roman" panose="02020603050405020304" pitchFamily="18" charset="0"/>
              </a:rPr>
              <a:t> </a:t>
            </a:r>
            <a:r>
              <a:rPr lang="en" altLang="ja-JP" sz="1050" dirty="0" err="1">
                <a:latin typeface="Times New Roman" panose="02020603050405020304" pitchFamily="18" charset="0"/>
              </a:rPr>
              <a:t>Symposiumon</a:t>
            </a:r>
            <a:r>
              <a:rPr lang="en" altLang="ja-JP" sz="1050" dirty="0">
                <a:latin typeface="Times New Roman" panose="02020603050405020304" pitchFamily="18" charset="0"/>
              </a:rPr>
              <a:t> Algorithms and Computation, pp. 6–15. Springer, 2003.</a:t>
            </a:r>
          </a:p>
        </p:txBody>
      </p:sp>
      <p:sp>
        <p:nvSpPr>
          <p:cNvPr id="4" name="日付プレースホルダー 3">
            <a:extLst>
              <a:ext uri="{FF2B5EF4-FFF2-40B4-BE49-F238E27FC236}">
                <a16:creationId xmlns:a16="http://schemas.microsoft.com/office/drawing/2014/main" id="{5F6ABACA-5124-D587-1905-15CB0C08F855}"/>
              </a:ext>
            </a:extLst>
          </p:cNvPr>
          <p:cNvSpPr>
            <a:spLocks noGrp="1"/>
          </p:cNvSpPr>
          <p:nvPr>
            <p:ph type="dt" sz="half" idx="10"/>
          </p:nvPr>
        </p:nvSpPr>
        <p:spPr/>
        <p:txBody>
          <a:bodyPr/>
          <a:lstStyle/>
          <a:p>
            <a:fld id="{143A9370-56FE-9245-8DE7-B2C1B4B35DD5}" type="datetime1">
              <a:rPr lang="ja-JP" altLang="en-US" smtClean="0"/>
              <a:t>2023/3/4</a:t>
            </a:fld>
            <a:endParaRPr lang="ja-JP" altLang="en-US" dirty="0"/>
          </a:p>
        </p:txBody>
      </p:sp>
      <p:sp>
        <p:nvSpPr>
          <p:cNvPr id="6" name="スライド番号プレースホルダー 5">
            <a:extLst>
              <a:ext uri="{FF2B5EF4-FFF2-40B4-BE49-F238E27FC236}">
                <a16:creationId xmlns:a16="http://schemas.microsoft.com/office/drawing/2014/main" id="{91B05D30-E2E1-F5D9-FD9D-3A2213A9D894}"/>
              </a:ext>
            </a:extLst>
          </p:cNvPr>
          <p:cNvSpPr>
            <a:spLocks noGrp="1"/>
          </p:cNvSpPr>
          <p:nvPr>
            <p:ph type="sldNum" sz="quarter" idx="12"/>
          </p:nvPr>
        </p:nvSpPr>
        <p:spPr/>
        <p:txBody>
          <a:bodyPr/>
          <a:lstStyle/>
          <a:p>
            <a:fld id="{C2EA3249-E942-6548-99D7-50BB56ADF5E4}" type="slidenum">
              <a:rPr kumimoji="1" lang="ja-JP" altLang="en-US" smtClean="0"/>
              <a:t>26</a:t>
            </a:fld>
            <a:endParaRPr kumimoji="1" lang="ja-JP" altLang="en-US"/>
          </a:p>
        </p:txBody>
      </p:sp>
    </p:spTree>
    <p:extLst>
      <p:ext uri="{BB962C8B-B14F-4D97-AF65-F5344CB8AC3E}">
        <p14:creationId xmlns:p14="http://schemas.microsoft.com/office/powerpoint/2010/main" val="2250742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9677DC-2195-4A4A-9807-3D865AE26614}"/>
              </a:ext>
            </a:extLst>
          </p:cNvPr>
          <p:cNvSpPr>
            <a:spLocks noGrp="1"/>
          </p:cNvSpPr>
          <p:nvPr>
            <p:ph type="title"/>
          </p:nvPr>
        </p:nvSpPr>
        <p:spPr/>
        <p:txBody>
          <a:bodyPr/>
          <a:lstStyle/>
          <a:p>
            <a:r>
              <a:rPr kumimoji="1" lang="ja-JP" altLang="en-US"/>
              <a:t>単峰近似の線形時間アルゴリズム</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B283AFC-6FE4-3646-885D-DC2D22D3C58B}"/>
                  </a:ext>
                </a:extLst>
              </p:cNvPr>
              <p:cNvSpPr>
                <a:spLocks noGrp="1"/>
              </p:cNvSpPr>
              <p:nvPr>
                <p:ph idx="1"/>
              </p:nvPr>
            </p:nvSpPr>
            <p:spPr/>
            <p:txBody>
              <a:bodyPr>
                <a:noAutofit/>
              </a:bodyPr>
              <a:lstStyle/>
              <a:p>
                <a:pPr marL="0" indent="0">
                  <a:buNone/>
                </a:pPr>
                <a14:m>
                  <m:oMath xmlns:m="http://schemas.openxmlformats.org/officeDocument/2006/math">
                    <m:sSup>
                      <m:sSupPr>
                        <m:ctrlPr>
                          <a:rPr lang="en-US" altLang="ja-JP" i="1" u="sng" smtClean="0">
                            <a:latin typeface="Cambria Math" panose="02040503050406030204" pitchFamily="18" charset="0"/>
                          </a:rPr>
                        </m:ctrlPr>
                      </m:sSupPr>
                      <m:e>
                        <m:sSub>
                          <m:sSubPr>
                            <m:ctrlPr>
                              <a:rPr lang="en-US" altLang="ja-JP" i="1" u="sng">
                                <a:latin typeface="Cambria Math" panose="02040503050406030204" pitchFamily="18" charset="0"/>
                              </a:rPr>
                            </m:ctrlPr>
                          </m:sSubPr>
                          <m:e>
                            <m:r>
                              <a:rPr lang="en-US" altLang="ja-JP" i="1" u="sng">
                                <a:latin typeface="Cambria Math" panose="02040503050406030204" pitchFamily="18" charset="0"/>
                              </a:rPr>
                              <m:t>𝐿</m:t>
                            </m:r>
                          </m:e>
                          <m:sub>
                            <m:r>
                              <a:rPr lang="en-US" altLang="ja-JP" i="1" u="sng">
                                <a:latin typeface="Cambria Math" panose="02040503050406030204" pitchFamily="18" charset="0"/>
                              </a:rPr>
                              <m:t>2</m:t>
                            </m:r>
                          </m:sub>
                        </m:sSub>
                      </m:e>
                      <m:sup>
                        <m:r>
                          <a:rPr lang="en-US" altLang="ja-JP" i="1" u="sng">
                            <a:latin typeface="Cambria Math" panose="02040503050406030204" pitchFamily="18" charset="0"/>
                          </a:rPr>
                          <m:t>2</m:t>
                        </m:r>
                      </m:sup>
                    </m:sSup>
                  </m:oMath>
                </a14:m>
                <a:r>
                  <a:rPr lang="ja-JP" altLang="en-US" u="sng" dirty="0"/>
                  <a:t>距離の定義</a:t>
                </a:r>
                <a:endParaRPr lang="en-US" altLang="ja-JP" u="sng" dirty="0"/>
              </a:p>
              <a:p>
                <a:r>
                  <a:rPr kumimoji="1" lang="ja-JP" altLang="en-US" dirty="0"/>
                  <a:t>区間</a:t>
                </a:r>
                <a:r>
                  <a:rPr kumimoji="1" lang="en-US" altLang="ja-JP" dirty="0"/>
                  <a:t>[0,1]</a:t>
                </a:r>
                <a:r>
                  <a:rPr kumimoji="1" lang="ja-JP" altLang="en-US" dirty="0"/>
                  <a:t>上に定義されたヒストグラム関数</a:t>
                </a:r>
                <a14:m>
                  <m:oMath xmlns:m="http://schemas.openxmlformats.org/officeDocument/2006/math">
                    <m:r>
                      <m:rPr>
                        <m:sty m:val="p"/>
                      </m:rPr>
                      <a:rPr kumimoji="1" lang="en-US" altLang="ja-JP" b="0" i="0" smtClean="0">
                        <a:latin typeface="Cambria Math" panose="02040503050406030204" pitchFamily="18" charset="0"/>
                      </a:rPr>
                      <m:t>y</m:t>
                    </m:r>
                    <m:r>
                      <a:rPr kumimoji="1" lang="en-US" altLang="ja-JP" b="0" i="0" smtClean="0">
                        <a:latin typeface="Cambria Math" panose="02040503050406030204" pitchFamily="18" charset="0"/>
                      </a:rPr>
                      <m:t>=</m:t>
                    </m:r>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oMath>
                </a14:m>
                <a:r>
                  <a:rPr kumimoji="1" lang="ja-JP" altLang="en-US" dirty="0"/>
                  <a:t>の単峰近似関数</a:t>
                </a:r>
                <a14:m>
                  <m:oMath xmlns:m="http://schemas.openxmlformats.org/officeDocument/2006/math">
                    <m:r>
                      <m:rPr>
                        <m:sty m:val="p"/>
                      </m:rPr>
                      <a:rPr lang="en-US" altLang="ja-JP" b="0" i="0" smtClean="0">
                        <a:latin typeface="Cambria Math" panose="02040503050406030204" pitchFamily="18" charset="0"/>
                        <a:ea typeface="Cambria Math" panose="02040503050406030204" pitchFamily="18" charset="0"/>
                      </a:rPr>
                      <m:t>y</m:t>
                    </m:r>
                    <m:r>
                      <a:rPr lang="en-US" altLang="ja-JP" b="0" i="0" smtClean="0">
                        <a:latin typeface="Cambria Math" panose="02040503050406030204" pitchFamily="18" charset="0"/>
                        <a:ea typeface="Cambria Math" panose="02040503050406030204" pitchFamily="18" charset="0"/>
                      </a:rPr>
                      <m:t>=</m:t>
                    </m:r>
                    <m:r>
                      <a:rPr lang="en-US" altLang="ja-JP" i="1" smtClean="0">
                        <a:latin typeface="Cambria Math" panose="02040503050406030204" pitchFamily="18" charset="0"/>
                        <a:ea typeface="Cambria Math" panose="02040503050406030204" pitchFamily="18" charset="0"/>
                      </a:rPr>
                      <m:t>𝜑</m:t>
                    </m:r>
                    <m:d>
                      <m:dPr>
                        <m:ctrlPr>
                          <a:rPr lang="en-US" altLang="ja-JP" b="0" i="1" smtClean="0">
                            <a:latin typeface="Cambria Math" panose="02040503050406030204" pitchFamily="18" charset="0"/>
                            <a:ea typeface="Cambria Math" panose="02040503050406030204" pitchFamily="18" charset="0"/>
                          </a:rPr>
                        </m:ctrlPr>
                      </m:dPr>
                      <m:e>
                        <m:r>
                          <a:rPr lang="en-US" altLang="ja-JP" b="0" i="1" smtClean="0">
                            <a:latin typeface="Cambria Math" panose="02040503050406030204" pitchFamily="18" charset="0"/>
                            <a:ea typeface="Cambria Math" panose="02040503050406030204" pitchFamily="18" charset="0"/>
                          </a:rPr>
                          <m:t>𝑥</m:t>
                        </m:r>
                      </m:e>
                    </m:d>
                  </m:oMath>
                </a14:m>
                <a:r>
                  <a:rPr lang="ja-JP" altLang="en-US" b="0" i="1" dirty="0"/>
                  <a:t>について</a:t>
                </a:r>
                <a:endParaRPr lang="en-US" altLang="ja-JP" b="0" i="1" dirty="0"/>
              </a:p>
              <a:p>
                <a:pPr marL="0" indent="0">
                  <a:buNone/>
                </a:pPr>
                <a:endParaRPr kumimoji="1" lang="en-US" altLang="ja-JP"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𝑓</m:t>
                              </m:r>
                              <m:r>
                                <a:rPr lang="en-US" altLang="ja-JP" i="1">
                                  <a:latin typeface="Cambria Math" panose="02040503050406030204" pitchFamily="18" charset="0"/>
                                </a:rPr>
                                <m:t>−</m:t>
                              </m:r>
                              <m:r>
                                <a:rPr lang="ja-JP" altLang="en-US" i="1">
                                  <a:latin typeface="Cambria Math" panose="02040503050406030204" pitchFamily="18" charset="0"/>
                                </a:rPr>
                                <m:t>𝜑</m:t>
                              </m:r>
                            </m:e>
                          </m:d>
                        </m:e>
                        <m:sup>
                          <m:r>
                            <a:rPr lang="en-US" altLang="ja-JP" i="1">
                              <a:latin typeface="Cambria Math" panose="02040503050406030204" pitchFamily="18" charset="0"/>
                            </a:rPr>
                            <m:t>2</m:t>
                          </m:r>
                        </m:sup>
                      </m:sSup>
                      <m:r>
                        <a:rPr lang="en-US" altLang="ja-JP" i="1">
                          <a:latin typeface="Cambria Math" panose="02040503050406030204" pitchFamily="18" charset="0"/>
                        </a:rPr>
                        <m:t>=</m:t>
                      </m:r>
                      <m:nary>
                        <m:naryPr>
                          <m:ctrlPr>
                            <a:rPr lang="en-US" altLang="ja-JP" i="1">
                              <a:latin typeface="Cambria Math" panose="02040503050406030204" pitchFamily="18" charset="0"/>
                            </a:rPr>
                          </m:ctrlPr>
                        </m:naryPr>
                        <m:sub>
                          <m:r>
                            <m:rPr>
                              <m:brk m:alnAt="23"/>
                            </m:rPr>
                            <a:rPr lang="en-US" altLang="ja-JP" i="1">
                              <a:latin typeface="Cambria Math" panose="02040503050406030204" pitchFamily="18" charset="0"/>
                            </a:rPr>
                            <m:t>0</m:t>
                          </m:r>
                        </m:sub>
                        <m:sup>
                          <m:r>
                            <a:rPr lang="en-US" altLang="ja-JP" i="1">
                              <a:latin typeface="Cambria Math" panose="02040503050406030204" pitchFamily="18" charset="0"/>
                            </a:rPr>
                            <m:t>1</m:t>
                          </m:r>
                        </m:sup>
                        <m:e>
                          <m:d>
                            <m:dPr>
                              <m:ctrlPr>
                                <a:rPr lang="en-US" altLang="ja-JP" i="1">
                                  <a:latin typeface="Cambria Math" panose="02040503050406030204" pitchFamily="18" charset="0"/>
                                </a:rPr>
                              </m:ctrlPr>
                            </m:dPr>
                            <m:e>
                              <m:sSup>
                                <m:sSupPr>
                                  <m:ctrlPr>
                                    <a:rPr lang="en-US" altLang="ja-JP" i="1">
                                      <a:latin typeface="Cambria Math" panose="02040503050406030204" pitchFamily="18" charset="0"/>
                                    </a:rPr>
                                  </m:ctrlPr>
                                </m:sSupPr>
                                <m:e>
                                  <m:d>
                                    <m:dPr>
                                      <m:begChr m:val="|"/>
                                      <m:endChr m:val="|"/>
                                      <m:ctrlPr>
                                        <a:rPr lang="en-US" altLang="ja-JP" i="1">
                                          <a:latin typeface="Cambria Math" panose="02040503050406030204" pitchFamily="18" charset="0"/>
                                        </a:rPr>
                                      </m:ctrlPr>
                                    </m:dPr>
                                    <m:e>
                                      <m:r>
                                        <a:rPr lang="en-US" altLang="ja-JP" i="1">
                                          <a:latin typeface="Cambria Math" panose="02040503050406030204" pitchFamily="18" charset="0"/>
                                        </a:rPr>
                                        <m:t>𝑓</m:t>
                                      </m:r>
                                      <m:d>
                                        <m:dPr>
                                          <m:ctrlPr>
                                            <a:rPr lang="en-US" altLang="ja-JP" i="1">
                                              <a:latin typeface="Cambria Math" panose="02040503050406030204" pitchFamily="18" charset="0"/>
                                            </a:rPr>
                                          </m:ctrlPr>
                                        </m:dPr>
                                        <m:e>
                                          <m:r>
                                            <a:rPr lang="en-US" altLang="ja-JP" i="1">
                                              <a:latin typeface="Cambria Math" panose="02040503050406030204" pitchFamily="18" charset="0"/>
                                            </a:rPr>
                                            <m:t>𝑥</m:t>
                                          </m:r>
                                        </m:e>
                                      </m:d>
                                      <m:r>
                                        <a:rPr lang="en-US" altLang="ja-JP" i="1">
                                          <a:latin typeface="Cambria Math" panose="02040503050406030204" pitchFamily="18" charset="0"/>
                                        </a:rPr>
                                        <m:t>−</m:t>
                                      </m:r>
                                      <m:r>
                                        <a:rPr lang="ja-JP" altLang="en-US" i="1">
                                          <a:latin typeface="Cambria Math" panose="02040503050406030204" pitchFamily="18" charset="0"/>
                                        </a:rPr>
                                        <m:t>𝜑</m:t>
                                      </m:r>
                                      <m:r>
                                        <a:rPr lang="en-US" altLang="ja-JP" i="1">
                                          <a:latin typeface="Cambria Math" panose="02040503050406030204" pitchFamily="18" charset="0"/>
                                        </a:rPr>
                                        <m:t>(</m:t>
                                      </m:r>
                                      <m:r>
                                        <a:rPr lang="en-US" altLang="ja-JP" i="1">
                                          <a:latin typeface="Cambria Math" panose="02040503050406030204" pitchFamily="18" charset="0"/>
                                        </a:rPr>
                                        <m:t>𝑥</m:t>
                                      </m:r>
                                      <m:r>
                                        <a:rPr lang="en-US" altLang="ja-JP" i="1">
                                          <a:latin typeface="Cambria Math" panose="02040503050406030204" pitchFamily="18" charset="0"/>
                                        </a:rPr>
                                        <m:t>)</m:t>
                                      </m:r>
                                    </m:e>
                                  </m:d>
                                </m:e>
                                <m:sup>
                                  <m:r>
                                    <a:rPr lang="en-US" altLang="ja-JP" i="1">
                                      <a:latin typeface="Cambria Math" panose="02040503050406030204" pitchFamily="18" charset="0"/>
                                    </a:rPr>
                                    <m:t>2</m:t>
                                  </m:r>
                                </m:sup>
                              </m:sSup>
                            </m:e>
                          </m:d>
                          <m:r>
                            <a:rPr lang="en-US" altLang="ja-JP" i="1">
                              <a:latin typeface="Cambria Math" panose="02040503050406030204" pitchFamily="18" charset="0"/>
                            </a:rPr>
                            <m:t>𝑑𝑥</m:t>
                          </m:r>
                        </m:e>
                      </m:nary>
                    </m:oMath>
                  </m:oMathPara>
                </a14:m>
                <a:endParaRPr lang="en-US" altLang="ja-JP" dirty="0"/>
              </a:p>
              <a:p>
                <a:endParaRPr lang="en-US" altLang="ja-JP" dirty="0"/>
              </a:p>
              <a:p>
                <a:r>
                  <a:rPr lang="ja-JP" altLang="en-US" dirty="0"/>
                  <a:t>これを最小化する</a:t>
                </a:r>
                <a14:m>
                  <m:oMath xmlns:m="http://schemas.openxmlformats.org/officeDocument/2006/math">
                    <m:r>
                      <a:rPr lang="en-US" altLang="ja-JP" i="1">
                        <a:latin typeface="Cambria Math" panose="02040503050406030204" pitchFamily="18" charset="0"/>
                        <a:ea typeface="Cambria Math" panose="02040503050406030204" pitchFamily="18" charset="0"/>
                      </a:rPr>
                      <m:t>𝜑</m:t>
                    </m:r>
                  </m:oMath>
                </a14:m>
                <a:r>
                  <a:rPr kumimoji="1" lang="ja-JP" altLang="en-US" dirty="0"/>
                  <a:t>を考える　→　バランス条件の元で</a:t>
                </a:r>
                <a14:m>
                  <m:oMath xmlns:m="http://schemas.openxmlformats.org/officeDocument/2006/math">
                    <m:sSup>
                      <m:sSupPr>
                        <m:ctrlPr>
                          <a:rPr lang="en-US" altLang="ja-JP" i="1" smtClean="0">
                            <a:latin typeface="Cambria Math" panose="02040503050406030204" pitchFamily="18" charset="0"/>
                            <a:ea typeface="Cambria Math" panose="02040503050406030204" pitchFamily="18" charset="0"/>
                          </a:rPr>
                        </m:ctrlPr>
                      </m:sSupPr>
                      <m:e>
                        <m:d>
                          <m:dPr>
                            <m:begChr m:val="‖"/>
                            <m:endChr m:val="‖"/>
                            <m:ctrlPr>
                              <a:rPr lang="en-US" altLang="ja-JP" i="1">
                                <a:latin typeface="Cambria Math" panose="02040503050406030204" pitchFamily="18" charset="0"/>
                                <a:ea typeface="Cambria Math" panose="02040503050406030204" pitchFamily="18" charset="0"/>
                              </a:rPr>
                            </m:ctrlPr>
                          </m:dPr>
                          <m:e>
                            <m:r>
                              <a:rPr lang="en-US" altLang="ja-JP" i="1">
                                <a:latin typeface="Cambria Math" panose="02040503050406030204" pitchFamily="18" charset="0"/>
                                <a:ea typeface="Cambria Math" panose="02040503050406030204" pitchFamily="18" charset="0"/>
                              </a:rPr>
                              <m:t>𝜑</m:t>
                            </m:r>
                          </m:e>
                        </m:d>
                      </m:e>
                      <m:sup>
                        <m:r>
                          <a:rPr lang="en-US" altLang="ja-JP" b="0" i="1" smtClean="0">
                            <a:latin typeface="Cambria Math" panose="02040503050406030204" pitchFamily="18" charset="0"/>
                            <a:ea typeface="Cambria Math" panose="02040503050406030204" pitchFamily="18" charset="0"/>
                          </a:rPr>
                          <m:t>2</m:t>
                        </m:r>
                      </m:sup>
                    </m:sSup>
                  </m:oMath>
                </a14:m>
                <a:r>
                  <a:rPr kumimoji="1" lang="ja-JP" altLang="en-US" dirty="0"/>
                  <a:t>の最大化と等価</a:t>
                </a:r>
                <a:r>
                  <a:rPr kumimoji="1" lang="en-US" altLang="ja-JP" dirty="0"/>
                  <a:t>[1]</a:t>
                </a:r>
              </a:p>
              <a:p>
                <a:pPr marL="0" indent="0">
                  <a:buNone/>
                </a:pP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FB283AFC-6FE4-3646-885D-DC2D22D3C58B}"/>
                  </a:ext>
                </a:extLst>
              </p:cNvPr>
              <p:cNvSpPr>
                <a:spLocks noGrp="1" noRot="1" noChangeAspect="1" noMove="1" noResize="1" noEditPoints="1" noAdjustHandles="1" noChangeArrowheads="1" noChangeShapeType="1" noTextEdit="1"/>
              </p:cNvSpPr>
              <p:nvPr>
                <p:ph idx="1"/>
              </p:nvPr>
            </p:nvSpPr>
            <p:spPr>
              <a:blipFill>
                <a:blip r:embed="rId2"/>
                <a:stretch>
                  <a:fillRect l="-493" t="-3265"/>
                </a:stretch>
              </a:blipFill>
            </p:spPr>
            <p:txBody>
              <a:bodyPr/>
              <a:lstStyle/>
              <a:p>
                <a:r>
                  <a:rPr lang="ja-JP" altLang="en-US">
                    <a:noFill/>
                  </a:rPr>
                  <a:t> </a:t>
                </a:r>
              </a:p>
            </p:txBody>
          </p:sp>
        </mc:Fallback>
      </mc:AlternateContent>
      <p:sp>
        <p:nvSpPr>
          <p:cNvPr id="6" name="フッター プレースホルダー 5">
            <a:extLst>
              <a:ext uri="{FF2B5EF4-FFF2-40B4-BE49-F238E27FC236}">
                <a16:creationId xmlns:a16="http://schemas.microsoft.com/office/drawing/2014/main" id="{83DC8DF9-D9B9-054E-B3E7-A15D4A993FD1}"/>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sp>
        <p:nvSpPr>
          <p:cNvPr id="4" name="日付プレースホルダー 3">
            <a:extLst>
              <a:ext uri="{FF2B5EF4-FFF2-40B4-BE49-F238E27FC236}">
                <a16:creationId xmlns:a16="http://schemas.microsoft.com/office/drawing/2014/main" id="{A3047DAB-15FE-0F8C-C821-C24152C3641A}"/>
              </a:ext>
            </a:extLst>
          </p:cNvPr>
          <p:cNvSpPr>
            <a:spLocks noGrp="1"/>
          </p:cNvSpPr>
          <p:nvPr>
            <p:ph type="dt" sz="half" idx="10"/>
          </p:nvPr>
        </p:nvSpPr>
        <p:spPr/>
        <p:txBody>
          <a:bodyPr/>
          <a:lstStyle/>
          <a:p>
            <a:fld id="{0588FB99-AAAE-514C-8E13-6002A84E7159}" type="datetime1">
              <a:rPr lang="ja-JP" altLang="en-US" smtClean="0"/>
              <a:t>2023/3/4</a:t>
            </a:fld>
            <a:endParaRPr lang="ja-JP" altLang="en-US" dirty="0"/>
          </a:p>
        </p:txBody>
      </p:sp>
      <p:sp>
        <p:nvSpPr>
          <p:cNvPr id="5" name="スライド番号プレースホルダー 4">
            <a:extLst>
              <a:ext uri="{FF2B5EF4-FFF2-40B4-BE49-F238E27FC236}">
                <a16:creationId xmlns:a16="http://schemas.microsoft.com/office/drawing/2014/main" id="{AE9B9C19-21F6-5490-45C2-84C468494C0A}"/>
              </a:ext>
            </a:extLst>
          </p:cNvPr>
          <p:cNvSpPr>
            <a:spLocks noGrp="1"/>
          </p:cNvSpPr>
          <p:nvPr>
            <p:ph type="sldNum" sz="quarter" idx="12"/>
          </p:nvPr>
        </p:nvSpPr>
        <p:spPr/>
        <p:txBody>
          <a:bodyPr/>
          <a:lstStyle/>
          <a:p>
            <a:fld id="{C2EA3249-E942-6548-99D7-50BB56ADF5E4}" type="slidenum">
              <a:rPr kumimoji="1" lang="ja-JP" altLang="en-US" smtClean="0"/>
              <a:t>27</a:t>
            </a:fld>
            <a:endParaRPr kumimoji="1" lang="ja-JP" altLang="en-US"/>
          </a:p>
        </p:txBody>
      </p:sp>
    </p:spTree>
    <p:extLst>
      <p:ext uri="{BB962C8B-B14F-4D97-AF65-F5344CB8AC3E}">
        <p14:creationId xmlns:p14="http://schemas.microsoft.com/office/powerpoint/2010/main" val="326593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5" name="図 74" descr="グラフ, 折れ線グラフ&#10;&#10;自動的に生成された説明">
            <a:extLst>
              <a:ext uri="{FF2B5EF4-FFF2-40B4-BE49-F238E27FC236}">
                <a16:creationId xmlns:a16="http://schemas.microsoft.com/office/drawing/2014/main" id="{4DD97978-553E-594B-917E-E2A843C604E6}"/>
              </a:ext>
            </a:extLst>
          </p:cNvPr>
          <p:cNvPicPr>
            <a:picLocks noChangeAspect="1"/>
          </p:cNvPicPr>
          <p:nvPr/>
        </p:nvPicPr>
        <p:blipFill>
          <a:blip r:embed="rId2"/>
          <a:stretch>
            <a:fillRect/>
          </a:stretch>
        </p:blipFill>
        <p:spPr>
          <a:xfrm>
            <a:off x="8323568" y="1047771"/>
            <a:ext cx="3713226" cy="2566050"/>
          </a:xfrm>
          <a:prstGeom prst="rect">
            <a:avLst/>
          </a:prstGeom>
        </p:spPr>
      </p:pic>
      <p:sp>
        <p:nvSpPr>
          <p:cNvPr id="2" name="タイトル 1">
            <a:extLst>
              <a:ext uri="{FF2B5EF4-FFF2-40B4-BE49-F238E27FC236}">
                <a16:creationId xmlns:a16="http://schemas.microsoft.com/office/drawing/2014/main" id="{EC1C4CE9-1618-884A-AC1B-55A741F841EC}"/>
              </a:ext>
            </a:extLst>
          </p:cNvPr>
          <p:cNvSpPr>
            <a:spLocks noGrp="1"/>
          </p:cNvSpPr>
          <p:nvPr>
            <p:ph type="title"/>
          </p:nvPr>
        </p:nvSpPr>
        <p:spPr/>
        <p:txBody>
          <a:bodyPr/>
          <a:lstStyle/>
          <a:p>
            <a:r>
              <a:rPr kumimoji="1" lang="ja-JP" altLang="en-US"/>
              <a:t>単峰近似の線形時間アルゴリズム</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12372EEC-229E-3541-9C38-AFEED80C872A}"/>
                  </a:ext>
                </a:extLst>
              </p:cNvPr>
              <p:cNvSpPr>
                <a:spLocks noGrp="1"/>
              </p:cNvSpPr>
              <p:nvPr>
                <p:ph idx="1"/>
              </p:nvPr>
            </p:nvSpPr>
            <p:spPr/>
            <p:txBody>
              <a:bodyPr>
                <a:normAutofit/>
              </a:bodyPr>
              <a:lstStyle/>
              <a:p>
                <a:pPr marL="0" indent="0">
                  <a:buNone/>
                </a:pPr>
                <a:r>
                  <a:rPr kumimoji="1" lang="ja-JP" altLang="en-US"/>
                  <a:t>①</a:t>
                </a:r>
                <a:r>
                  <a:rPr lang="ja-JP" altLang="en-US"/>
                  <a:t>区分線形関数</a:t>
                </a:r>
                <a14:m>
                  <m:oMath xmlns:m="http://schemas.openxmlformats.org/officeDocument/2006/math">
                    <m:r>
                      <a:rPr lang="en-US" altLang="ja-JP" b="0" i="1" smtClean="0">
                        <a:latin typeface="Cambria Math" panose="02040503050406030204" pitchFamily="18" charset="0"/>
                      </a:rPr>
                      <m:t>𝐹</m:t>
                    </m:r>
                  </m:oMath>
                </a14:m>
                <a:r>
                  <a:rPr kumimoji="1" lang="ja-JP" altLang="en-US"/>
                  <a:t>を計算</a:t>
                </a:r>
                <a:r>
                  <a:rPr lang="en-US" altLang="ja-JP" dirty="0"/>
                  <a:t> </a:t>
                </a:r>
                <a14:m>
                  <m:oMath xmlns:m="http://schemas.openxmlformats.org/officeDocument/2006/math">
                    <m:r>
                      <a:rPr kumimoji="1" lang="en-US" altLang="ja-JP" b="0" i="1" smtClean="0">
                        <a:latin typeface="Cambria Math" panose="02040503050406030204" pitchFamily="18" charset="0"/>
                      </a:rPr>
                      <m:t>𝐹</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r>
                      <a:rPr kumimoji="1" lang="en-US" altLang="ja-JP" b="0" i="1" smtClean="0">
                        <a:latin typeface="Cambria Math" panose="02040503050406030204" pitchFamily="18" charset="0"/>
                      </a:rPr>
                      <m:t>=</m:t>
                    </m:r>
                    <m:nary>
                      <m:naryPr>
                        <m:ctrlPr>
                          <a:rPr kumimoji="1" lang="en-US" altLang="ja-JP" b="0" i="1" smtClean="0">
                            <a:latin typeface="Cambria Math" panose="02040503050406030204" pitchFamily="18" charset="0"/>
                          </a:rPr>
                        </m:ctrlPr>
                      </m:naryPr>
                      <m:sub>
                        <m:r>
                          <m:rPr>
                            <m:brk m:alnAt="23"/>
                          </m:rP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𝑥</m:t>
                        </m:r>
                      </m:sup>
                      <m:e>
                        <m:r>
                          <a:rPr kumimoji="1" lang="en-US" altLang="ja-JP" b="0" i="1" smtClean="0">
                            <a:latin typeface="Cambria Math" panose="02040503050406030204" pitchFamily="18" charset="0"/>
                          </a:rPr>
                          <m:t>𝑓</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𝑢</m:t>
                            </m:r>
                          </m:e>
                        </m:d>
                        <m:r>
                          <a:rPr kumimoji="1" lang="en-US" altLang="ja-JP" b="0" i="1" smtClean="0">
                            <a:latin typeface="Cambria Math" panose="02040503050406030204" pitchFamily="18" charset="0"/>
                          </a:rPr>
                          <m:t>𝑑𝑢</m:t>
                        </m:r>
                      </m:e>
                    </m:nary>
                  </m:oMath>
                </a14:m>
                <a:endParaRPr kumimoji="1" lang="en-US" altLang="ja-JP" b="0" dirty="0"/>
              </a:p>
              <a:p>
                <a:r>
                  <a:rPr kumimoji="1" lang="ja-JP" altLang="en-US" b="0"/>
                  <a:t>ヒストグラム関数</a:t>
                </a:r>
                <a14:m>
                  <m:oMath xmlns:m="http://schemas.openxmlformats.org/officeDocument/2006/math">
                    <m:r>
                      <a:rPr kumimoji="1" lang="en-US" altLang="ja-JP" b="0" i="1" smtClean="0">
                        <a:latin typeface="Cambria Math" panose="02040503050406030204" pitchFamily="18" charset="0"/>
                      </a:rPr>
                      <m:t>𝑓</m:t>
                    </m:r>
                  </m:oMath>
                </a14:m>
                <a:r>
                  <a:rPr kumimoji="1" lang="ja-JP" altLang="en-US" b="0"/>
                  <a:t>を配列</a:t>
                </a:r>
                <a14:m>
                  <m:oMath xmlns:m="http://schemas.openxmlformats.org/officeDocument/2006/math">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𝑛</m:t>
                    </m:r>
                    <m:r>
                      <a:rPr kumimoji="1" lang="en-US" altLang="ja-JP" b="0" i="1" smtClean="0">
                        <a:latin typeface="Cambria Math" panose="02040503050406030204" pitchFamily="18" charset="0"/>
                      </a:rPr>
                      <m:t>]</m:t>
                    </m:r>
                  </m:oMath>
                </a14:m>
                <a:r>
                  <a:rPr kumimoji="1" lang="ja-JP" altLang="en-US" b="0"/>
                  <a:t>とすると　</a:t>
                </a:r>
                <a14:m>
                  <m:oMath xmlns:m="http://schemas.openxmlformats.org/officeDocument/2006/math">
                    <m:r>
                      <a:rPr kumimoji="1" lang="en-US" altLang="ja-JP" b="0" i="1" smtClean="0">
                        <a:latin typeface="Cambria Math" panose="02040503050406030204" pitchFamily="18" charset="0"/>
                      </a:rPr>
                      <m:t>𝐹</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𝑥</m:t>
                        </m:r>
                      </m:e>
                    </m:d>
                    <m:r>
                      <a:rPr kumimoji="1" lang="en-US" altLang="ja-JP" b="0" i="1" smtClean="0">
                        <a:latin typeface="Cambria Math" panose="02040503050406030204" pitchFamily="18" charset="0"/>
                      </a:rPr>
                      <m:t>=</m:t>
                    </m:r>
                    <m:nary>
                      <m:naryPr>
                        <m:chr m:val="∑"/>
                        <m:limLoc m:val="subSup"/>
                        <m:ctrlPr>
                          <a:rPr kumimoji="1" lang="en-US" altLang="ja-JP" b="0" i="1" smtClean="0">
                            <a:latin typeface="Cambria Math" panose="02040503050406030204" pitchFamily="18" charset="0"/>
                          </a:rPr>
                        </m:ctrlPr>
                      </m:naryPr>
                      <m:sub>
                        <m:r>
                          <m:rPr>
                            <m:brk m:alnAt="25"/>
                          </m:rPr>
                          <a:rPr kumimoji="1" lang="en-US" altLang="ja-JP" b="0" i="1" smtClean="0">
                            <a:latin typeface="Cambria Math" panose="02040503050406030204" pitchFamily="18" charset="0"/>
                          </a:rPr>
                          <m:t>𝑢</m:t>
                        </m:r>
                        <m:r>
                          <a:rPr kumimoji="1" lang="en-US" altLang="ja-JP" b="0" i="1" smtClean="0">
                            <a:latin typeface="Cambria Math" panose="02040503050406030204" pitchFamily="18" charset="0"/>
                          </a:rPr>
                          <m:t>=0</m:t>
                        </m:r>
                      </m:sub>
                      <m:sup>
                        <m:r>
                          <a:rPr kumimoji="1" lang="en-US" altLang="ja-JP" b="0" i="1" smtClean="0">
                            <a:latin typeface="Cambria Math" panose="02040503050406030204" pitchFamily="18" charset="0"/>
                          </a:rPr>
                          <m:t>𝑥</m:t>
                        </m:r>
                      </m:sup>
                      <m:e>
                        <m:r>
                          <a:rPr kumimoji="1" lang="en-US" altLang="ja-JP" b="0" i="1" smtClean="0">
                            <a:latin typeface="Cambria Math" panose="02040503050406030204" pitchFamily="18" charset="0"/>
                          </a:rPr>
                          <m:t>𝑓</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𝑢</m:t>
                        </m:r>
                        <m:r>
                          <a:rPr kumimoji="1" lang="en-US" altLang="ja-JP" b="0" i="1" smtClean="0">
                            <a:latin typeface="Cambria Math" panose="02040503050406030204" pitchFamily="18" charset="0"/>
                          </a:rPr>
                          <m:t>)</m:t>
                        </m:r>
                      </m:e>
                    </m:nary>
                  </m:oMath>
                </a14:m>
                <a:endParaRPr kumimoji="1" lang="en-US" altLang="ja-JP" b="0" dirty="0"/>
              </a:p>
              <a:p>
                <a:pPr marL="0" indent="0">
                  <a:buNone/>
                </a:pPr>
                <a:endParaRPr lang="en-US" altLang="ja-JP" dirty="0"/>
              </a:p>
              <a:p>
                <a:pPr marL="0" indent="0">
                  <a:buNone/>
                </a:pPr>
                <a:endParaRPr lang="en-US" altLang="ja-JP" dirty="0"/>
              </a:p>
              <a:p>
                <a:pPr marL="0" indent="0">
                  <a:buNone/>
                </a:pPr>
                <a:r>
                  <a:rPr kumimoji="1" lang="ja-JP" altLang="en-US" b="0"/>
                  <a:t>②</a:t>
                </a:r>
                <a:r>
                  <a:rPr lang="en-US" altLang="ja-JP" dirty="0"/>
                  <a:t> </a:t>
                </a:r>
                <a14:m>
                  <m:oMath xmlns:m="http://schemas.openxmlformats.org/officeDocument/2006/math">
                    <m:r>
                      <a:rPr lang="en-US" altLang="ja-JP" i="1">
                        <a:latin typeface="Cambria Math" panose="02040503050406030204" pitchFamily="18" charset="0"/>
                      </a:rPr>
                      <m:t>𝐹</m:t>
                    </m:r>
                  </m:oMath>
                </a14:m>
                <a:r>
                  <a:rPr kumimoji="1" lang="ja-JP" altLang="en-US" b="0" dirty="0"/>
                  <a:t>の</a:t>
                </a:r>
                <a:r>
                  <a:rPr kumimoji="1" lang="ja-JP" altLang="en-US" b="0"/>
                  <a:t>凸包木</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𝑇</m:t>
                        </m:r>
                      </m:e>
                      <m:sup>
                        <m:r>
                          <a:rPr lang="en-US" altLang="ja-JP" b="0" i="1" smtClean="0">
                            <a:latin typeface="Cambria Math" panose="02040503050406030204" pitchFamily="18" charset="0"/>
                          </a:rPr>
                          <m:t>𝐿</m:t>
                        </m:r>
                      </m:sup>
                    </m:sSup>
                  </m:oMath>
                </a14:m>
                <a:r>
                  <a:rPr kumimoji="1" lang="en-US" altLang="ja-JP" b="0" dirty="0"/>
                  <a:t>, </a:t>
                </a:r>
                <a14:m>
                  <m:oMath xmlns:m="http://schemas.openxmlformats.org/officeDocument/2006/math">
                    <m:sSup>
                      <m:sSupPr>
                        <m:ctrlPr>
                          <a:rPr lang="en-US" altLang="ja-JP" i="1">
                            <a:latin typeface="Cambria Math" panose="02040503050406030204" pitchFamily="18" charset="0"/>
                          </a:rPr>
                        </m:ctrlPr>
                      </m:sSupPr>
                      <m:e>
                        <m:r>
                          <a:rPr lang="en-US" altLang="ja-JP" i="1">
                            <a:latin typeface="Cambria Math" panose="02040503050406030204" pitchFamily="18" charset="0"/>
                          </a:rPr>
                          <m:t>𝑇</m:t>
                        </m:r>
                      </m:e>
                      <m:sup>
                        <m:r>
                          <a:rPr lang="en-US" altLang="ja-JP" i="1">
                            <a:latin typeface="Cambria Math" panose="02040503050406030204" pitchFamily="18" charset="0"/>
                          </a:rPr>
                          <m:t>𝑈</m:t>
                        </m:r>
                      </m:sup>
                    </m:sSup>
                  </m:oMath>
                </a14:m>
                <a:r>
                  <a:rPr kumimoji="1" lang="ja-JP" altLang="en-US" b="0"/>
                  <a:t>と各頂点までの重みの和を計算</a:t>
                </a:r>
                <a:endParaRPr kumimoji="1" lang="en-US" altLang="ja-JP" b="0" dirty="0"/>
              </a:p>
              <a:p>
                <a:r>
                  <a:rPr kumimoji="1" lang="ja-JP" altLang="en-US" b="0"/>
                  <a:t>辺</a:t>
                </a:r>
                <a14:m>
                  <m:oMath xmlns:m="http://schemas.openxmlformats.org/officeDocument/2006/math">
                    <m:r>
                      <a:rPr kumimoji="1" lang="en-US" altLang="ja-JP" b="0" i="1" smtClean="0">
                        <a:latin typeface="Cambria Math" panose="02040503050406030204" pitchFamily="18" charset="0"/>
                      </a:rPr>
                      <m:t>𝑒</m:t>
                    </m:r>
                  </m:oMath>
                </a14:m>
                <a:r>
                  <a:rPr lang="ja-JP" altLang="en-US"/>
                  <a:t>の重み　</a:t>
                </a:r>
                <a14:m>
                  <m:oMath xmlns:m="http://schemas.openxmlformats.org/officeDocument/2006/math">
                    <m:r>
                      <a:rPr kumimoji="1" lang="en-US" altLang="ja-JP" b="0" i="1" smtClean="0">
                        <a:latin typeface="Cambria Math" panose="02040503050406030204" pitchFamily="18" charset="0"/>
                      </a:rPr>
                      <m:t>𝑤</m:t>
                    </m:r>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r>
                      <a:rPr kumimoji="1" lang="en-US" altLang="ja-JP" b="0" i="1" smtClean="0">
                        <a:latin typeface="Cambria Math" panose="02040503050406030204" pitchFamily="18" charset="0"/>
                      </a:rPr>
                      <m:t>=</m:t>
                    </m:r>
                    <m:d>
                      <m:dPr>
                        <m:ctrlPr>
                          <a:rPr kumimoji="1" lang="en-US" altLang="ja-JP" b="0" i="1" smtClean="0">
                            <a:latin typeface="Cambria Math" panose="02040503050406030204" pitchFamily="18" charset="0"/>
                          </a:rPr>
                        </m:ctrlPr>
                      </m:dPr>
                      <m:e>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1</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r>
                          <a:rPr kumimoji="1" lang="en-US" altLang="ja-JP" b="0" i="1" smtClean="0">
                            <a:latin typeface="Cambria Math" panose="02040503050406030204" pitchFamily="18" charset="0"/>
                          </a:rPr>
                          <m:t>−</m:t>
                        </m:r>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𝑥</m:t>
                            </m:r>
                          </m:e>
                          <m:sub>
                            <m:r>
                              <a:rPr kumimoji="1" lang="en-US" altLang="ja-JP" b="0" i="1" smtClean="0">
                                <a:latin typeface="Cambria Math" panose="02040503050406030204" pitchFamily="18" charset="0"/>
                              </a:rPr>
                              <m:t>2</m:t>
                            </m:r>
                          </m:sub>
                        </m:sSub>
                        <m:d>
                          <m:dPr>
                            <m:ctrlPr>
                              <a:rPr kumimoji="1" lang="en-US" altLang="ja-JP" b="0" i="1" smtClean="0">
                                <a:latin typeface="Cambria Math" panose="02040503050406030204" pitchFamily="18" charset="0"/>
                              </a:rPr>
                            </m:ctrlPr>
                          </m:dPr>
                          <m:e>
                            <m:r>
                              <a:rPr kumimoji="1" lang="en-US" altLang="ja-JP" b="0" i="1" smtClean="0">
                                <a:latin typeface="Cambria Math" panose="02040503050406030204" pitchFamily="18" charset="0"/>
                              </a:rPr>
                              <m:t>𝑒</m:t>
                            </m:r>
                          </m:e>
                        </m:d>
                      </m:e>
                    </m:d>
                    <m:sSup>
                      <m:sSupPr>
                        <m:ctrlPr>
                          <a:rPr kumimoji="1" lang="en-US" altLang="ja-JP" b="0" i="1" smtClean="0">
                            <a:latin typeface="Cambria Math" panose="02040503050406030204" pitchFamily="18" charset="0"/>
                          </a:rPr>
                        </m:ctrlPr>
                      </m:sSupPr>
                      <m:e>
                        <m:r>
                          <a:rPr kumimoji="1" lang="en-US" altLang="ja-JP" b="0" i="1" smtClean="0">
                            <a:latin typeface="Cambria Math" panose="02040503050406030204" pitchFamily="18" charset="0"/>
                          </a:rPr>
                          <m:t>𝑡</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𝑒</m:t>
                        </m:r>
                        <m:r>
                          <a:rPr kumimoji="1" lang="en-US" altLang="ja-JP" b="0" i="1" smtClean="0">
                            <a:latin typeface="Cambria Math" panose="02040503050406030204" pitchFamily="18" charset="0"/>
                          </a:rPr>
                          <m:t>)</m:t>
                        </m:r>
                      </m:e>
                      <m:sup>
                        <m:r>
                          <a:rPr kumimoji="1" lang="en-US" altLang="ja-JP" b="0" i="1" smtClean="0">
                            <a:latin typeface="Cambria Math" panose="02040503050406030204" pitchFamily="18" charset="0"/>
                          </a:rPr>
                          <m:t>2</m:t>
                        </m:r>
                      </m:sup>
                    </m:sSup>
                  </m:oMath>
                </a14:m>
                <a:endParaRPr kumimoji="1" lang="en-US" altLang="ja-JP" b="0" dirty="0"/>
              </a:p>
              <a:p>
                <a:r>
                  <a:rPr kumimoji="1" lang="ja-JP" altLang="en-US" b="0"/>
                  <a:t>頂点</a:t>
                </a:r>
                <a14:m>
                  <m:oMath xmlns:m="http://schemas.openxmlformats.org/officeDocument/2006/math">
                    <m:sSub>
                      <m:sSubPr>
                        <m:ctrlPr>
                          <a:rPr kumimoji="1" lang="en-US" altLang="ja-JP" b="0" i="1" smtClean="0">
                            <a:latin typeface="Cambria Math" panose="02040503050406030204" pitchFamily="18" charset="0"/>
                          </a:rPr>
                        </m:ctrlPr>
                      </m:sSubPr>
                      <m:e>
                        <m:r>
                          <a:rPr kumimoji="1" lang="en-US" altLang="ja-JP" b="0" i="1" smtClean="0">
                            <a:latin typeface="Cambria Math" panose="02040503050406030204" pitchFamily="18" charset="0"/>
                          </a:rPr>
                          <m:t>𝑣</m:t>
                        </m:r>
                      </m:e>
                      <m:sub>
                        <m:r>
                          <a:rPr kumimoji="1" lang="en-US" altLang="ja-JP" b="0" i="1" smtClean="0">
                            <a:latin typeface="Cambria Math" panose="02040503050406030204" pitchFamily="18" charset="0"/>
                          </a:rPr>
                          <m:t>𝑖</m:t>
                        </m:r>
                      </m:sub>
                    </m:sSub>
                  </m:oMath>
                </a14:m>
                <a:r>
                  <a:rPr kumimoji="1" lang="ja-JP" altLang="en-US" b="0" dirty="0"/>
                  <a:t>までの辺の重み</a:t>
                </a:r>
                <a:r>
                  <a:rPr kumimoji="1" lang="ja-JP" altLang="en-US" b="0"/>
                  <a:t>の和</a:t>
                </a:r>
                <a:r>
                  <a:rPr kumimoji="1" lang="en-US" altLang="ja-JP" b="0" dirty="0"/>
                  <a:t> </a:t>
                </a:r>
                <a14:m>
                  <m:oMath xmlns:m="http://schemas.openxmlformats.org/officeDocument/2006/math">
                    <m:sSup>
                      <m:sSupPr>
                        <m:ctrlPr>
                          <a:rPr lang="en-US" altLang="ja-JP" i="1">
                            <a:latin typeface="Cambria Math" panose="02040503050406030204" pitchFamily="18" charset="0"/>
                          </a:rPr>
                        </m:ctrlPr>
                      </m:sSupPr>
                      <m:e>
                        <m:r>
                          <a:rPr lang="en-US" altLang="ja-JP" b="0" i="1" smtClean="0">
                            <a:latin typeface="Cambria Math" panose="02040503050406030204" pitchFamily="18" charset="0"/>
                          </a:rPr>
                          <m:t>𝑊</m:t>
                        </m:r>
                      </m:e>
                      <m:sup>
                        <m:r>
                          <a:rPr lang="en-US" altLang="ja-JP" i="1">
                            <a:latin typeface="Cambria Math" panose="02040503050406030204" pitchFamily="18" charset="0"/>
                          </a:rPr>
                          <m:t>𝐿</m:t>
                        </m:r>
                      </m:sup>
                    </m:sSup>
                    <m:d>
                      <m:dPr>
                        <m:ctrlPr>
                          <a:rPr lang="en-US" altLang="ja-JP" b="0" i="1" smtClean="0">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𝑖</m:t>
                            </m:r>
                          </m:sub>
                        </m:sSub>
                      </m:e>
                    </m:d>
                    <m:r>
                      <a:rPr lang="en-US" altLang="ja-JP" b="0" i="1" smtClean="0">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𝑊</m:t>
                        </m:r>
                      </m:e>
                      <m:sup>
                        <m:r>
                          <a:rPr lang="en-US" altLang="ja-JP" i="1">
                            <a:latin typeface="Cambria Math" panose="02040503050406030204" pitchFamily="18" charset="0"/>
                          </a:rPr>
                          <m:t>𝐿</m:t>
                        </m:r>
                      </m:sup>
                    </m:sSup>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𝑖</m:t>
                            </m:r>
                          </m:sub>
                        </m:sSub>
                      </m:e>
                    </m:d>
                  </m:oMath>
                </a14:m>
                <a:endParaRPr kumimoji="1" lang="en-US" altLang="ja-JP" b="0" dirty="0"/>
              </a:p>
            </p:txBody>
          </p:sp>
        </mc:Choice>
        <mc:Fallback xmlns="">
          <p:sp>
            <p:nvSpPr>
              <p:cNvPr id="3" name="コンテンツ プレースホルダー 2">
                <a:extLst>
                  <a:ext uri="{FF2B5EF4-FFF2-40B4-BE49-F238E27FC236}">
                    <a16:creationId xmlns:a16="http://schemas.microsoft.com/office/drawing/2014/main" id="{12372EEC-229E-3541-9C38-AFEED80C872A}"/>
                  </a:ext>
                </a:extLst>
              </p:cNvPr>
              <p:cNvSpPr>
                <a:spLocks noGrp="1" noRot="1" noChangeAspect="1" noMove="1" noResize="1" noEditPoints="1" noAdjustHandles="1" noChangeArrowheads="1" noChangeShapeType="1" noTextEdit="1"/>
              </p:cNvSpPr>
              <p:nvPr>
                <p:ph idx="1"/>
              </p:nvPr>
            </p:nvSpPr>
            <p:spPr>
              <a:blipFill>
                <a:blip r:embed="rId3"/>
                <a:stretch>
                  <a:fillRect l="-569" t="-12312"/>
                </a:stretch>
              </a:blipFill>
            </p:spPr>
            <p:txBody>
              <a:bodyPr/>
              <a:lstStyle/>
              <a:p>
                <a:r>
                  <a:rPr lang="ja-JP" altLang="en-US">
                    <a:noFill/>
                  </a:rPr>
                  <a:t> </a:t>
                </a:r>
              </a:p>
            </p:txBody>
          </p:sp>
        </mc:Fallback>
      </mc:AlternateContent>
      <p:grpSp>
        <p:nvGrpSpPr>
          <p:cNvPr id="117" name="グループ化 116">
            <a:extLst>
              <a:ext uri="{FF2B5EF4-FFF2-40B4-BE49-F238E27FC236}">
                <a16:creationId xmlns:a16="http://schemas.microsoft.com/office/drawing/2014/main" id="{4566A19B-4631-044F-9020-B05903097072}"/>
              </a:ext>
            </a:extLst>
          </p:cNvPr>
          <p:cNvGrpSpPr/>
          <p:nvPr/>
        </p:nvGrpSpPr>
        <p:grpSpPr>
          <a:xfrm>
            <a:off x="6230120" y="3802741"/>
            <a:ext cx="2816070" cy="2140627"/>
            <a:chOff x="8316694" y="3765205"/>
            <a:chExt cx="2816070" cy="2140627"/>
          </a:xfrm>
        </p:grpSpPr>
        <p:grpSp>
          <p:nvGrpSpPr>
            <p:cNvPr id="84" name="グループ化 83">
              <a:extLst>
                <a:ext uri="{FF2B5EF4-FFF2-40B4-BE49-F238E27FC236}">
                  <a16:creationId xmlns:a16="http://schemas.microsoft.com/office/drawing/2014/main" id="{6CA27909-F080-4D4B-86B0-7C25481F6E17}"/>
                </a:ext>
              </a:extLst>
            </p:cNvPr>
            <p:cNvGrpSpPr/>
            <p:nvPr/>
          </p:nvGrpSpPr>
          <p:grpSpPr>
            <a:xfrm>
              <a:off x="8316694" y="3765205"/>
              <a:ext cx="2816070" cy="2140627"/>
              <a:chOff x="8834395" y="1206590"/>
              <a:chExt cx="2816070" cy="2140627"/>
            </a:xfrm>
          </p:grpSpPr>
          <p:sp>
            <p:nvSpPr>
              <p:cNvPr id="18" name="円/楕円 17">
                <a:extLst>
                  <a:ext uri="{FF2B5EF4-FFF2-40B4-BE49-F238E27FC236}">
                    <a16:creationId xmlns:a16="http://schemas.microsoft.com/office/drawing/2014/main" id="{C4AF2124-02B1-A645-97E9-F08C907E0065}"/>
                  </a:ext>
                </a:extLst>
              </p:cNvPr>
              <p:cNvSpPr/>
              <p:nvPr/>
            </p:nvSpPr>
            <p:spPr>
              <a:xfrm>
                <a:off x="11593315" y="1206590"/>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7C3526CE-0A98-B146-B202-037FA10842A8}"/>
                  </a:ext>
                </a:extLst>
              </p:cNvPr>
              <p:cNvSpPr/>
              <p:nvPr/>
            </p:nvSpPr>
            <p:spPr>
              <a:xfrm>
                <a:off x="11284350" y="1206590"/>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a:extLst>
                  <a:ext uri="{FF2B5EF4-FFF2-40B4-BE49-F238E27FC236}">
                    <a16:creationId xmlns:a16="http://schemas.microsoft.com/office/drawing/2014/main" id="{7F724331-CF88-8F43-B29A-DB6779BDAA76}"/>
                  </a:ext>
                </a:extLst>
              </p:cNvPr>
              <p:cNvSpPr/>
              <p:nvPr/>
            </p:nvSpPr>
            <p:spPr>
              <a:xfrm>
                <a:off x="10978931" y="1343937"/>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a:extLst>
                  <a:ext uri="{FF2B5EF4-FFF2-40B4-BE49-F238E27FC236}">
                    <a16:creationId xmlns:a16="http://schemas.microsoft.com/office/drawing/2014/main" id="{C93A1DF4-21B2-3A4F-B844-C28BA776970E}"/>
                  </a:ext>
                </a:extLst>
              </p:cNvPr>
              <p:cNvSpPr/>
              <p:nvPr/>
            </p:nvSpPr>
            <p:spPr>
              <a:xfrm>
                <a:off x="10672080" y="1624103"/>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77">
                <a:extLst>
                  <a:ext uri="{FF2B5EF4-FFF2-40B4-BE49-F238E27FC236}">
                    <a16:creationId xmlns:a16="http://schemas.microsoft.com/office/drawing/2014/main" id="{6252D4B5-C81E-E04A-96B3-BEBDB15C43B3}"/>
                  </a:ext>
                </a:extLst>
              </p:cNvPr>
              <p:cNvSpPr/>
              <p:nvPr/>
            </p:nvSpPr>
            <p:spPr>
              <a:xfrm>
                <a:off x="10365230" y="1764201"/>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円/楕円 78">
                <a:extLst>
                  <a:ext uri="{FF2B5EF4-FFF2-40B4-BE49-F238E27FC236}">
                    <a16:creationId xmlns:a16="http://schemas.microsoft.com/office/drawing/2014/main" id="{CCB4F6F7-D695-D646-A13D-59C9529E4A21}"/>
                  </a:ext>
                </a:extLst>
              </p:cNvPr>
              <p:cNvSpPr/>
              <p:nvPr/>
            </p:nvSpPr>
            <p:spPr>
              <a:xfrm>
                <a:off x="10058380" y="2318444"/>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a:extLst>
                  <a:ext uri="{FF2B5EF4-FFF2-40B4-BE49-F238E27FC236}">
                    <a16:creationId xmlns:a16="http://schemas.microsoft.com/office/drawing/2014/main" id="{516E03E6-1D48-974C-8BCA-873B1D3DEE27}"/>
                  </a:ext>
                </a:extLst>
              </p:cNvPr>
              <p:cNvSpPr/>
              <p:nvPr/>
            </p:nvSpPr>
            <p:spPr>
              <a:xfrm>
                <a:off x="9754946" y="2593582"/>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a:extLst>
                  <a:ext uri="{FF2B5EF4-FFF2-40B4-BE49-F238E27FC236}">
                    <a16:creationId xmlns:a16="http://schemas.microsoft.com/office/drawing/2014/main" id="{C1589AF3-D7A1-D049-B512-3759311BC010}"/>
                  </a:ext>
                </a:extLst>
              </p:cNvPr>
              <p:cNvSpPr/>
              <p:nvPr/>
            </p:nvSpPr>
            <p:spPr>
              <a:xfrm>
                <a:off x="9448095" y="2735138"/>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a:extLst>
                  <a:ext uri="{FF2B5EF4-FFF2-40B4-BE49-F238E27FC236}">
                    <a16:creationId xmlns:a16="http://schemas.microsoft.com/office/drawing/2014/main" id="{AA864775-2EFD-7F49-BD9D-16E09FD25951}"/>
                  </a:ext>
                </a:extLst>
              </p:cNvPr>
              <p:cNvSpPr/>
              <p:nvPr/>
            </p:nvSpPr>
            <p:spPr>
              <a:xfrm>
                <a:off x="9141245" y="3149968"/>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a:extLst>
                  <a:ext uri="{FF2B5EF4-FFF2-40B4-BE49-F238E27FC236}">
                    <a16:creationId xmlns:a16="http://schemas.microsoft.com/office/drawing/2014/main" id="{A5B3F345-9AFA-E642-B030-D2B4E6CC347E}"/>
                  </a:ext>
                </a:extLst>
              </p:cNvPr>
              <p:cNvSpPr/>
              <p:nvPr/>
            </p:nvSpPr>
            <p:spPr>
              <a:xfrm>
                <a:off x="8834395" y="3290067"/>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6" name="直線コネクタ 85">
              <a:extLst>
                <a:ext uri="{FF2B5EF4-FFF2-40B4-BE49-F238E27FC236}">
                  <a16:creationId xmlns:a16="http://schemas.microsoft.com/office/drawing/2014/main" id="{0C497DC8-2F8A-6049-983B-82FCDD45B928}"/>
                </a:ext>
              </a:extLst>
            </p:cNvPr>
            <p:cNvCxnSpPr>
              <a:cxnSpLocks/>
              <a:stCxn id="83" idx="6"/>
              <a:endCxn id="82" idx="3"/>
            </p:cNvCxnSpPr>
            <p:nvPr/>
          </p:nvCxnSpPr>
          <p:spPr>
            <a:xfrm flipV="1">
              <a:off x="8373844" y="5757364"/>
              <a:ext cx="258069" cy="11989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a:extLst>
                <a:ext uri="{FF2B5EF4-FFF2-40B4-BE49-F238E27FC236}">
                  <a16:creationId xmlns:a16="http://schemas.microsoft.com/office/drawing/2014/main" id="{353EFE24-C787-A442-AE50-B26BF8D6FE34}"/>
                </a:ext>
              </a:extLst>
            </p:cNvPr>
            <p:cNvCxnSpPr>
              <a:cxnSpLocks/>
              <a:stCxn id="82" idx="7"/>
              <a:endCxn id="81" idx="3"/>
            </p:cNvCxnSpPr>
            <p:nvPr/>
          </p:nvCxnSpPr>
          <p:spPr>
            <a:xfrm flipV="1">
              <a:off x="8672325" y="5342534"/>
              <a:ext cx="266438" cy="3744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752D54F9-0823-0943-A997-CE1E87E50186}"/>
                </a:ext>
              </a:extLst>
            </p:cNvPr>
            <p:cNvCxnSpPr>
              <a:cxnSpLocks/>
              <a:stCxn id="82" idx="7"/>
              <a:endCxn id="80" idx="3"/>
            </p:cNvCxnSpPr>
            <p:nvPr/>
          </p:nvCxnSpPr>
          <p:spPr>
            <a:xfrm flipV="1">
              <a:off x="8672325" y="5200978"/>
              <a:ext cx="573289" cy="5159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a:extLst>
                <a:ext uri="{FF2B5EF4-FFF2-40B4-BE49-F238E27FC236}">
                  <a16:creationId xmlns:a16="http://schemas.microsoft.com/office/drawing/2014/main" id="{E3AF2909-7362-4146-9CC2-BB45BA1A9D0F}"/>
                </a:ext>
              </a:extLst>
            </p:cNvPr>
            <p:cNvCxnSpPr>
              <a:cxnSpLocks/>
              <a:stCxn id="80" idx="7"/>
              <a:endCxn id="79" idx="3"/>
            </p:cNvCxnSpPr>
            <p:nvPr/>
          </p:nvCxnSpPr>
          <p:spPr>
            <a:xfrm flipV="1">
              <a:off x="9286026" y="4925840"/>
              <a:ext cx="263022" cy="23472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E10ECBEC-2CEE-2844-AF17-612D95CF903A}"/>
                </a:ext>
              </a:extLst>
            </p:cNvPr>
            <p:cNvCxnSpPr>
              <a:cxnSpLocks/>
              <a:stCxn id="79" idx="7"/>
              <a:endCxn id="78" idx="3"/>
            </p:cNvCxnSpPr>
            <p:nvPr/>
          </p:nvCxnSpPr>
          <p:spPr>
            <a:xfrm flipV="1">
              <a:off x="9589460" y="4371597"/>
              <a:ext cx="266438" cy="51383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直線コネクタ 101">
              <a:extLst>
                <a:ext uri="{FF2B5EF4-FFF2-40B4-BE49-F238E27FC236}">
                  <a16:creationId xmlns:a16="http://schemas.microsoft.com/office/drawing/2014/main" id="{5CB8DD11-AEE3-C54B-9DD4-E8477928A4A5}"/>
                </a:ext>
              </a:extLst>
            </p:cNvPr>
            <p:cNvCxnSpPr>
              <a:cxnSpLocks/>
              <a:stCxn id="79" idx="7"/>
              <a:endCxn id="77" idx="3"/>
            </p:cNvCxnSpPr>
            <p:nvPr/>
          </p:nvCxnSpPr>
          <p:spPr>
            <a:xfrm flipV="1">
              <a:off x="9589460" y="4231499"/>
              <a:ext cx="573288" cy="6539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310A9711-88B9-254D-B412-0F7E24574B21}"/>
                </a:ext>
              </a:extLst>
            </p:cNvPr>
            <p:cNvCxnSpPr>
              <a:cxnSpLocks/>
              <a:stCxn id="79" idx="7"/>
              <a:endCxn id="76" idx="3"/>
            </p:cNvCxnSpPr>
            <p:nvPr/>
          </p:nvCxnSpPr>
          <p:spPr>
            <a:xfrm flipV="1">
              <a:off x="9589460" y="3951333"/>
              <a:ext cx="880139" cy="9340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30765BBF-7F24-7E4A-9257-DB37CDBCBA48}"/>
                </a:ext>
              </a:extLst>
            </p:cNvPr>
            <p:cNvCxnSpPr>
              <a:cxnSpLocks/>
              <a:stCxn id="79" idx="7"/>
              <a:endCxn id="19" idx="3"/>
            </p:cNvCxnSpPr>
            <p:nvPr/>
          </p:nvCxnSpPr>
          <p:spPr>
            <a:xfrm flipV="1">
              <a:off x="9589460" y="3813986"/>
              <a:ext cx="1185558" cy="10714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a:extLst>
                <a:ext uri="{FF2B5EF4-FFF2-40B4-BE49-F238E27FC236}">
                  <a16:creationId xmlns:a16="http://schemas.microsoft.com/office/drawing/2014/main" id="{9277BC92-DA4A-0046-8666-5EDC6C433491}"/>
                </a:ext>
              </a:extLst>
            </p:cNvPr>
            <p:cNvCxnSpPr>
              <a:cxnSpLocks/>
              <a:stCxn id="80" idx="7"/>
              <a:endCxn id="18" idx="3"/>
            </p:cNvCxnSpPr>
            <p:nvPr/>
          </p:nvCxnSpPr>
          <p:spPr>
            <a:xfrm flipV="1">
              <a:off x="9286026" y="3813986"/>
              <a:ext cx="1797957" cy="13465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1" name="グループ化 150">
            <a:extLst>
              <a:ext uri="{FF2B5EF4-FFF2-40B4-BE49-F238E27FC236}">
                <a16:creationId xmlns:a16="http://schemas.microsoft.com/office/drawing/2014/main" id="{B9D81394-9742-3142-8C8E-40C3B9C80B9A}"/>
              </a:ext>
            </a:extLst>
          </p:cNvPr>
          <p:cNvGrpSpPr/>
          <p:nvPr/>
        </p:nvGrpSpPr>
        <p:grpSpPr>
          <a:xfrm>
            <a:off x="9038769" y="3766784"/>
            <a:ext cx="2816070" cy="2140627"/>
            <a:chOff x="8603900" y="4036336"/>
            <a:chExt cx="2816070" cy="2140627"/>
          </a:xfrm>
        </p:grpSpPr>
        <p:grpSp>
          <p:nvGrpSpPr>
            <p:cNvPr id="119" name="グループ化 118">
              <a:extLst>
                <a:ext uri="{FF2B5EF4-FFF2-40B4-BE49-F238E27FC236}">
                  <a16:creationId xmlns:a16="http://schemas.microsoft.com/office/drawing/2014/main" id="{1F37267F-1F80-564A-A76C-1E1D784F4749}"/>
                </a:ext>
              </a:extLst>
            </p:cNvPr>
            <p:cNvGrpSpPr/>
            <p:nvPr/>
          </p:nvGrpSpPr>
          <p:grpSpPr>
            <a:xfrm>
              <a:off x="8603900" y="4036336"/>
              <a:ext cx="2816070" cy="2140627"/>
              <a:chOff x="8834395" y="1206590"/>
              <a:chExt cx="2816070" cy="2140627"/>
            </a:xfrm>
            <a:solidFill>
              <a:srgbClr val="232AF4"/>
            </a:solidFill>
          </p:grpSpPr>
          <p:sp>
            <p:nvSpPr>
              <p:cNvPr id="129" name="円/楕円 128">
                <a:extLst>
                  <a:ext uri="{FF2B5EF4-FFF2-40B4-BE49-F238E27FC236}">
                    <a16:creationId xmlns:a16="http://schemas.microsoft.com/office/drawing/2014/main" id="{7FFC1A2E-CEE5-4845-8140-3668E474D46C}"/>
                  </a:ext>
                </a:extLst>
              </p:cNvPr>
              <p:cNvSpPr/>
              <p:nvPr/>
            </p:nvSpPr>
            <p:spPr>
              <a:xfrm>
                <a:off x="11593315" y="1206590"/>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円/楕円 129">
                <a:extLst>
                  <a:ext uri="{FF2B5EF4-FFF2-40B4-BE49-F238E27FC236}">
                    <a16:creationId xmlns:a16="http://schemas.microsoft.com/office/drawing/2014/main" id="{1E638F60-11CB-3C4A-9A64-C1B4DF1108FF}"/>
                  </a:ext>
                </a:extLst>
              </p:cNvPr>
              <p:cNvSpPr/>
              <p:nvPr/>
            </p:nvSpPr>
            <p:spPr>
              <a:xfrm>
                <a:off x="11284350" y="1206590"/>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1" name="円/楕円 130">
                <a:extLst>
                  <a:ext uri="{FF2B5EF4-FFF2-40B4-BE49-F238E27FC236}">
                    <a16:creationId xmlns:a16="http://schemas.microsoft.com/office/drawing/2014/main" id="{C68A3BB9-3E70-1C4F-87C4-26B93BBDE76C}"/>
                  </a:ext>
                </a:extLst>
              </p:cNvPr>
              <p:cNvSpPr/>
              <p:nvPr/>
            </p:nvSpPr>
            <p:spPr>
              <a:xfrm>
                <a:off x="10978931" y="1343937"/>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2" name="円/楕円 131">
                <a:extLst>
                  <a:ext uri="{FF2B5EF4-FFF2-40B4-BE49-F238E27FC236}">
                    <a16:creationId xmlns:a16="http://schemas.microsoft.com/office/drawing/2014/main" id="{E9B4A007-807F-8E48-BC1A-D6EB5A5E2048}"/>
                  </a:ext>
                </a:extLst>
              </p:cNvPr>
              <p:cNvSpPr/>
              <p:nvPr/>
            </p:nvSpPr>
            <p:spPr>
              <a:xfrm>
                <a:off x="10672080" y="1624103"/>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3" name="円/楕円 132">
                <a:extLst>
                  <a:ext uri="{FF2B5EF4-FFF2-40B4-BE49-F238E27FC236}">
                    <a16:creationId xmlns:a16="http://schemas.microsoft.com/office/drawing/2014/main" id="{974DAB2D-8368-4146-B915-1376C52ECE8C}"/>
                  </a:ext>
                </a:extLst>
              </p:cNvPr>
              <p:cNvSpPr/>
              <p:nvPr/>
            </p:nvSpPr>
            <p:spPr>
              <a:xfrm>
                <a:off x="10365230" y="1764201"/>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4" name="円/楕円 133">
                <a:extLst>
                  <a:ext uri="{FF2B5EF4-FFF2-40B4-BE49-F238E27FC236}">
                    <a16:creationId xmlns:a16="http://schemas.microsoft.com/office/drawing/2014/main" id="{80E9DEBB-A1D5-DF4E-9C03-CB9BA4A6D56B}"/>
                  </a:ext>
                </a:extLst>
              </p:cNvPr>
              <p:cNvSpPr/>
              <p:nvPr/>
            </p:nvSpPr>
            <p:spPr>
              <a:xfrm>
                <a:off x="10058380" y="2318444"/>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5" name="円/楕円 134">
                <a:extLst>
                  <a:ext uri="{FF2B5EF4-FFF2-40B4-BE49-F238E27FC236}">
                    <a16:creationId xmlns:a16="http://schemas.microsoft.com/office/drawing/2014/main" id="{0E096F64-A353-274D-9B74-5EC24A9B2655}"/>
                  </a:ext>
                </a:extLst>
              </p:cNvPr>
              <p:cNvSpPr/>
              <p:nvPr/>
            </p:nvSpPr>
            <p:spPr>
              <a:xfrm>
                <a:off x="9754946" y="2593582"/>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6" name="円/楕円 135">
                <a:extLst>
                  <a:ext uri="{FF2B5EF4-FFF2-40B4-BE49-F238E27FC236}">
                    <a16:creationId xmlns:a16="http://schemas.microsoft.com/office/drawing/2014/main" id="{7D3C0844-56C4-E348-9F2A-BEED3B1503B0}"/>
                  </a:ext>
                </a:extLst>
              </p:cNvPr>
              <p:cNvSpPr/>
              <p:nvPr/>
            </p:nvSpPr>
            <p:spPr>
              <a:xfrm>
                <a:off x="9448095" y="2735138"/>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7" name="円/楕円 136">
                <a:extLst>
                  <a:ext uri="{FF2B5EF4-FFF2-40B4-BE49-F238E27FC236}">
                    <a16:creationId xmlns:a16="http://schemas.microsoft.com/office/drawing/2014/main" id="{166415E3-83A2-5244-99F3-095D3D1BCECB}"/>
                  </a:ext>
                </a:extLst>
              </p:cNvPr>
              <p:cNvSpPr/>
              <p:nvPr/>
            </p:nvSpPr>
            <p:spPr>
              <a:xfrm>
                <a:off x="9141245" y="3149968"/>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8" name="円/楕円 137">
                <a:extLst>
                  <a:ext uri="{FF2B5EF4-FFF2-40B4-BE49-F238E27FC236}">
                    <a16:creationId xmlns:a16="http://schemas.microsoft.com/office/drawing/2014/main" id="{C822EE91-8C77-F040-8C7A-09134FC977BA}"/>
                  </a:ext>
                </a:extLst>
              </p:cNvPr>
              <p:cNvSpPr/>
              <p:nvPr/>
            </p:nvSpPr>
            <p:spPr>
              <a:xfrm>
                <a:off x="8834395" y="3290067"/>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20" name="直線コネクタ 119">
              <a:extLst>
                <a:ext uri="{FF2B5EF4-FFF2-40B4-BE49-F238E27FC236}">
                  <a16:creationId xmlns:a16="http://schemas.microsoft.com/office/drawing/2014/main" id="{4F2C228E-3DA5-B249-8AE9-3C508CB792E6}"/>
                </a:ext>
              </a:extLst>
            </p:cNvPr>
            <p:cNvCxnSpPr>
              <a:cxnSpLocks/>
              <a:stCxn id="138" idx="6"/>
              <a:endCxn id="136" idx="3"/>
            </p:cNvCxnSpPr>
            <p:nvPr/>
          </p:nvCxnSpPr>
          <p:spPr>
            <a:xfrm flipV="1">
              <a:off x="8661050" y="5613665"/>
              <a:ext cx="564919" cy="534723"/>
            </a:xfrm>
            <a:prstGeom prst="line">
              <a:avLst/>
            </a:prstGeom>
            <a:solidFill>
              <a:srgbClr val="232AF4"/>
            </a:solidFill>
            <a:ln w="1905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521919CD-6FA3-B345-907D-33CB97B8A0F1}"/>
                </a:ext>
              </a:extLst>
            </p:cNvPr>
            <p:cNvCxnSpPr>
              <a:cxnSpLocks/>
              <a:stCxn id="136" idx="7"/>
              <a:endCxn id="133" idx="3"/>
            </p:cNvCxnSpPr>
            <p:nvPr/>
          </p:nvCxnSpPr>
          <p:spPr>
            <a:xfrm flipV="1">
              <a:off x="9266381" y="4642728"/>
              <a:ext cx="876723" cy="930525"/>
            </a:xfrm>
            <a:prstGeom prst="line">
              <a:avLst/>
            </a:prstGeom>
            <a:solidFill>
              <a:srgbClr val="232AF4"/>
            </a:solidFill>
            <a:ln w="1905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a:extLst>
                <a:ext uri="{FF2B5EF4-FFF2-40B4-BE49-F238E27FC236}">
                  <a16:creationId xmlns:a16="http://schemas.microsoft.com/office/drawing/2014/main" id="{2BD1D6E9-DD77-AF40-B785-21741310A357}"/>
                </a:ext>
              </a:extLst>
            </p:cNvPr>
            <p:cNvCxnSpPr>
              <a:cxnSpLocks/>
              <a:stCxn id="137" idx="7"/>
              <a:endCxn id="136" idx="3"/>
            </p:cNvCxnSpPr>
            <p:nvPr/>
          </p:nvCxnSpPr>
          <p:spPr>
            <a:xfrm flipV="1">
              <a:off x="8959531" y="5613665"/>
              <a:ext cx="266438" cy="374418"/>
            </a:xfrm>
            <a:prstGeom prst="line">
              <a:avLst/>
            </a:prstGeom>
            <a:solidFill>
              <a:srgbClr val="232AF4"/>
            </a:solidFill>
            <a:ln w="1905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a:extLst>
                <a:ext uri="{FF2B5EF4-FFF2-40B4-BE49-F238E27FC236}">
                  <a16:creationId xmlns:a16="http://schemas.microsoft.com/office/drawing/2014/main" id="{DD1BB4B1-CEEB-1341-A906-80AF9FBC8345}"/>
                </a:ext>
              </a:extLst>
            </p:cNvPr>
            <p:cNvCxnSpPr>
              <a:cxnSpLocks/>
              <a:stCxn id="135" idx="7"/>
              <a:endCxn id="133" idx="3"/>
            </p:cNvCxnSpPr>
            <p:nvPr/>
          </p:nvCxnSpPr>
          <p:spPr>
            <a:xfrm flipV="1">
              <a:off x="9573232" y="4642728"/>
              <a:ext cx="569872" cy="788969"/>
            </a:xfrm>
            <a:prstGeom prst="line">
              <a:avLst/>
            </a:prstGeom>
            <a:solidFill>
              <a:srgbClr val="232AF4"/>
            </a:solidFill>
            <a:ln w="1905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a:extLst>
                <a:ext uri="{FF2B5EF4-FFF2-40B4-BE49-F238E27FC236}">
                  <a16:creationId xmlns:a16="http://schemas.microsoft.com/office/drawing/2014/main" id="{48004294-D2E6-AF46-A7FB-6289607EE2A6}"/>
                </a:ext>
              </a:extLst>
            </p:cNvPr>
            <p:cNvCxnSpPr>
              <a:cxnSpLocks/>
              <a:stCxn id="134" idx="7"/>
              <a:endCxn id="133" idx="3"/>
            </p:cNvCxnSpPr>
            <p:nvPr/>
          </p:nvCxnSpPr>
          <p:spPr>
            <a:xfrm flipV="1">
              <a:off x="9876666" y="4642728"/>
              <a:ext cx="266438" cy="513831"/>
            </a:xfrm>
            <a:prstGeom prst="line">
              <a:avLst/>
            </a:prstGeom>
            <a:solidFill>
              <a:srgbClr val="232AF4"/>
            </a:solidFill>
            <a:ln w="1905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a:extLst>
                <a:ext uri="{FF2B5EF4-FFF2-40B4-BE49-F238E27FC236}">
                  <a16:creationId xmlns:a16="http://schemas.microsoft.com/office/drawing/2014/main" id="{83ED5DED-1187-554D-816F-2F19AD764358}"/>
                </a:ext>
              </a:extLst>
            </p:cNvPr>
            <p:cNvCxnSpPr>
              <a:cxnSpLocks/>
              <a:stCxn id="133" idx="7"/>
              <a:endCxn id="131" idx="3"/>
            </p:cNvCxnSpPr>
            <p:nvPr/>
          </p:nvCxnSpPr>
          <p:spPr>
            <a:xfrm flipV="1">
              <a:off x="10183516" y="4222464"/>
              <a:ext cx="573289" cy="379852"/>
            </a:xfrm>
            <a:prstGeom prst="line">
              <a:avLst/>
            </a:prstGeom>
            <a:solidFill>
              <a:srgbClr val="232AF4"/>
            </a:solidFill>
            <a:ln w="1905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126" name="直線コネクタ 125">
              <a:extLst>
                <a:ext uri="{FF2B5EF4-FFF2-40B4-BE49-F238E27FC236}">
                  <a16:creationId xmlns:a16="http://schemas.microsoft.com/office/drawing/2014/main" id="{F91081D6-5961-8249-BE6A-0511472797FE}"/>
                </a:ext>
              </a:extLst>
            </p:cNvPr>
            <p:cNvCxnSpPr>
              <a:cxnSpLocks/>
              <a:stCxn id="132" idx="7"/>
              <a:endCxn id="131" idx="3"/>
            </p:cNvCxnSpPr>
            <p:nvPr/>
          </p:nvCxnSpPr>
          <p:spPr>
            <a:xfrm flipV="1">
              <a:off x="10490366" y="4222464"/>
              <a:ext cx="266439" cy="239754"/>
            </a:xfrm>
            <a:prstGeom prst="line">
              <a:avLst/>
            </a:prstGeom>
            <a:solidFill>
              <a:srgbClr val="232AF4"/>
            </a:solidFill>
            <a:ln w="1905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a:extLst>
                <a:ext uri="{FF2B5EF4-FFF2-40B4-BE49-F238E27FC236}">
                  <a16:creationId xmlns:a16="http://schemas.microsoft.com/office/drawing/2014/main" id="{F88D7DD5-DA75-2349-BF01-6A71F0685904}"/>
                </a:ext>
              </a:extLst>
            </p:cNvPr>
            <p:cNvCxnSpPr>
              <a:cxnSpLocks/>
              <a:stCxn id="131" idx="7"/>
              <a:endCxn id="130" idx="2"/>
            </p:cNvCxnSpPr>
            <p:nvPr/>
          </p:nvCxnSpPr>
          <p:spPr>
            <a:xfrm flipV="1">
              <a:off x="10797217" y="4064911"/>
              <a:ext cx="256638" cy="117141"/>
            </a:xfrm>
            <a:prstGeom prst="line">
              <a:avLst/>
            </a:prstGeom>
            <a:solidFill>
              <a:srgbClr val="232AF4"/>
            </a:solidFill>
            <a:ln w="1905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a:extLst>
                <a:ext uri="{FF2B5EF4-FFF2-40B4-BE49-F238E27FC236}">
                  <a16:creationId xmlns:a16="http://schemas.microsoft.com/office/drawing/2014/main" id="{E1A61C07-D0DA-1047-A0BD-EFA74F8F672C}"/>
                </a:ext>
              </a:extLst>
            </p:cNvPr>
            <p:cNvCxnSpPr>
              <a:cxnSpLocks/>
              <a:stCxn id="130" idx="6"/>
              <a:endCxn id="129" idx="2"/>
            </p:cNvCxnSpPr>
            <p:nvPr/>
          </p:nvCxnSpPr>
          <p:spPr>
            <a:xfrm>
              <a:off x="11111005" y="4064911"/>
              <a:ext cx="251815" cy="0"/>
            </a:xfrm>
            <a:prstGeom prst="line">
              <a:avLst/>
            </a:prstGeom>
            <a:solidFill>
              <a:srgbClr val="232AF4"/>
            </a:solidFill>
            <a:ln w="19050">
              <a:solidFill>
                <a:srgbClr val="232AF4"/>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52" name="テキスト ボックス 151">
                <a:extLst>
                  <a:ext uri="{FF2B5EF4-FFF2-40B4-BE49-F238E27FC236}">
                    <a16:creationId xmlns:a16="http://schemas.microsoft.com/office/drawing/2014/main" id="{4100ABD7-6A27-B145-ACFD-1434E4EA89A8}"/>
                  </a:ext>
                </a:extLst>
              </p:cNvPr>
              <p:cNvSpPr txBox="1"/>
              <p:nvPr/>
            </p:nvSpPr>
            <p:spPr>
              <a:xfrm>
                <a:off x="9672909" y="6080582"/>
                <a:ext cx="1793390" cy="313099"/>
              </a:xfrm>
              <a:prstGeom prst="rect">
                <a:avLst/>
              </a:prstGeom>
              <a:noFill/>
            </p:spPr>
            <p:txBody>
              <a:bodyPr wrap="square" rtlCol="0">
                <a:spAutoFit/>
              </a:bodyPr>
              <a:lstStyle/>
              <a:p>
                <a:pPr algn="ctr"/>
                <a14:m>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𝑇</m:t>
                        </m:r>
                      </m:e>
                      <m:sup>
                        <m:r>
                          <a:rPr kumimoji="1" lang="en-US" altLang="ja-JP" sz="1400" b="0" i="1" smtClean="0">
                            <a:latin typeface="Cambria Math" panose="02040503050406030204" pitchFamily="18" charset="0"/>
                          </a:rPr>
                          <m:t>𝑈</m:t>
                        </m:r>
                      </m:sup>
                    </m:sSup>
                    <m:r>
                      <a:rPr kumimoji="1" lang="en-US" altLang="ja-JP" sz="1400" b="0" i="1" smtClean="0">
                        <a:latin typeface="Cambria Math" panose="02040503050406030204" pitchFamily="18" charset="0"/>
                      </a:rPr>
                      <m:t>=</m:t>
                    </m:r>
                    <m:nary>
                      <m:naryPr>
                        <m:chr m:val="⋃"/>
                        <m:limLoc m:val="subSup"/>
                        <m:ctrlPr>
                          <a:rPr lang="en-US" altLang="ja-JP" sz="1400" i="1">
                            <a:latin typeface="Cambria Math" panose="02040503050406030204" pitchFamily="18" charset="0"/>
                          </a:rPr>
                        </m:ctrlPr>
                      </m:naryPr>
                      <m:sub>
                        <m:r>
                          <m:rPr>
                            <m:brk m:alnAt="25"/>
                          </m:rPr>
                          <a:rPr lang="en-US" altLang="ja-JP" sz="1400" i="1">
                            <a:latin typeface="Cambria Math" panose="02040503050406030204" pitchFamily="18" charset="0"/>
                          </a:rPr>
                          <m:t>𝑖</m:t>
                        </m:r>
                        <m:r>
                          <a:rPr lang="en-US" altLang="ja-JP" sz="1400" i="1">
                            <a:latin typeface="Cambria Math" panose="02040503050406030204" pitchFamily="18" charset="0"/>
                          </a:rPr>
                          <m:t>=0</m:t>
                        </m:r>
                      </m:sub>
                      <m:sup>
                        <m:r>
                          <a:rPr lang="en-US" altLang="ja-JP" sz="1400" i="1">
                            <a:latin typeface="Cambria Math" panose="02040503050406030204" pitchFamily="18" charset="0"/>
                          </a:rPr>
                          <m:t>𝑥</m:t>
                        </m:r>
                      </m:sup>
                      <m:e>
                        <m:r>
                          <a:rPr lang="en-US" altLang="ja-JP" sz="1400" b="0" i="1" smtClean="0">
                            <a:latin typeface="Cambria Math" panose="02040503050406030204" pitchFamily="18" charset="0"/>
                          </a:rPr>
                          <m:t>𝑈</m:t>
                        </m:r>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𝑟</m:t>
                            </m:r>
                          </m:e>
                          <m:sub>
                            <m:r>
                              <a:rPr lang="en-US" altLang="ja-JP" sz="1400" i="1">
                                <a:latin typeface="Cambria Math" panose="02040503050406030204" pitchFamily="18" charset="0"/>
                              </a:rPr>
                              <m:t>𝑖</m:t>
                            </m:r>
                          </m:sub>
                        </m:sSub>
                        <m:r>
                          <a:rPr lang="en-US" altLang="ja-JP" sz="1400" i="1">
                            <a:latin typeface="Cambria Math" panose="02040503050406030204" pitchFamily="18" charset="0"/>
                          </a:rPr>
                          <m:t>)</m:t>
                        </m:r>
                      </m:e>
                    </m:nary>
                  </m:oMath>
                </a14:m>
                <a:r>
                  <a:rPr kumimoji="1" lang="en-US" altLang="ja-JP" sz="1400" dirty="0"/>
                  <a:t> </a:t>
                </a:r>
                <a:endParaRPr kumimoji="1" lang="ja-JP" altLang="en-US" sz="1400"/>
              </a:p>
            </p:txBody>
          </p:sp>
        </mc:Choice>
        <mc:Fallback xmlns="">
          <p:sp>
            <p:nvSpPr>
              <p:cNvPr id="152" name="テキスト ボックス 151">
                <a:extLst>
                  <a:ext uri="{FF2B5EF4-FFF2-40B4-BE49-F238E27FC236}">
                    <a16:creationId xmlns:a16="http://schemas.microsoft.com/office/drawing/2014/main" id="{4100ABD7-6A27-B145-ACFD-1434E4EA89A8}"/>
                  </a:ext>
                </a:extLst>
              </p:cNvPr>
              <p:cNvSpPr txBox="1">
                <a:spLocks noRot="1" noChangeAspect="1" noMove="1" noResize="1" noEditPoints="1" noAdjustHandles="1" noChangeArrowheads="1" noChangeShapeType="1" noTextEdit="1"/>
              </p:cNvSpPr>
              <p:nvPr/>
            </p:nvSpPr>
            <p:spPr>
              <a:xfrm>
                <a:off x="9672909" y="6080582"/>
                <a:ext cx="1793390" cy="313099"/>
              </a:xfrm>
              <a:prstGeom prst="rect">
                <a:avLst/>
              </a:prstGeom>
              <a:blipFill>
                <a:blip r:embed="rId4"/>
                <a:stretch>
                  <a:fillRect t="-76923" b="-12692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3" name="テキスト ボックス 152">
                <a:extLst>
                  <a:ext uri="{FF2B5EF4-FFF2-40B4-BE49-F238E27FC236}">
                    <a16:creationId xmlns:a16="http://schemas.microsoft.com/office/drawing/2014/main" id="{2A61BC08-4D6F-6F4F-9918-39AC5926528B}"/>
                  </a:ext>
                </a:extLst>
              </p:cNvPr>
              <p:cNvSpPr txBox="1"/>
              <p:nvPr/>
            </p:nvSpPr>
            <p:spPr>
              <a:xfrm>
                <a:off x="6742368" y="6069703"/>
                <a:ext cx="1787474" cy="313099"/>
              </a:xfrm>
              <a:prstGeom prst="rect">
                <a:avLst/>
              </a:prstGeom>
              <a:noFill/>
            </p:spPr>
            <p:txBody>
              <a:bodyPr wrap="square" rtlCol="0">
                <a:spAutoFit/>
              </a:bodyPr>
              <a:lstStyle/>
              <a:p>
                <a:pPr algn="ctr"/>
                <a14:m>
                  <m:oMath xmlns:m="http://schemas.openxmlformats.org/officeDocument/2006/math">
                    <m:sSup>
                      <m:sSupPr>
                        <m:ctrlPr>
                          <a:rPr kumimoji="1" lang="en-US" altLang="ja-JP" sz="1400" b="0" i="1" smtClean="0">
                            <a:latin typeface="Cambria Math" panose="02040503050406030204" pitchFamily="18" charset="0"/>
                          </a:rPr>
                        </m:ctrlPr>
                      </m:sSupPr>
                      <m:e>
                        <m:r>
                          <a:rPr kumimoji="1" lang="en-US" altLang="ja-JP" sz="1400" b="0" i="1" smtClean="0">
                            <a:latin typeface="Cambria Math" panose="02040503050406030204" pitchFamily="18" charset="0"/>
                          </a:rPr>
                          <m:t>𝑇</m:t>
                        </m:r>
                      </m:e>
                      <m:sup>
                        <m:r>
                          <a:rPr kumimoji="1" lang="en-US" altLang="ja-JP" sz="1400" b="0" i="1" smtClean="0">
                            <a:latin typeface="Cambria Math" panose="02040503050406030204" pitchFamily="18" charset="0"/>
                          </a:rPr>
                          <m:t>𝐿</m:t>
                        </m:r>
                      </m:sup>
                    </m:sSup>
                    <m:r>
                      <a:rPr kumimoji="1" lang="en-US" altLang="ja-JP" sz="1400" b="0" i="1" smtClean="0">
                        <a:latin typeface="Cambria Math" panose="02040503050406030204" pitchFamily="18" charset="0"/>
                      </a:rPr>
                      <m:t>=</m:t>
                    </m:r>
                    <m:nary>
                      <m:naryPr>
                        <m:chr m:val="⋃"/>
                        <m:limLoc m:val="subSup"/>
                        <m:ctrlPr>
                          <a:rPr lang="en-US" altLang="ja-JP" sz="1400" i="1">
                            <a:latin typeface="Cambria Math" panose="02040503050406030204" pitchFamily="18" charset="0"/>
                          </a:rPr>
                        </m:ctrlPr>
                      </m:naryPr>
                      <m:sub>
                        <m:r>
                          <m:rPr>
                            <m:brk m:alnAt="25"/>
                          </m:rPr>
                          <a:rPr lang="en-US" altLang="ja-JP" sz="1400" i="1">
                            <a:latin typeface="Cambria Math" panose="02040503050406030204" pitchFamily="18" charset="0"/>
                          </a:rPr>
                          <m:t>𝑖</m:t>
                        </m:r>
                        <m:r>
                          <a:rPr lang="en-US" altLang="ja-JP" sz="1400" i="1">
                            <a:latin typeface="Cambria Math" panose="02040503050406030204" pitchFamily="18" charset="0"/>
                          </a:rPr>
                          <m:t>=0</m:t>
                        </m:r>
                      </m:sub>
                      <m:sup>
                        <m:r>
                          <a:rPr lang="en-US" altLang="ja-JP" sz="1400" i="1">
                            <a:latin typeface="Cambria Math" panose="02040503050406030204" pitchFamily="18" charset="0"/>
                          </a:rPr>
                          <m:t>𝑥</m:t>
                        </m:r>
                      </m:sup>
                      <m:e>
                        <m:r>
                          <a:rPr lang="en-US" altLang="ja-JP" sz="1400" b="0" i="1" smtClean="0">
                            <a:latin typeface="Cambria Math" panose="02040503050406030204" pitchFamily="18" charset="0"/>
                          </a:rPr>
                          <m:t>𝐿</m:t>
                        </m:r>
                        <m:r>
                          <a:rPr lang="en-US" altLang="ja-JP" sz="1400" i="1">
                            <a:latin typeface="Cambria Math" panose="02040503050406030204" pitchFamily="18" charset="0"/>
                          </a:rPr>
                          <m:t>(</m:t>
                        </m:r>
                        <m:sSub>
                          <m:sSubPr>
                            <m:ctrlPr>
                              <a:rPr lang="en-US" altLang="ja-JP" sz="1400" i="1">
                                <a:latin typeface="Cambria Math" panose="02040503050406030204" pitchFamily="18" charset="0"/>
                              </a:rPr>
                            </m:ctrlPr>
                          </m:sSubPr>
                          <m:e>
                            <m:r>
                              <a:rPr lang="en-US" altLang="ja-JP" sz="1400" i="1">
                                <a:latin typeface="Cambria Math" panose="02040503050406030204" pitchFamily="18" charset="0"/>
                              </a:rPr>
                              <m:t>𝑟</m:t>
                            </m:r>
                          </m:e>
                          <m:sub>
                            <m:r>
                              <a:rPr lang="en-US" altLang="ja-JP" sz="1400" i="1">
                                <a:latin typeface="Cambria Math" panose="02040503050406030204" pitchFamily="18" charset="0"/>
                              </a:rPr>
                              <m:t>𝑖</m:t>
                            </m:r>
                          </m:sub>
                        </m:sSub>
                        <m:r>
                          <a:rPr lang="en-US" altLang="ja-JP" sz="1400" i="1">
                            <a:latin typeface="Cambria Math" panose="02040503050406030204" pitchFamily="18" charset="0"/>
                          </a:rPr>
                          <m:t>)</m:t>
                        </m:r>
                      </m:e>
                    </m:nary>
                  </m:oMath>
                </a14:m>
                <a:r>
                  <a:rPr kumimoji="1" lang="en-US" altLang="ja-JP" sz="1400" dirty="0"/>
                  <a:t> </a:t>
                </a:r>
                <a:endParaRPr kumimoji="1" lang="ja-JP" altLang="en-US" sz="1400"/>
              </a:p>
            </p:txBody>
          </p:sp>
        </mc:Choice>
        <mc:Fallback xmlns="">
          <p:sp>
            <p:nvSpPr>
              <p:cNvPr id="153" name="テキスト ボックス 152">
                <a:extLst>
                  <a:ext uri="{FF2B5EF4-FFF2-40B4-BE49-F238E27FC236}">
                    <a16:creationId xmlns:a16="http://schemas.microsoft.com/office/drawing/2014/main" id="{2A61BC08-4D6F-6F4F-9918-39AC5926528B}"/>
                  </a:ext>
                </a:extLst>
              </p:cNvPr>
              <p:cNvSpPr txBox="1">
                <a:spLocks noRot="1" noChangeAspect="1" noMove="1" noResize="1" noEditPoints="1" noAdjustHandles="1" noChangeArrowheads="1" noChangeShapeType="1" noTextEdit="1"/>
              </p:cNvSpPr>
              <p:nvPr/>
            </p:nvSpPr>
            <p:spPr>
              <a:xfrm>
                <a:off x="6742368" y="6069703"/>
                <a:ext cx="1787474" cy="313099"/>
              </a:xfrm>
              <a:prstGeom prst="rect">
                <a:avLst/>
              </a:prstGeom>
              <a:blipFill>
                <a:blip r:embed="rId5"/>
                <a:stretch>
                  <a:fillRect t="-84000" b="-132000"/>
                </a:stretch>
              </a:blipFill>
            </p:spPr>
            <p:txBody>
              <a:bodyPr/>
              <a:lstStyle/>
              <a:p>
                <a:r>
                  <a:rPr lang="ja-JP" altLang="en-US">
                    <a:noFill/>
                  </a:rPr>
                  <a:t> </a:t>
                </a:r>
              </a:p>
            </p:txBody>
          </p:sp>
        </mc:Fallback>
      </mc:AlternateContent>
      <p:sp>
        <p:nvSpPr>
          <p:cNvPr id="6" name="フッター プレースホルダー 5">
            <a:extLst>
              <a:ext uri="{FF2B5EF4-FFF2-40B4-BE49-F238E27FC236}">
                <a16:creationId xmlns:a16="http://schemas.microsoft.com/office/drawing/2014/main" id="{21069667-3980-777F-09AA-C7CE4AF03567}"/>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sp>
        <p:nvSpPr>
          <p:cNvPr id="4" name="日付プレースホルダー 3">
            <a:extLst>
              <a:ext uri="{FF2B5EF4-FFF2-40B4-BE49-F238E27FC236}">
                <a16:creationId xmlns:a16="http://schemas.microsoft.com/office/drawing/2014/main" id="{AFDC5F96-E0EC-D3A0-B2FF-845C53D52AB2}"/>
              </a:ext>
            </a:extLst>
          </p:cNvPr>
          <p:cNvSpPr>
            <a:spLocks noGrp="1"/>
          </p:cNvSpPr>
          <p:nvPr>
            <p:ph type="dt" sz="half" idx="10"/>
          </p:nvPr>
        </p:nvSpPr>
        <p:spPr/>
        <p:txBody>
          <a:bodyPr/>
          <a:lstStyle/>
          <a:p>
            <a:fld id="{40525763-5F66-DB45-8DB2-500CB6C25874}" type="datetime1">
              <a:rPr lang="ja-JP" altLang="en-US" smtClean="0"/>
              <a:t>2023/3/4</a:t>
            </a:fld>
            <a:endParaRPr lang="ja-JP" altLang="en-US" dirty="0"/>
          </a:p>
        </p:txBody>
      </p:sp>
      <p:sp>
        <p:nvSpPr>
          <p:cNvPr id="5" name="スライド番号プレースホルダー 4">
            <a:extLst>
              <a:ext uri="{FF2B5EF4-FFF2-40B4-BE49-F238E27FC236}">
                <a16:creationId xmlns:a16="http://schemas.microsoft.com/office/drawing/2014/main" id="{5A68AB5A-A38C-6A6A-17D2-9A539D39FEED}"/>
              </a:ext>
            </a:extLst>
          </p:cNvPr>
          <p:cNvSpPr>
            <a:spLocks noGrp="1"/>
          </p:cNvSpPr>
          <p:nvPr>
            <p:ph type="sldNum" sz="quarter" idx="12"/>
          </p:nvPr>
        </p:nvSpPr>
        <p:spPr/>
        <p:txBody>
          <a:bodyPr/>
          <a:lstStyle/>
          <a:p>
            <a:fld id="{C2EA3249-E942-6548-99D7-50BB56ADF5E4}" type="slidenum">
              <a:rPr kumimoji="1" lang="ja-JP" altLang="en-US" smtClean="0"/>
              <a:t>28</a:t>
            </a:fld>
            <a:endParaRPr kumimoji="1" lang="ja-JP" altLang="en-US"/>
          </a:p>
        </p:txBody>
      </p:sp>
    </p:spTree>
    <p:extLst>
      <p:ext uri="{BB962C8B-B14F-4D97-AF65-F5344CB8AC3E}">
        <p14:creationId xmlns:p14="http://schemas.microsoft.com/office/powerpoint/2010/main" val="1146236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4251CBE1-532F-1A43-B958-88E72B2DBACA}"/>
                  </a:ext>
                </a:extLst>
              </p:cNvPr>
              <p:cNvSpPr txBox="1"/>
              <p:nvPr/>
            </p:nvSpPr>
            <p:spPr>
              <a:xfrm>
                <a:off x="8185422" y="6430818"/>
                <a:ext cx="3519377" cy="307777"/>
              </a:xfrm>
              <a:prstGeom prst="rect">
                <a:avLst/>
              </a:prstGeom>
              <a:noFill/>
            </p:spPr>
            <p:txBody>
              <a:bodyPr wrap="square" rtlCol="0">
                <a:spAutoFit/>
              </a:bodyPr>
              <a:lstStyle/>
              <a:p>
                <a:pPr algn="ctr"/>
                <a14:m>
                  <m:oMath xmlns:m="http://schemas.openxmlformats.org/officeDocument/2006/math">
                    <m:r>
                      <a:rPr lang="en-US" altLang="ja-JP" sz="1400" i="1">
                        <a:latin typeface="Cambria Math" panose="02040503050406030204" pitchFamily="18" charset="0"/>
                      </a:rPr>
                      <m:t>𝑓</m:t>
                    </m:r>
                  </m:oMath>
                </a14:m>
                <a:r>
                  <a:rPr kumimoji="1" lang="en-US" altLang="ja-JP" sz="1400" dirty="0">
                    <a:latin typeface="Meiryo" panose="020B0604030504040204" pitchFamily="34" charset="-128"/>
                    <a:ea typeface="Meiryo" panose="020B0604030504040204" pitchFamily="34" charset="-128"/>
                  </a:rPr>
                  <a:t>(</a:t>
                </a:r>
                <a:r>
                  <a:rPr kumimoji="1" lang="ja-JP" altLang="en-US" sz="1400">
                    <a:latin typeface="Meiryo" panose="020B0604030504040204" pitchFamily="34" charset="-128"/>
                    <a:ea typeface="Meiryo" panose="020B0604030504040204" pitchFamily="34" charset="-128"/>
                  </a:rPr>
                  <a:t>青</a:t>
                </a:r>
                <a:r>
                  <a:rPr kumimoji="1" lang="en-US" altLang="ja-JP" sz="1400" dirty="0">
                    <a:latin typeface="Meiryo" panose="020B0604030504040204" pitchFamily="34" charset="-128"/>
                    <a:ea typeface="Meiryo" panose="020B0604030504040204" pitchFamily="34" charset="-128"/>
                  </a:rPr>
                  <a:t>)</a:t>
                </a:r>
                <a:r>
                  <a:rPr kumimoji="1" lang="ja-JP" altLang="en-US" sz="1400">
                    <a:latin typeface="Meiryo" panose="020B0604030504040204" pitchFamily="34" charset="-128"/>
                    <a:ea typeface="Meiryo" panose="020B0604030504040204" pitchFamily="34" charset="-128"/>
                  </a:rPr>
                  <a:t>とその単峰近似</a:t>
                </a:r>
                <a14:m>
                  <m:oMath xmlns:m="http://schemas.openxmlformats.org/officeDocument/2006/math">
                    <m:r>
                      <a:rPr lang="en-US" altLang="ja-JP" sz="1400" i="1">
                        <a:latin typeface="Cambria Math" panose="02040503050406030204" pitchFamily="18" charset="0"/>
                        <a:ea typeface="Cambria Math" panose="02040503050406030204" pitchFamily="18" charset="0"/>
                      </a:rPr>
                      <m:t>𝜑</m:t>
                    </m:r>
                  </m:oMath>
                </a14:m>
                <a:r>
                  <a:rPr kumimoji="1" lang="en-US" altLang="ja-JP" sz="1400" dirty="0">
                    <a:latin typeface="Meiryo" panose="020B0604030504040204" pitchFamily="34" charset="-128"/>
                    <a:ea typeface="Meiryo" panose="020B0604030504040204" pitchFamily="34" charset="-128"/>
                  </a:rPr>
                  <a:t>(</a:t>
                </a:r>
                <a:r>
                  <a:rPr kumimoji="1" lang="ja-JP" altLang="en-US" sz="1400">
                    <a:latin typeface="Meiryo" panose="020B0604030504040204" pitchFamily="34" charset="-128"/>
                    <a:ea typeface="Meiryo" panose="020B0604030504040204" pitchFamily="34" charset="-128"/>
                  </a:rPr>
                  <a:t>赤</a:t>
                </a:r>
                <a:r>
                  <a:rPr kumimoji="1" lang="en-US" altLang="ja-JP" sz="1400" dirty="0">
                    <a:latin typeface="Meiryo" panose="020B0604030504040204" pitchFamily="34" charset="-128"/>
                    <a:ea typeface="Meiryo" panose="020B0604030504040204" pitchFamily="34" charset="-128"/>
                  </a:rPr>
                  <a:t>)</a:t>
                </a:r>
                <a:endParaRPr kumimoji="1" lang="ja-JP" altLang="en-US" sz="1400">
                  <a:latin typeface="Meiryo" panose="020B0604030504040204" pitchFamily="34" charset="-128"/>
                  <a:ea typeface="Meiryo" panose="020B0604030504040204" pitchFamily="34" charset="-128"/>
                </a:endParaRPr>
              </a:p>
            </p:txBody>
          </p:sp>
        </mc:Choice>
        <mc:Fallback xmlns="">
          <p:sp>
            <p:nvSpPr>
              <p:cNvPr id="69" name="テキスト ボックス 68">
                <a:extLst>
                  <a:ext uri="{FF2B5EF4-FFF2-40B4-BE49-F238E27FC236}">
                    <a16:creationId xmlns:a16="http://schemas.microsoft.com/office/drawing/2014/main" id="{4251CBE1-532F-1A43-B958-88E72B2DBACA}"/>
                  </a:ext>
                </a:extLst>
              </p:cNvPr>
              <p:cNvSpPr txBox="1">
                <a:spLocks noRot="1" noChangeAspect="1" noMove="1" noResize="1" noEditPoints="1" noAdjustHandles="1" noChangeArrowheads="1" noChangeShapeType="1" noTextEdit="1"/>
              </p:cNvSpPr>
              <p:nvPr/>
            </p:nvSpPr>
            <p:spPr>
              <a:xfrm>
                <a:off x="8185422" y="6430818"/>
                <a:ext cx="3519377" cy="307777"/>
              </a:xfrm>
              <a:prstGeom prst="rect">
                <a:avLst/>
              </a:prstGeom>
              <a:blipFill>
                <a:blip r:embed="rId6"/>
                <a:stretch>
                  <a:fillRect t="-4000" b="-20000"/>
                </a:stretch>
              </a:blipFill>
            </p:spPr>
            <p:txBody>
              <a:bodyPr/>
              <a:lstStyle/>
              <a:p>
                <a:r>
                  <a:rPr lang="ja-JP" altLang="en-US">
                    <a:noFill/>
                  </a:rPr>
                  <a:t> </a:t>
                </a:r>
              </a:p>
            </p:txBody>
          </p:sp>
        </mc:Fallback>
      </mc:AlternateContent>
      <p:pic>
        <p:nvPicPr>
          <p:cNvPr id="79" name="図 78" descr="グラフ, ヒストグラム&#10;&#10;自動的に生成された説明">
            <a:extLst>
              <a:ext uri="{FF2B5EF4-FFF2-40B4-BE49-F238E27FC236}">
                <a16:creationId xmlns:a16="http://schemas.microsoft.com/office/drawing/2014/main" id="{CFD9C0E4-DB4F-2D4A-8F48-57C267548F2E}"/>
              </a:ext>
            </a:extLst>
          </p:cNvPr>
          <p:cNvPicPr>
            <a:picLocks noChangeAspect="1"/>
          </p:cNvPicPr>
          <p:nvPr/>
        </p:nvPicPr>
        <p:blipFill>
          <a:blip r:embed="rId7"/>
          <a:stretch>
            <a:fillRect/>
          </a:stretch>
        </p:blipFill>
        <p:spPr>
          <a:xfrm>
            <a:off x="8109782" y="3856696"/>
            <a:ext cx="3601289" cy="2560241"/>
          </a:xfrm>
          <a:prstGeom prst="rect">
            <a:avLst/>
          </a:prstGeom>
        </p:spPr>
      </p:pic>
      <p:grpSp>
        <p:nvGrpSpPr>
          <p:cNvPr id="60" name="グループ化 59">
            <a:extLst>
              <a:ext uri="{FF2B5EF4-FFF2-40B4-BE49-F238E27FC236}">
                <a16:creationId xmlns:a16="http://schemas.microsoft.com/office/drawing/2014/main" id="{95023A10-B3F7-C14A-AB7E-A248F1F020CB}"/>
              </a:ext>
            </a:extLst>
          </p:cNvPr>
          <p:cNvGrpSpPr/>
          <p:nvPr/>
        </p:nvGrpSpPr>
        <p:grpSpPr>
          <a:xfrm>
            <a:off x="9016191" y="1321446"/>
            <a:ext cx="2816070" cy="2148996"/>
            <a:chOff x="9016191" y="1321446"/>
            <a:chExt cx="2816070" cy="2148996"/>
          </a:xfrm>
        </p:grpSpPr>
        <p:grpSp>
          <p:nvGrpSpPr>
            <p:cNvPr id="6" name="グループ化 5">
              <a:extLst>
                <a:ext uri="{FF2B5EF4-FFF2-40B4-BE49-F238E27FC236}">
                  <a16:creationId xmlns:a16="http://schemas.microsoft.com/office/drawing/2014/main" id="{D1D1E804-3BC8-4D4D-911D-7372C849A706}"/>
                </a:ext>
              </a:extLst>
            </p:cNvPr>
            <p:cNvGrpSpPr/>
            <p:nvPr/>
          </p:nvGrpSpPr>
          <p:grpSpPr>
            <a:xfrm>
              <a:off x="9016191" y="1322752"/>
              <a:ext cx="2816070" cy="2147690"/>
              <a:chOff x="8316694" y="3758142"/>
              <a:chExt cx="2816070" cy="2147690"/>
            </a:xfrm>
          </p:grpSpPr>
          <p:grpSp>
            <p:nvGrpSpPr>
              <p:cNvPr id="7" name="グループ化 6">
                <a:extLst>
                  <a:ext uri="{FF2B5EF4-FFF2-40B4-BE49-F238E27FC236}">
                    <a16:creationId xmlns:a16="http://schemas.microsoft.com/office/drawing/2014/main" id="{2F3701E1-CACD-CB46-B418-DBC5E64F36CF}"/>
                  </a:ext>
                </a:extLst>
              </p:cNvPr>
              <p:cNvGrpSpPr/>
              <p:nvPr/>
            </p:nvGrpSpPr>
            <p:grpSpPr>
              <a:xfrm>
                <a:off x="8316694" y="3758142"/>
                <a:ext cx="2816070" cy="2147690"/>
                <a:chOff x="8834395" y="1199527"/>
                <a:chExt cx="2816070" cy="2147690"/>
              </a:xfrm>
            </p:grpSpPr>
            <p:sp>
              <p:nvSpPr>
                <p:cNvPr id="17" name="円/楕円 16">
                  <a:extLst>
                    <a:ext uri="{FF2B5EF4-FFF2-40B4-BE49-F238E27FC236}">
                      <a16:creationId xmlns:a16="http://schemas.microsoft.com/office/drawing/2014/main" id="{9B234129-8BB6-5E47-94B5-89BB7790C463}"/>
                    </a:ext>
                  </a:extLst>
                </p:cNvPr>
                <p:cNvSpPr/>
                <p:nvPr/>
              </p:nvSpPr>
              <p:spPr>
                <a:xfrm>
                  <a:off x="11593315" y="1199527"/>
                  <a:ext cx="57150" cy="571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C2FB6BD1-0944-2B4C-BBDF-9BA09948D4C7}"/>
                    </a:ext>
                  </a:extLst>
                </p:cNvPr>
                <p:cNvSpPr/>
                <p:nvPr/>
              </p:nvSpPr>
              <p:spPr>
                <a:xfrm>
                  <a:off x="11284350" y="1206590"/>
                  <a:ext cx="57150" cy="571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a:extLst>
                    <a:ext uri="{FF2B5EF4-FFF2-40B4-BE49-F238E27FC236}">
                      <a16:creationId xmlns:a16="http://schemas.microsoft.com/office/drawing/2014/main" id="{145E9B17-938A-904F-ABEE-EB1EE12C301F}"/>
                    </a:ext>
                  </a:extLst>
                </p:cNvPr>
                <p:cNvSpPr/>
                <p:nvPr/>
              </p:nvSpPr>
              <p:spPr>
                <a:xfrm>
                  <a:off x="10978931" y="1343937"/>
                  <a:ext cx="57150" cy="571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a:extLst>
                    <a:ext uri="{FF2B5EF4-FFF2-40B4-BE49-F238E27FC236}">
                      <a16:creationId xmlns:a16="http://schemas.microsoft.com/office/drawing/2014/main" id="{023DD106-18EA-1C45-9C28-C6508CDD47F6}"/>
                    </a:ext>
                  </a:extLst>
                </p:cNvPr>
                <p:cNvSpPr/>
                <p:nvPr/>
              </p:nvSpPr>
              <p:spPr>
                <a:xfrm>
                  <a:off x="10672080" y="1624103"/>
                  <a:ext cx="57150" cy="571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a:extLst>
                    <a:ext uri="{FF2B5EF4-FFF2-40B4-BE49-F238E27FC236}">
                      <a16:creationId xmlns:a16="http://schemas.microsoft.com/office/drawing/2014/main" id="{166B6454-6BA7-5143-92A3-A1CB8AF6AA6C}"/>
                    </a:ext>
                  </a:extLst>
                </p:cNvPr>
                <p:cNvSpPr/>
                <p:nvPr/>
              </p:nvSpPr>
              <p:spPr>
                <a:xfrm>
                  <a:off x="10365230" y="1764201"/>
                  <a:ext cx="57150" cy="571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a:extLst>
                    <a:ext uri="{FF2B5EF4-FFF2-40B4-BE49-F238E27FC236}">
                      <a16:creationId xmlns:a16="http://schemas.microsoft.com/office/drawing/2014/main" id="{CEBDEF93-EBC1-884A-A59C-D834E6FF3454}"/>
                    </a:ext>
                  </a:extLst>
                </p:cNvPr>
                <p:cNvSpPr/>
                <p:nvPr/>
              </p:nvSpPr>
              <p:spPr>
                <a:xfrm>
                  <a:off x="10058380" y="2318444"/>
                  <a:ext cx="57150" cy="571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a:extLst>
                    <a:ext uri="{FF2B5EF4-FFF2-40B4-BE49-F238E27FC236}">
                      <a16:creationId xmlns:a16="http://schemas.microsoft.com/office/drawing/2014/main" id="{999316E3-9058-A445-BEB0-3F85CCFED39E}"/>
                    </a:ext>
                  </a:extLst>
                </p:cNvPr>
                <p:cNvSpPr/>
                <p:nvPr/>
              </p:nvSpPr>
              <p:spPr>
                <a:xfrm>
                  <a:off x="9754946" y="2593582"/>
                  <a:ext cx="57150" cy="571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円/楕円 23">
                  <a:extLst>
                    <a:ext uri="{FF2B5EF4-FFF2-40B4-BE49-F238E27FC236}">
                      <a16:creationId xmlns:a16="http://schemas.microsoft.com/office/drawing/2014/main" id="{60850DCC-87ED-7542-BDE0-27BAF077B85E}"/>
                    </a:ext>
                  </a:extLst>
                </p:cNvPr>
                <p:cNvSpPr/>
                <p:nvPr/>
              </p:nvSpPr>
              <p:spPr>
                <a:xfrm>
                  <a:off x="9448095" y="2735138"/>
                  <a:ext cx="57150" cy="571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a:extLst>
                    <a:ext uri="{FF2B5EF4-FFF2-40B4-BE49-F238E27FC236}">
                      <a16:creationId xmlns:a16="http://schemas.microsoft.com/office/drawing/2014/main" id="{59EFBF7E-730B-0C4C-8881-50AF7303F3C7}"/>
                    </a:ext>
                  </a:extLst>
                </p:cNvPr>
                <p:cNvSpPr/>
                <p:nvPr/>
              </p:nvSpPr>
              <p:spPr>
                <a:xfrm>
                  <a:off x="9141245" y="3149968"/>
                  <a:ext cx="57150" cy="571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円/楕円 25">
                  <a:extLst>
                    <a:ext uri="{FF2B5EF4-FFF2-40B4-BE49-F238E27FC236}">
                      <a16:creationId xmlns:a16="http://schemas.microsoft.com/office/drawing/2014/main" id="{02BB40EA-B7AC-1344-A3DA-20BCA8185BB8}"/>
                    </a:ext>
                  </a:extLst>
                </p:cNvPr>
                <p:cNvSpPr/>
                <p:nvPr/>
              </p:nvSpPr>
              <p:spPr>
                <a:xfrm>
                  <a:off x="8834395" y="3290067"/>
                  <a:ext cx="57150" cy="5715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8" name="直線コネクタ 7">
                <a:extLst>
                  <a:ext uri="{FF2B5EF4-FFF2-40B4-BE49-F238E27FC236}">
                    <a16:creationId xmlns:a16="http://schemas.microsoft.com/office/drawing/2014/main" id="{C2FCBF8F-701D-5F4F-A933-D93ABE05011E}"/>
                  </a:ext>
                </a:extLst>
              </p:cNvPr>
              <p:cNvCxnSpPr>
                <a:cxnSpLocks/>
                <a:stCxn id="26" idx="6"/>
                <a:endCxn id="25" idx="3"/>
              </p:cNvCxnSpPr>
              <p:nvPr/>
            </p:nvCxnSpPr>
            <p:spPr>
              <a:xfrm flipV="1">
                <a:off x="8373844" y="5757364"/>
                <a:ext cx="258069" cy="119893"/>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6DE7B093-0FC0-A94D-87ED-79C62DE880C2}"/>
                  </a:ext>
                </a:extLst>
              </p:cNvPr>
              <p:cNvCxnSpPr>
                <a:cxnSpLocks/>
                <a:stCxn id="25" idx="7"/>
                <a:endCxn id="24" idx="3"/>
              </p:cNvCxnSpPr>
              <p:nvPr/>
            </p:nvCxnSpPr>
            <p:spPr>
              <a:xfrm flipV="1">
                <a:off x="8672325" y="5342534"/>
                <a:ext cx="266438" cy="374418"/>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05309F98-1105-864B-B812-420F38BB9916}"/>
                  </a:ext>
                </a:extLst>
              </p:cNvPr>
              <p:cNvCxnSpPr>
                <a:cxnSpLocks/>
                <a:stCxn id="25" idx="7"/>
                <a:endCxn id="23" idx="3"/>
              </p:cNvCxnSpPr>
              <p:nvPr/>
            </p:nvCxnSpPr>
            <p:spPr>
              <a:xfrm flipV="1">
                <a:off x="8672325" y="5200978"/>
                <a:ext cx="573289" cy="51597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7A70A314-23BF-094F-AB6A-01E27CBF7B53}"/>
                  </a:ext>
                </a:extLst>
              </p:cNvPr>
              <p:cNvCxnSpPr>
                <a:cxnSpLocks/>
                <a:stCxn id="23" idx="7"/>
                <a:endCxn id="22" idx="3"/>
              </p:cNvCxnSpPr>
              <p:nvPr/>
            </p:nvCxnSpPr>
            <p:spPr>
              <a:xfrm flipV="1">
                <a:off x="9286026" y="4925840"/>
                <a:ext cx="263022" cy="23472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4C2C4B48-BD7C-DD4F-88B6-DDCA8271D495}"/>
                  </a:ext>
                </a:extLst>
              </p:cNvPr>
              <p:cNvCxnSpPr>
                <a:cxnSpLocks/>
                <a:stCxn id="22" idx="7"/>
                <a:endCxn id="21" idx="3"/>
              </p:cNvCxnSpPr>
              <p:nvPr/>
            </p:nvCxnSpPr>
            <p:spPr>
              <a:xfrm flipV="1">
                <a:off x="9589460" y="4371597"/>
                <a:ext cx="266438" cy="51383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EE19C933-61FC-F34A-8049-6CF001FE1C1F}"/>
                  </a:ext>
                </a:extLst>
              </p:cNvPr>
              <p:cNvCxnSpPr>
                <a:cxnSpLocks/>
                <a:stCxn id="22" idx="7"/>
                <a:endCxn id="20" idx="3"/>
              </p:cNvCxnSpPr>
              <p:nvPr/>
            </p:nvCxnSpPr>
            <p:spPr>
              <a:xfrm flipV="1">
                <a:off x="9589460" y="4231499"/>
                <a:ext cx="573288" cy="653929"/>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7F5A9ECD-C604-6446-8D83-F05086363543}"/>
                  </a:ext>
                </a:extLst>
              </p:cNvPr>
              <p:cNvCxnSpPr>
                <a:cxnSpLocks/>
                <a:stCxn id="22" idx="7"/>
                <a:endCxn id="19" idx="3"/>
              </p:cNvCxnSpPr>
              <p:nvPr/>
            </p:nvCxnSpPr>
            <p:spPr>
              <a:xfrm flipV="1">
                <a:off x="9589460" y="3951333"/>
                <a:ext cx="880139" cy="934095"/>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EC3F591C-0DA6-AF43-8508-9F5AF2F25D9B}"/>
                  </a:ext>
                </a:extLst>
              </p:cNvPr>
              <p:cNvCxnSpPr>
                <a:cxnSpLocks/>
                <a:stCxn id="22" idx="7"/>
                <a:endCxn id="18" idx="3"/>
              </p:cNvCxnSpPr>
              <p:nvPr/>
            </p:nvCxnSpPr>
            <p:spPr>
              <a:xfrm flipV="1">
                <a:off x="9589460" y="3813986"/>
                <a:ext cx="1185558" cy="1071442"/>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C672C8FF-76D3-5746-AF5B-FBD300F40A9A}"/>
                  </a:ext>
                </a:extLst>
              </p:cNvPr>
              <p:cNvCxnSpPr>
                <a:cxnSpLocks/>
                <a:stCxn id="23" idx="7"/>
                <a:endCxn id="17" idx="3"/>
              </p:cNvCxnSpPr>
              <p:nvPr/>
            </p:nvCxnSpPr>
            <p:spPr>
              <a:xfrm flipV="1">
                <a:off x="9286026" y="3806923"/>
                <a:ext cx="1797957" cy="135364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7" name="グループ化 26">
              <a:extLst>
                <a:ext uri="{FF2B5EF4-FFF2-40B4-BE49-F238E27FC236}">
                  <a16:creationId xmlns:a16="http://schemas.microsoft.com/office/drawing/2014/main" id="{85016F02-9859-9E45-8B87-7FEA4AFA968D}"/>
                </a:ext>
              </a:extLst>
            </p:cNvPr>
            <p:cNvGrpSpPr/>
            <p:nvPr/>
          </p:nvGrpSpPr>
          <p:grpSpPr>
            <a:xfrm>
              <a:off x="9016191" y="1321446"/>
              <a:ext cx="2816070" cy="2144744"/>
              <a:chOff x="8603900" y="4032219"/>
              <a:chExt cx="2816070" cy="2144744"/>
            </a:xfrm>
          </p:grpSpPr>
          <p:grpSp>
            <p:nvGrpSpPr>
              <p:cNvPr id="28" name="グループ化 27">
                <a:extLst>
                  <a:ext uri="{FF2B5EF4-FFF2-40B4-BE49-F238E27FC236}">
                    <a16:creationId xmlns:a16="http://schemas.microsoft.com/office/drawing/2014/main" id="{4D5D2B7F-6A75-7648-9EEE-39BE1AE8DC51}"/>
                  </a:ext>
                </a:extLst>
              </p:cNvPr>
              <p:cNvGrpSpPr/>
              <p:nvPr/>
            </p:nvGrpSpPr>
            <p:grpSpPr>
              <a:xfrm>
                <a:off x="8603900" y="4032219"/>
                <a:ext cx="2816070" cy="2144744"/>
                <a:chOff x="8834395" y="1202473"/>
                <a:chExt cx="2816070" cy="2144744"/>
              </a:xfrm>
              <a:solidFill>
                <a:srgbClr val="232AF4"/>
              </a:solidFill>
            </p:grpSpPr>
            <p:sp>
              <p:nvSpPr>
                <p:cNvPr id="38" name="円/楕円 37">
                  <a:extLst>
                    <a:ext uri="{FF2B5EF4-FFF2-40B4-BE49-F238E27FC236}">
                      <a16:creationId xmlns:a16="http://schemas.microsoft.com/office/drawing/2014/main" id="{4432FA84-F08A-A147-AE01-ADAD564ACC9C}"/>
                    </a:ext>
                  </a:extLst>
                </p:cNvPr>
                <p:cNvSpPr/>
                <p:nvPr/>
              </p:nvSpPr>
              <p:spPr>
                <a:xfrm>
                  <a:off x="11593315" y="1202473"/>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a:extLst>
                    <a:ext uri="{FF2B5EF4-FFF2-40B4-BE49-F238E27FC236}">
                      <a16:creationId xmlns:a16="http://schemas.microsoft.com/office/drawing/2014/main" id="{22875282-C566-6B43-8741-473C79AD3BF2}"/>
                    </a:ext>
                  </a:extLst>
                </p:cNvPr>
                <p:cNvSpPr/>
                <p:nvPr/>
              </p:nvSpPr>
              <p:spPr>
                <a:xfrm>
                  <a:off x="11284350" y="1206590"/>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a:extLst>
                    <a:ext uri="{FF2B5EF4-FFF2-40B4-BE49-F238E27FC236}">
                      <a16:creationId xmlns:a16="http://schemas.microsoft.com/office/drawing/2014/main" id="{F343882C-D1D1-6F44-B7F7-9F978521EB08}"/>
                    </a:ext>
                  </a:extLst>
                </p:cNvPr>
                <p:cNvSpPr/>
                <p:nvPr/>
              </p:nvSpPr>
              <p:spPr>
                <a:xfrm>
                  <a:off x="10978931" y="1343937"/>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a:extLst>
                    <a:ext uri="{FF2B5EF4-FFF2-40B4-BE49-F238E27FC236}">
                      <a16:creationId xmlns:a16="http://schemas.microsoft.com/office/drawing/2014/main" id="{854A74D8-378D-AA42-894C-1B62150573E5}"/>
                    </a:ext>
                  </a:extLst>
                </p:cNvPr>
                <p:cNvSpPr/>
                <p:nvPr/>
              </p:nvSpPr>
              <p:spPr>
                <a:xfrm>
                  <a:off x="10672080" y="1624103"/>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a:extLst>
                    <a:ext uri="{FF2B5EF4-FFF2-40B4-BE49-F238E27FC236}">
                      <a16:creationId xmlns:a16="http://schemas.microsoft.com/office/drawing/2014/main" id="{C22D4A74-DF18-0B40-BA06-D3A1B57F74F3}"/>
                    </a:ext>
                  </a:extLst>
                </p:cNvPr>
                <p:cNvSpPr/>
                <p:nvPr/>
              </p:nvSpPr>
              <p:spPr>
                <a:xfrm>
                  <a:off x="10365230" y="1764201"/>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a:extLst>
                    <a:ext uri="{FF2B5EF4-FFF2-40B4-BE49-F238E27FC236}">
                      <a16:creationId xmlns:a16="http://schemas.microsoft.com/office/drawing/2014/main" id="{B6ECC803-BFA0-0C43-928C-CEA39A5FF59D}"/>
                    </a:ext>
                  </a:extLst>
                </p:cNvPr>
                <p:cNvSpPr/>
                <p:nvPr/>
              </p:nvSpPr>
              <p:spPr>
                <a:xfrm>
                  <a:off x="10058380" y="2318444"/>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a:extLst>
                    <a:ext uri="{FF2B5EF4-FFF2-40B4-BE49-F238E27FC236}">
                      <a16:creationId xmlns:a16="http://schemas.microsoft.com/office/drawing/2014/main" id="{115748DB-B495-C348-AE5E-9B89BA2ABBB2}"/>
                    </a:ext>
                  </a:extLst>
                </p:cNvPr>
                <p:cNvSpPr/>
                <p:nvPr/>
              </p:nvSpPr>
              <p:spPr>
                <a:xfrm>
                  <a:off x="9754946" y="2593582"/>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a:extLst>
                    <a:ext uri="{FF2B5EF4-FFF2-40B4-BE49-F238E27FC236}">
                      <a16:creationId xmlns:a16="http://schemas.microsoft.com/office/drawing/2014/main" id="{1524F09D-D1CD-8045-909D-B4B432E4F893}"/>
                    </a:ext>
                  </a:extLst>
                </p:cNvPr>
                <p:cNvSpPr/>
                <p:nvPr/>
              </p:nvSpPr>
              <p:spPr>
                <a:xfrm>
                  <a:off x="9448095" y="2735138"/>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a:extLst>
                    <a:ext uri="{FF2B5EF4-FFF2-40B4-BE49-F238E27FC236}">
                      <a16:creationId xmlns:a16="http://schemas.microsoft.com/office/drawing/2014/main" id="{0D0D3A25-3D33-1445-B6B9-4AF4CCD4A37C}"/>
                    </a:ext>
                  </a:extLst>
                </p:cNvPr>
                <p:cNvSpPr/>
                <p:nvPr/>
              </p:nvSpPr>
              <p:spPr>
                <a:xfrm>
                  <a:off x="9141245" y="3149968"/>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a:extLst>
                    <a:ext uri="{FF2B5EF4-FFF2-40B4-BE49-F238E27FC236}">
                      <a16:creationId xmlns:a16="http://schemas.microsoft.com/office/drawing/2014/main" id="{529D07ED-0AD1-884D-94AE-654A57CE1BFF}"/>
                    </a:ext>
                  </a:extLst>
                </p:cNvPr>
                <p:cNvSpPr/>
                <p:nvPr/>
              </p:nvSpPr>
              <p:spPr>
                <a:xfrm>
                  <a:off x="8834395" y="3290067"/>
                  <a:ext cx="57150" cy="5715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29" name="直線コネクタ 28">
                <a:extLst>
                  <a:ext uri="{FF2B5EF4-FFF2-40B4-BE49-F238E27FC236}">
                    <a16:creationId xmlns:a16="http://schemas.microsoft.com/office/drawing/2014/main" id="{59A6E1B6-CA79-C147-B961-36030811A165}"/>
                  </a:ext>
                </a:extLst>
              </p:cNvPr>
              <p:cNvCxnSpPr>
                <a:cxnSpLocks/>
                <a:stCxn id="47" idx="6"/>
                <a:endCxn id="45" idx="3"/>
              </p:cNvCxnSpPr>
              <p:nvPr/>
            </p:nvCxnSpPr>
            <p:spPr>
              <a:xfrm flipV="1">
                <a:off x="8661050" y="5613665"/>
                <a:ext cx="564919" cy="534723"/>
              </a:xfrm>
              <a:prstGeom prst="line">
                <a:avLst/>
              </a:prstGeom>
              <a:solidFill>
                <a:srgbClr val="232AF4"/>
              </a:solidFill>
              <a:ln w="1270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62668E6C-9B4E-E14E-8D83-825AC2D5B475}"/>
                  </a:ext>
                </a:extLst>
              </p:cNvPr>
              <p:cNvCxnSpPr>
                <a:cxnSpLocks/>
                <a:stCxn id="45" idx="7"/>
                <a:endCxn id="42" idx="3"/>
              </p:cNvCxnSpPr>
              <p:nvPr/>
            </p:nvCxnSpPr>
            <p:spPr>
              <a:xfrm flipV="1">
                <a:off x="9266381" y="4642728"/>
                <a:ext cx="876723" cy="930525"/>
              </a:xfrm>
              <a:prstGeom prst="line">
                <a:avLst/>
              </a:prstGeom>
              <a:solidFill>
                <a:srgbClr val="232AF4"/>
              </a:solidFill>
              <a:ln w="1270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E1FF82AD-E2D1-2C46-A89D-B143524ED7DA}"/>
                  </a:ext>
                </a:extLst>
              </p:cNvPr>
              <p:cNvCxnSpPr>
                <a:cxnSpLocks/>
                <a:stCxn id="46" idx="7"/>
                <a:endCxn id="45" idx="3"/>
              </p:cNvCxnSpPr>
              <p:nvPr/>
            </p:nvCxnSpPr>
            <p:spPr>
              <a:xfrm flipV="1">
                <a:off x="8959531" y="5613665"/>
                <a:ext cx="266438" cy="374418"/>
              </a:xfrm>
              <a:prstGeom prst="line">
                <a:avLst/>
              </a:prstGeom>
              <a:solidFill>
                <a:srgbClr val="232AF4"/>
              </a:solidFill>
              <a:ln w="1270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6B3BA616-18E8-8649-966E-39112FBE5639}"/>
                  </a:ext>
                </a:extLst>
              </p:cNvPr>
              <p:cNvCxnSpPr>
                <a:cxnSpLocks/>
                <a:stCxn id="44" idx="7"/>
                <a:endCxn id="42" idx="3"/>
              </p:cNvCxnSpPr>
              <p:nvPr/>
            </p:nvCxnSpPr>
            <p:spPr>
              <a:xfrm flipV="1">
                <a:off x="9573232" y="4642728"/>
                <a:ext cx="569872" cy="788969"/>
              </a:xfrm>
              <a:prstGeom prst="line">
                <a:avLst/>
              </a:prstGeom>
              <a:solidFill>
                <a:srgbClr val="232AF4"/>
              </a:solidFill>
              <a:ln w="1270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2D4D8920-1CC1-DD46-928E-AB1F5633EA66}"/>
                  </a:ext>
                </a:extLst>
              </p:cNvPr>
              <p:cNvCxnSpPr>
                <a:cxnSpLocks/>
                <a:stCxn id="43" idx="7"/>
                <a:endCxn id="42" idx="3"/>
              </p:cNvCxnSpPr>
              <p:nvPr/>
            </p:nvCxnSpPr>
            <p:spPr>
              <a:xfrm flipV="1">
                <a:off x="9876666" y="4642728"/>
                <a:ext cx="266438" cy="513831"/>
              </a:xfrm>
              <a:prstGeom prst="line">
                <a:avLst/>
              </a:prstGeom>
              <a:solidFill>
                <a:srgbClr val="232AF4"/>
              </a:solidFill>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513A5B33-F45B-744B-822C-91644C6F4B41}"/>
                  </a:ext>
                </a:extLst>
              </p:cNvPr>
              <p:cNvCxnSpPr>
                <a:cxnSpLocks/>
                <a:stCxn id="42" idx="7"/>
                <a:endCxn id="40" idx="3"/>
              </p:cNvCxnSpPr>
              <p:nvPr/>
            </p:nvCxnSpPr>
            <p:spPr>
              <a:xfrm flipV="1">
                <a:off x="10183516" y="4222464"/>
                <a:ext cx="573289" cy="379852"/>
              </a:xfrm>
              <a:prstGeom prst="line">
                <a:avLst/>
              </a:prstGeom>
              <a:solidFill>
                <a:srgbClr val="232AF4"/>
              </a:solidFill>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C94F5225-66E1-2B40-9F33-5BD455BEF947}"/>
                  </a:ext>
                </a:extLst>
              </p:cNvPr>
              <p:cNvCxnSpPr>
                <a:cxnSpLocks/>
                <a:stCxn id="41" idx="7"/>
                <a:endCxn id="40" idx="3"/>
              </p:cNvCxnSpPr>
              <p:nvPr/>
            </p:nvCxnSpPr>
            <p:spPr>
              <a:xfrm flipV="1">
                <a:off x="10490366" y="4222464"/>
                <a:ext cx="266439" cy="239754"/>
              </a:xfrm>
              <a:prstGeom prst="line">
                <a:avLst/>
              </a:prstGeom>
              <a:solidFill>
                <a:srgbClr val="232AF4"/>
              </a:solidFill>
              <a:ln w="12700">
                <a:solidFill>
                  <a:srgbClr val="232AF4"/>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862905BB-D1B1-E642-8E58-6DD742FAFB46}"/>
                  </a:ext>
                </a:extLst>
              </p:cNvPr>
              <p:cNvCxnSpPr>
                <a:cxnSpLocks/>
                <a:stCxn id="40" idx="7"/>
                <a:endCxn id="39" idx="2"/>
              </p:cNvCxnSpPr>
              <p:nvPr/>
            </p:nvCxnSpPr>
            <p:spPr>
              <a:xfrm flipV="1">
                <a:off x="10797217" y="4064911"/>
                <a:ext cx="256638" cy="117141"/>
              </a:xfrm>
              <a:prstGeom prst="line">
                <a:avLst/>
              </a:prstGeom>
              <a:solidFill>
                <a:srgbClr val="232AF4"/>
              </a:solidFill>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B8D878D9-F39C-E342-BF1C-B6F6C933A99A}"/>
                  </a:ext>
                </a:extLst>
              </p:cNvPr>
              <p:cNvCxnSpPr>
                <a:cxnSpLocks/>
                <a:stCxn id="39" idx="6"/>
                <a:endCxn id="38" idx="2"/>
              </p:cNvCxnSpPr>
              <p:nvPr/>
            </p:nvCxnSpPr>
            <p:spPr>
              <a:xfrm flipV="1">
                <a:off x="11111005" y="4060794"/>
                <a:ext cx="251815" cy="4117"/>
              </a:xfrm>
              <a:prstGeom prst="line">
                <a:avLst/>
              </a:prstGeom>
              <a:solidFill>
                <a:srgbClr val="232AF4"/>
              </a:solidFill>
              <a:ln w="38100">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2" name="タイトル 1">
            <a:extLst>
              <a:ext uri="{FF2B5EF4-FFF2-40B4-BE49-F238E27FC236}">
                <a16:creationId xmlns:a16="http://schemas.microsoft.com/office/drawing/2014/main" id="{B39677DC-2195-4A4A-9807-3D865AE26614}"/>
              </a:ext>
            </a:extLst>
          </p:cNvPr>
          <p:cNvSpPr>
            <a:spLocks noGrp="1"/>
          </p:cNvSpPr>
          <p:nvPr>
            <p:ph type="title"/>
          </p:nvPr>
        </p:nvSpPr>
        <p:spPr/>
        <p:txBody>
          <a:bodyPr/>
          <a:lstStyle/>
          <a:p>
            <a:r>
              <a:rPr kumimoji="1" lang="ja-JP" altLang="en-US"/>
              <a:t>単峰近似の線形時間アルゴリズム</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B283AFC-6FE4-3646-885D-DC2D22D3C58B}"/>
                  </a:ext>
                </a:extLst>
              </p:cNvPr>
              <p:cNvSpPr>
                <a:spLocks noGrp="1"/>
              </p:cNvSpPr>
              <p:nvPr>
                <p:ph idx="1"/>
              </p:nvPr>
            </p:nvSpPr>
            <p:spPr/>
            <p:txBody>
              <a:bodyPr>
                <a:normAutofit/>
              </a:bodyPr>
              <a:lstStyle/>
              <a:p>
                <a:pPr marL="0" indent="0">
                  <a:buNone/>
                </a:pPr>
                <a:r>
                  <a:rPr kumimoji="1" lang="ja-JP" altLang="en-US"/>
                  <a:t>③ピーク頂点</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b="0" i="1" smtClean="0">
                            <a:latin typeface="Cambria Math" panose="02040503050406030204" pitchFamily="18" charset="0"/>
                          </a:rPr>
                          <m:t>𝑝</m:t>
                        </m:r>
                      </m:sub>
                    </m:sSub>
                  </m:oMath>
                </a14:m>
                <a:r>
                  <a:rPr kumimoji="1" lang="ja-JP" altLang="en-US"/>
                  <a:t>の探索</a:t>
                </a:r>
                <a:endParaRPr lang="en-US" altLang="ja-JP" dirty="0"/>
              </a:p>
              <a:p>
                <a14:m>
                  <m:oMath xmlns:m="http://schemas.openxmlformats.org/officeDocument/2006/math">
                    <m:r>
                      <a:rPr kumimoji="1" lang="en-US" altLang="ja-JP" b="0" i="1" smtClean="0">
                        <a:latin typeface="Cambria Math" panose="02040503050406030204" pitchFamily="18" charset="0"/>
                      </a:rPr>
                      <m:t>𝑝</m:t>
                    </m:r>
                    <m:r>
                      <a:rPr kumimoji="1" lang="en-US" altLang="ja-JP" b="0" i="1" smtClean="0">
                        <a:latin typeface="Cambria Math" panose="02040503050406030204" pitchFamily="18" charset="0"/>
                      </a:rPr>
                      <m:t>=</m:t>
                    </m:r>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 :</m:t>
                    </m:r>
                    <m:func>
                      <m:funcPr>
                        <m:ctrlPr>
                          <a:rPr kumimoji="1" lang="en-US" altLang="ja-JP" b="0" i="1" smtClean="0">
                            <a:latin typeface="Cambria Math" panose="02040503050406030204" pitchFamily="18" charset="0"/>
                          </a:rPr>
                        </m:ctrlPr>
                      </m:funcPr>
                      <m:fName>
                        <m:limLow>
                          <m:limLowPr>
                            <m:ctrlPr>
                              <a:rPr kumimoji="1" lang="en-US" altLang="ja-JP" b="0" i="1" smtClean="0">
                                <a:latin typeface="Cambria Math" panose="02040503050406030204" pitchFamily="18" charset="0"/>
                              </a:rPr>
                            </m:ctrlPr>
                          </m:limLowPr>
                          <m:e>
                            <m:r>
                              <m:rPr>
                                <m:sty m:val="p"/>
                              </m:rPr>
                              <a:rPr kumimoji="1" lang="en-US" altLang="ja-JP" b="0" i="0" smtClean="0">
                                <a:latin typeface="Cambria Math" panose="02040503050406030204" pitchFamily="18" charset="0"/>
                              </a:rPr>
                              <m:t>max</m:t>
                            </m:r>
                          </m:e>
                          <m:lim>
                            <m:r>
                              <a:rPr kumimoji="1" lang="en-US" altLang="ja-JP" b="0" i="1" smtClean="0">
                                <a:latin typeface="Cambria Math" panose="02040503050406030204" pitchFamily="18" charset="0"/>
                              </a:rPr>
                              <m:t>𝑖</m:t>
                            </m:r>
                            <m:r>
                              <a:rPr kumimoji="1" lang="en-US" altLang="ja-JP" b="0" i="1" smtClean="0">
                                <a:latin typeface="Cambria Math" panose="02040503050406030204" pitchFamily="18" charset="0"/>
                              </a:rPr>
                              <m:t>=0…</m:t>
                            </m:r>
                            <m:r>
                              <a:rPr kumimoji="1" lang="en-US" altLang="ja-JP" b="0" i="1" smtClean="0">
                                <a:latin typeface="Cambria Math" panose="02040503050406030204" pitchFamily="18" charset="0"/>
                              </a:rPr>
                              <m:t>𝑥</m:t>
                            </m:r>
                          </m:lim>
                        </m:limLow>
                      </m:fName>
                      <m:e>
                        <m:sSup>
                          <m:sSupPr>
                            <m:ctrlPr>
                              <a:rPr lang="en-US" altLang="ja-JP" i="1">
                                <a:latin typeface="Cambria Math" panose="02040503050406030204" pitchFamily="18" charset="0"/>
                              </a:rPr>
                            </m:ctrlPr>
                          </m:sSupPr>
                          <m:e>
                            <m:r>
                              <a:rPr lang="en-US" altLang="ja-JP" i="1">
                                <a:latin typeface="Cambria Math" panose="02040503050406030204" pitchFamily="18" charset="0"/>
                              </a:rPr>
                              <m:t>(</m:t>
                            </m:r>
                            <m:d>
                              <m:dPr>
                                <m:begChr m:val="‖"/>
                                <m:endChr m:val="‖"/>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𝜙</m:t>
                                    </m:r>
                                  </m:e>
                                  <m:sub>
                                    <m:r>
                                      <a:rPr lang="en-US" altLang="ja-JP" i="1">
                                        <a:latin typeface="Cambria Math" panose="02040503050406030204" pitchFamily="18" charset="0"/>
                                      </a:rPr>
                                      <m:t>𝑖</m:t>
                                    </m:r>
                                  </m:sub>
                                </m:sSub>
                              </m:e>
                            </m:d>
                          </m:e>
                          <m:sup>
                            <m:r>
                              <a:rPr lang="en-US" altLang="ja-JP" i="1">
                                <a:latin typeface="Cambria Math" panose="02040503050406030204" pitchFamily="18" charset="0"/>
                              </a:rPr>
                              <m:t>2</m:t>
                            </m:r>
                          </m:sup>
                        </m:sSup>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𝑊</m:t>
                            </m:r>
                          </m:e>
                          <m:sup>
                            <m:r>
                              <a:rPr lang="en-US" altLang="ja-JP" i="1">
                                <a:latin typeface="Cambria Math" panose="02040503050406030204" pitchFamily="18" charset="0"/>
                              </a:rPr>
                              <m:t>𝐿</m:t>
                            </m:r>
                          </m:sup>
                        </m:sSup>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𝑖</m:t>
                                </m:r>
                              </m:sub>
                            </m:sSub>
                          </m:e>
                        </m:d>
                        <m:r>
                          <a:rPr lang="en-US" altLang="ja-JP" i="1">
                            <a:latin typeface="Cambria Math" panose="02040503050406030204" pitchFamily="18" charset="0"/>
                          </a:rPr>
                          <m:t>+</m:t>
                        </m:r>
                        <m:sSup>
                          <m:sSupPr>
                            <m:ctrlPr>
                              <a:rPr lang="en-US" altLang="ja-JP" i="1">
                                <a:latin typeface="Cambria Math" panose="02040503050406030204" pitchFamily="18" charset="0"/>
                              </a:rPr>
                            </m:ctrlPr>
                          </m:sSupPr>
                          <m:e>
                            <m:r>
                              <a:rPr lang="en-US" altLang="ja-JP" i="1">
                                <a:latin typeface="Cambria Math" panose="02040503050406030204" pitchFamily="18" charset="0"/>
                              </a:rPr>
                              <m:t>𝑊</m:t>
                            </m:r>
                          </m:e>
                          <m:sup>
                            <m:r>
                              <a:rPr lang="en-US" altLang="ja-JP" i="1">
                                <a:latin typeface="Cambria Math" panose="02040503050406030204" pitchFamily="18" charset="0"/>
                              </a:rPr>
                              <m:t>𝐿</m:t>
                            </m:r>
                          </m:sup>
                        </m:sSup>
                        <m:d>
                          <m:dPr>
                            <m:ctrlPr>
                              <a:rPr lang="en-US" altLang="ja-JP" i="1">
                                <a:latin typeface="Cambria Math" panose="02040503050406030204" pitchFamily="18" charset="0"/>
                              </a:rPr>
                            </m:ctrlPr>
                          </m:dPr>
                          <m:e>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𝑖</m:t>
                                </m:r>
                              </m:sub>
                            </m:sSub>
                          </m:e>
                        </m:d>
                        <m:r>
                          <a:rPr lang="en-US" altLang="ja-JP" i="1">
                            <a:latin typeface="Cambria Math" panose="02040503050406030204" pitchFamily="18" charset="0"/>
                          </a:rPr>
                          <m:t>)</m:t>
                        </m:r>
                      </m:e>
                    </m:func>
                  </m:oMath>
                </a14:m>
                <a:r>
                  <a:rPr kumimoji="1" lang="ja-JP" altLang="en-US"/>
                  <a:t>　を満たす</a:t>
                </a:r>
                <a14:m>
                  <m:oMath xmlns:m="http://schemas.openxmlformats.org/officeDocument/2006/math">
                    <m:r>
                      <a:rPr lang="en-US" altLang="ja-JP" b="0" i="1" smtClean="0">
                        <a:latin typeface="Cambria Math" panose="02040503050406030204" pitchFamily="18" charset="0"/>
                      </a:rPr>
                      <m:t>𝑝</m:t>
                    </m:r>
                  </m:oMath>
                </a14:m>
                <a:r>
                  <a:rPr kumimoji="1" lang="ja-JP" altLang="en-US"/>
                  <a:t>を探索</a:t>
                </a:r>
                <a:endParaRPr kumimoji="1" lang="en-US" altLang="ja-JP" dirty="0"/>
              </a:p>
              <a:p>
                <a:pPr marL="0" indent="0">
                  <a:buNone/>
                </a:pPr>
                <a:endParaRPr lang="en-US" altLang="ja-JP" dirty="0"/>
              </a:p>
              <a:p>
                <a:pPr marL="0" indent="0">
                  <a:buNone/>
                </a:pPr>
                <a:r>
                  <a:rPr kumimoji="1" lang="en-US" altLang="ja-JP" dirty="0"/>
                  <a:t>④</a:t>
                </a: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𝜙</m:t>
                        </m:r>
                      </m:e>
                      <m:sub>
                        <m:r>
                          <a:rPr lang="en-US" altLang="ja-JP" b="0" i="1" smtClean="0">
                            <a:latin typeface="Cambria Math" panose="02040503050406030204" pitchFamily="18" charset="0"/>
                            <a:ea typeface="Cambria Math" panose="02040503050406030204" pitchFamily="18" charset="0"/>
                          </a:rPr>
                          <m:t>𝑝</m:t>
                        </m:r>
                      </m:sub>
                    </m:sSub>
                  </m:oMath>
                </a14:m>
                <a:r>
                  <a:rPr kumimoji="1" lang="ja-JP" altLang="en-US"/>
                  <a:t>を微分して単峰近似</a:t>
                </a:r>
                <a14:m>
                  <m:oMath xmlns:m="http://schemas.openxmlformats.org/officeDocument/2006/math">
                    <m:r>
                      <a:rPr lang="en-US" altLang="ja-JP" i="1" smtClean="0">
                        <a:latin typeface="Cambria Math" panose="02040503050406030204" pitchFamily="18" charset="0"/>
                        <a:ea typeface="Cambria Math" panose="02040503050406030204" pitchFamily="18" charset="0"/>
                      </a:rPr>
                      <m:t>𝜑</m:t>
                    </m:r>
                  </m:oMath>
                </a14:m>
                <a:r>
                  <a:rPr lang="ja-JP" altLang="en-US"/>
                  <a:t>を求める</a:t>
                </a:r>
                <a:r>
                  <a:rPr lang="en-US" altLang="ja-JP" dirty="0"/>
                  <a:t> </a:t>
                </a:r>
                <a14:m>
                  <m:oMath xmlns:m="http://schemas.openxmlformats.org/officeDocument/2006/math">
                    <m:r>
                      <a:rPr lang="en-US" altLang="ja-JP" i="1">
                        <a:latin typeface="Cambria Math" panose="02040503050406030204" pitchFamily="18" charset="0"/>
                        <a:ea typeface="Cambria Math" panose="02040503050406030204" pitchFamily="18" charset="0"/>
                      </a:rPr>
                      <m:t>𝜑</m:t>
                    </m:r>
                    <m:r>
                      <a:rPr lang="en-US" altLang="ja-JP" b="0" i="1" smtClean="0">
                        <a:latin typeface="Cambria Math" panose="02040503050406030204" pitchFamily="18" charset="0"/>
                        <a:ea typeface="Cambria Math" panose="02040503050406030204" pitchFamily="18" charset="0"/>
                      </a:rPr>
                      <m:t>=(</m:t>
                    </m:r>
                    <m:sSub>
                      <m:sSubPr>
                        <m:ctrlPr>
                          <a:rPr lang="en-US" altLang="ja-JP" i="1" smtClean="0">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𝜙</m:t>
                        </m:r>
                      </m:e>
                      <m:sub>
                        <m:r>
                          <a:rPr lang="en-US" altLang="ja-JP" i="1">
                            <a:latin typeface="Cambria Math" panose="02040503050406030204" pitchFamily="18" charset="0"/>
                            <a:ea typeface="Cambria Math" panose="02040503050406030204" pitchFamily="18" charset="0"/>
                          </a:rPr>
                          <m:t>𝑝</m:t>
                        </m:r>
                      </m:sub>
                    </m:sSub>
                    <m:r>
                      <a:rPr lang="en-US" altLang="ja-JP" b="0" i="1" smtClean="0">
                        <a:latin typeface="Cambria Math" panose="02040503050406030204" pitchFamily="18" charset="0"/>
                        <a:ea typeface="Cambria Math" panose="02040503050406030204" pitchFamily="18" charset="0"/>
                      </a:rPr>
                      <m:t>)′</m:t>
                    </m:r>
                  </m:oMath>
                </a14:m>
                <a:endParaRPr lang="en-US" altLang="ja-JP" dirty="0"/>
              </a:p>
              <a:p>
                <a14:m>
                  <m:oMath xmlns:m="http://schemas.openxmlformats.org/officeDocument/2006/math">
                    <m:r>
                      <a:rPr lang="en-US" altLang="ja-JP" i="1">
                        <a:latin typeface="Cambria Math" panose="02040503050406030204" pitchFamily="18" charset="0"/>
                        <a:ea typeface="Cambria Math" panose="02040503050406030204" pitchFamily="18" charset="0"/>
                      </a:rPr>
                      <m:t>𝜑</m:t>
                    </m:r>
                  </m:oMath>
                </a14:m>
                <a:r>
                  <a:rPr lang="ja-JP" altLang="en-US" dirty="0"/>
                  <a:t>の各区間</a:t>
                </a:r>
                <a:r>
                  <a:rPr lang="ja-JP" altLang="en-US"/>
                  <a:t>における値は</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𝜙</m:t>
                        </m:r>
                      </m:e>
                      <m:sub>
                        <m:r>
                          <a:rPr lang="en-US" altLang="ja-JP" i="1">
                            <a:latin typeface="Cambria Math" panose="02040503050406030204" pitchFamily="18" charset="0"/>
                            <a:ea typeface="Cambria Math" panose="02040503050406030204" pitchFamily="18" charset="0"/>
                          </a:rPr>
                          <m:t>𝑝</m:t>
                        </m:r>
                      </m:sub>
                    </m:sSub>
                  </m:oMath>
                </a14:m>
                <a:r>
                  <a:rPr lang="ja-JP" altLang="en-US" dirty="0"/>
                  <a:t>の各</a:t>
                </a:r>
                <a:r>
                  <a:rPr lang="ja-JP" altLang="en-US"/>
                  <a:t>辺の傾きと一致する</a:t>
                </a:r>
                <a:endParaRPr lang="en-US" altLang="ja-JP" dirty="0"/>
              </a:p>
              <a:p>
                <a:pPr marL="0" indent="0">
                  <a:buNone/>
                </a:pPr>
                <a:endParaRPr lang="en-US" altLang="ja-JP" dirty="0"/>
              </a:p>
              <a:p>
                <a:pPr marL="0" indent="0">
                  <a:buNone/>
                </a:pPr>
                <a:r>
                  <a:rPr lang="ja-JP" altLang="en-US" u="sng"/>
                  <a:t>①</a:t>
                </a:r>
                <a:r>
                  <a:rPr lang="en-US" altLang="ja-JP" u="sng" dirty="0"/>
                  <a:t>〜④</a:t>
                </a:r>
                <a:r>
                  <a:rPr lang="ja-JP" altLang="en-US" u="sng"/>
                  <a:t>の全てのステップがデータ数に対して線形時間</a:t>
                </a:r>
                <a:endParaRPr lang="en-US" altLang="ja-JP" u="sng" dirty="0"/>
              </a:p>
            </p:txBody>
          </p:sp>
        </mc:Choice>
        <mc:Fallback xmlns="">
          <p:sp>
            <p:nvSpPr>
              <p:cNvPr id="3" name="コンテンツ プレースホルダー 2">
                <a:extLst>
                  <a:ext uri="{FF2B5EF4-FFF2-40B4-BE49-F238E27FC236}">
                    <a16:creationId xmlns:a16="http://schemas.microsoft.com/office/drawing/2014/main" id="{FB283AFC-6FE4-3646-885D-DC2D22D3C58B}"/>
                  </a:ext>
                </a:extLst>
              </p:cNvPr>
              <p:cNvSpPr>
                <a:spLocks noGrp="1" noRot="1" noChangeAspect="1" noMove="1" noResize="1" noEditPoints="1" noAdjustHandles="1" noChangeArrowheads="1" noChangeShapeType="1" noTextEdit="1"/>
              </p:cNvSpPr>
              <p:nvPr>
                <p:ph idx="1"/>
              </p:nvPr>
            </p:nvSpPr>
            <p:spPr>
              <a:blipFill>
                <a:blip r:embed="rId3"/>
                <a:stretch>
                  <a:fillRect l="-569"/>
                </a:stretch>
              </a:blipFill>
            </p:spPr>
            <p:txBody>
              <a:bodyPr/>
              <a:lstStyle/>
              <a:p>
                <a:r>
                  <a:rPr lang="ja-JP" altLang="en-US">
                    <a:noFill/>
                  </a:rPr>
                  <a:t> </a:t>
                </a:r>
              </a:p>
            </p:txBody>
          </p:sp>
        </mc:Fallback>
      </mc:AlternateContent>
      <p:cxnSp>
        <p:nvCxnSpPr>
          <p:cNvPr id="57" name="直線矢印コネクタ 56">
            <a:extLst>
              <a:ext uri="{FF2B5EF4-FFF2-40B4-BE49-F238E27FC236}">
                <a16:creationId xmlns:a16="http://schemas.microsoft.com/office/drawing/2014/main" id="{7DF21E78-1325-8A4D-B618-D5D0BEDE0E53}"/>
              </a:ext>
            </a:extLst>
          </p:cNvPr>
          <p:cNvCxnSpPr>
            <a:cxnSpLocks/>
          </p:cNvCxnSpPr>
          <p:nvPr/>
        </p:nvCxnSpPr>
        <p:spPr>
          <a:xfrm flipV="1">
            <a:off x="8109782" y="1891543"/>
            <a:ext cx="2405818" cy="46067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AF940CA9-BDBC-804D-BCAD-07BC921C7EF4}"/>
                  </a:ext>
                </a:extLst>
              </p:cNvPr>
              <p:cNvSpPr txBox="1"/>
              <p:nvPr/>
            </p:nvSpPr>
            <p:spPr>
              <a:xfrm>
                <a:off x="9892597" y="1540368"/>
                <a:ext cx="921175" cy="338554"/>
              </a:xfrm>
              <a:prstGeom prst="rect">
                <a:avLst/>
              </a:prstGeom>
              <a:noFill/>
            </p:spPr>
            <p:txBody>
              <a:bodyPr wrap="square" rtlCol="0">
                <a:spAutoFit/>
              </a:bodyPr>
              <a:lstStyle/>
              <a:p>
                <a:pPr algn="ctr"/>
                <a14:m>
                  <m:oMath xmlns:m="http://schemas.openxmlformats.org/officeDocument/2006/math">
                    <m:r>
                      <a:rPr kumimoji="1" lang="en-US" altLang="ja-JP" sz="1600" b="0" i="1" smtClean="0">
                        <a:latin typeface="Cambria Math" panose="02040503050406030204" pitchFamily="18" charset="0"/>
                      </a:rPr>
                      <m:t>𝑝𝑒𝑎𝑘</m:t>
                    </m:r>
                  </m:oMath>
                </a14:m>
                <a:r>
                  <a:rPr kumimoji="1" lang="en-US" altLang="ja-JP" sz="1600" dirty="0"/>
                  <a:t>!</a:t>
                </a:r>
                <a:endParaRPr kumimoji="1" lang="ja-JP" altLang="en-US" sz="1600"/>
              </a:p>
            </p:txBody>
          </p:sp>
        </mc:Choice>
        <mc:Fallback xmlns="">
          <p:sp>
            <p:nvSpPr>
              <p:cNvPr id="59" name="テキスト ボックス 58">
                <a:extLst>
                  <a:ext uri="{FF2B5EF4-FFF2-40B4-BE49-F238E27FC236}">
                    <a16:creationId xmlns:a16="http://schemas.microsoft.com/office/drawing/2014/main" id="{AF940CA9-BDBC-804D-BCAD-07BC921C7EF4}"/>
                  </a:ext>
                </a:extLst>
              </p:cNvPr>
              <p:cNvSpPr txBox="1">
                <a:spLocks noRot="1" noChangeAspect="1" noMove="1" noResize="1" noEditPoints="1" noAdjustHandles="1" noChangeArrowheads="1" noChangeShapeType="1" noTextEdit="1"/>
              </p:cNvSpPr>
              <p:nvPr/>
            </p:nvSpPr>
            <p:spPr>
              <a:xfrm>
                <a:off x="9892597" y="1540368"/>
                <a:ext cx="921175" cy="338554"/>
              </a:xfrm>
              <a:prstGeom prst="rect">
                <a:avLst/>
              </a:prstGeom>
              <a:blipFill>
                <a:blip r:embed="rId4"/>
                <a:stretch>
                  <a:fillRect t="-3704" b="-25926"/>
                </a:stretch>
              </a:blipFill>
            </p:spPr>
            <p:txBody>
              <a:bodyPr/>
              <a:lstStyle/>
              <a:p>
                <a:r>
                  <a:rPr lang="ja-JP" altLang="en-US">
                    <a:noFill/>
                  </a:rPr>
                  <a:t> </a:t>
                </a:r>
              </a:p>
            </p:txBody>
          </p:sp>
        </mc:Fallback>
      </mc:AlternateContent>
      <p:grpSp>
        <p:nvGrpSpPr>
          <p:cNvPr id="65" name="グループ化 64">
            <a:extLst>
              <a:ext uri="{FF2B5EF4-FFF2-40B4-BE49-F238E27FC236}">
                <a16:creationId xmlns:a16="http://schemas.microsoft.com/office/drawing/2014/main" id="{70C8465C-D826-844B-AD63-652C20B8AAC6}"/>
              </a:ext>
            </a:extLst>
          </p:cNvPr>
          <p:cNvGrpSpPr/>
          <p:nvPr/>
        </p:nvGrpSpPr>
        <p:grpSpPr>
          <a:xfrm>
            <a:off x="9973805" y="3446383"/>
            <a:ext cx="1083590" cy="357534"/>
            <a:chOff x="9892597" y="3543323"/>
            <a:chExt cx="1083590" cy="357534"/>
          </a:xfrm>
        </p:grpSpPr>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8E0DE6FD-5514-7847-906F-693BBFEFF5A6}"/>
                    </a:ext>
                  </a:extLst>
                </p:cNvPr>
                <p:cNvSpPr txBox="1"/>
                <p:nvPr/>
              </p:nvSpPr>
              <p:spPr>
                <a:xfrm>
                  <a:off x="10411691" y="3543323"/>
                  <a:ext cx="564496" cy="35753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ja-JP" sz="1600" i="1">
                                <a:latin typeface="Cambria Math" panose="02040503050406030204" pitchFamily="18" charset="0"/>
                              </a:rPr>
                            </m:ctrlPr>
                          </m:sSubPr>
                          <m:e>
                            <m:r>
                              <a:rPr lang="en-US" altLang="ja-JP" sz="1600" i="1">
                                <a:latin typeface="Cambria Math" panose="02040503050406030204" pitchFamily="18" charset="0"/>
                                <a:ea typeface="Cambria Math" panose="02040503050406030204" pitchFamily="18" charset="0"/>
                              </a:rPr>
                              <m:t>𝜙</m:t>
                            </m:r>
                          </m:e>
                          <m:sub>
                            <m:r>
                              <a:rPr lang="en-US" altLang="ja-JP" sz="1600" i="1">
                                <a:latin typeface="Cambria Math" panose="02040503050406030204" pitchFamily="18" charset="0"/>
                                <a:ea typeface="Cambria Math" panose="02040503050406030204" pitchFamily="18" charset="0"/>
                              </a:rPr>
                              <m:t>𝑝</m:t>
                            </m:r>
                          </m:sub>
                        </m:sSub>
                      </m:oMath>
                    </m:oMathPara>
                  </a14:m>
                  <a:endParaRPr kumimoji="1" lang="ja-JP" altLang="en-US" sz="1600"/>
                </a:p>
              </p:txBody>
            </p:sp>
          </mc:Choice>
          <mc:Fallback xmlns="">
            <p:sp>
              <p:nvSpPr>
                <p:cNvPr id="61" name="テキスト ボックス 60">
                  <a:extLst>
                    <a:ext uri="{FF2B5EF4-FFF2-40B4-BE49-F238E27FC236}">
                      <a16:creationId xmlns:a16="http://schemas.microsoft.com/office/drawing/2014/main" id="{8E0DE6FD-5514-7847-906F-693BBFEFF5A6}"/>
                    </a:ext>
                  </a:extLst>
                </p:cNvPr>
                <p:cNvSpPr txBox="1">
                  <a:spLocks noRot="1" noChangeAspect="1" noMove="1" noResize="1" noEditPoints="1" noAdjustHandles="1" noChangeArrowheads="1" noChangeShapeType="1" noTextEdit="1"/>
                </p:cNvSpPr>
                <p:nvPr/>
              </p:nvSpPr>
              <p:spPr>
                <a:xfrm>
                  <a:off x="10411691" y="3543323"/>
                  <a:ext cx="564496" cy="357534"/>
                </a:xfrm>
                <a:prstGeom prst="rect">
                  <a:avLst/>
                </a:prstGeom>
                <a:blipFill>
                  <a:blip r:embed="rId5"/>
                  <a:stretch>
                    <a:fillRect/>
                  </a:stretch>
                </a:blipFill>
              </p:spPr>
              <p:txBody>
                <a:bodyPr/>
                <a:lstStyle/>
                <a:p>
                  <a:r>
                    <a:rPr lang="ja-JP" altLang="en-US">
                      <a:noFill/>
                    </a:rPr>
                    <a:t> </a:t>
                  </a:r>
                </a:p>
              </p:txBody>
            </p:sp>
          </mc:Fallback>
        </mc:AlternateContent>
        <p:cxnSp>
          <p:nvCxnSpPr>
            <p:cNvPr id="62" name="直線コネクタ 61">
              <a:extLst>
                <a:ext uri="{FF2B5EF4-FFF2-40B4-BE49-F238E27FC236}">
                  <a16:creationId xmlns:a16="http://schemas.microsoft.com/office/drawing/2014/main" id="{2BB05A57-E7FF-8242-B047-1484E3A0F886}"/>
                </a:ext>
              </a:extLst>
            </p:cNvPr>
            <p:cNvCxnSpPr>
              <a:cxnSpLocks/>
            </p:cNvCxnSpPr>
            <p:nvPr/>
          </p:nvCxnSpPr>
          <p:spPr>
            <a:xfrm>
              <a:off x="9892597" y="3738027"/>
              <a:ext cx="408009"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cxnSp>
        <p:nvCxnSpPr>
          <p:cNvPr id="70" name="直線矢印コネクタ 69">
            <a:extLst>
              <a:ext uri="{FF2B5EF4-FFF2-40B4-BE49-F238E27FC236}">
                <a16:creationId xmlns:a16="http://schemas.microsoft.com/office/drawing/2014/main" id="{CA011D91-187A-6449-B84A-D007D08FCAD5}"/>
              </a:ext>
            </a:extLst>
          </p:cNvPr>
          <p:cNvCxnSpPr>
            <a:cxnSpLocks/>
          </p:cNvCxnSpPr>
          <p:nvPr/>
        </p:nvCxnSpPr>
        <p:spPr>
          <a:xfrm flipH="1">
            <a:off x="9478537" y="3001303"/>
            <a:ext cx="208504" cy="216171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74" name="直線コネクタ 73">
            <a:extLst>
              <a:ext uri="{FF2B5EF4-FFF2-40B4-BE49-F238E27FC236}">
                <a16:creationId xmlns:a16="http://schemas.microsoft.com/office/drawing/2014/main" id="{6FCDC972-3EB3-1B46-8592-D2E0C55EA220}"/>
              </a:ext>
            </a:extLst>
          </p:cNvPr>
          <p:cNvCxnSpPr>
            <a:cxnSpLocks/>
          </p:cNvCxnSpPr>
          <p:nvPr/>
        </p:nvCxnSpPr>
        <p:spPr>
          <a:xfrm flipH="1">
            <a:off x="9073341" y="5196468"/>
            <a:ext cx="9004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直線コネクタ 76">
            <a:extLst>
              <a:ext uri="{FF2B5EF4-FFF2-40B4-BE49-F238E27FC236}">
                <a16:creationId xmlns:a16="http://schemas.microsoft.com/office/drawing/2014/main" id="{82686E7F-D4E3-B642-81D8-D87E6156F144}"/>
              </a:ext>
            </a:extLst>
          </p:cNvPr>
          <p:cNvCxnSpPr>
            <a:cxnSpLocks/>
          </p:cNvCxnSpPr>
          <p:nvPr/>
        </p:nvCxnSpPr>
        <p:spPr>
          <a:xfrm flipH="1">
            <a:off x="8325409" y="5199613"/>
            <a:ext cx="747932" cy="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5F8917A6-3943-F943-AF03-A2854AC84908}"/>
                  </a:ext>
                </a:extLst>
              </p:cNvPr>
              <p:cNvSpPr txBox="1"/>
              <p:nvPr/>
            </p:nvSpPr>
            <p:spPr>
              <a:xfrm>
                <a:off x="7680751" y="5027191"/>
                <a:ext cx="472142" cy="33855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kumimoji="1" lang="en-US" altLang="ja-JP" sz="1600" b="0" i="1" smtClean="0">
                          <a:solidFill>
                            <a:srgbClr val="FF0000"/>
                          </a:solidFill>
                          <a:latin typeface="Cambria Math" panose="02040503050406030204" pitchFamily="18" charset="0"/>
                        </a:rPr>
                        <m:t>𝑡</m:t>
                      </m:r>
                      <m:r>
                        <a:rPr kumimoji="1" lang="en-US" altLang="ja-JP" sz="1600" b="0" i="1" smtClean="0">
                          <a:solidFill>
                            <a:srgbClr val="FF0000"/>
                          </a:solidFill>
                          <a:latin typeface="Cambria Math" panose="02040503050406030204" pitchFamily="18" charset="0"/>
                        </a:rPr>
                        <m:t>(</m:t>
                      </m:r>
                      <m:r>
                        <a:rPr kumimoji="1" lang="en-US" altLang="ja-JP" sz="1600" b="0" i="1" smtClean="0">
                          <a:solidFill>
                            <a:srgbClr val="FF0000"/>
                          </a:solidFill>
                          <a:latin typeface="Cambria Math" panose="02040503050406030204" pitchFamily="18" charset="0"/>
                        </a:rPr>
                        <m:t>𝑒</m:t>
                      </m:r>
                      <m:r>
                        <a:rPr kumimoji="1" lang="en-US" altLang="ja-JP" sz="1600" b="0" i="1" smtClean="0">
                          <a:solidFill>
                            <a:srgbClr val="FF0000"/>
                          </a:solidFill>
                          <a:latin typeface="Cambria Math" panose="02040503050406030204" pitchFamily="18" charset="0"/>
                        </a:rPr>
                        <m:t>)</m:t>
                      </m:r>
                    </m:oMath>
                  </m:oMathPara>
                </a14:m>
                <a:endParaRPr kumimoji="1" lang="ja-JP" altLang="en-US" sz="1600">
                  <a:solidFill>
                    <a:srgbClr val="FF0000"/>
                  </a:solidFill>
                </a:endParaRPr>
              </a:p>
            </p:txBody>
          </p:sp>
        </mc:Choice>
        <mc:Fallback xmlns="">
          <p:sp>
            <p:nvSpPr>
              <p:cNvPr id="80" name="テキスト ボックス 79">
                <a:extLst>
                  <a:ext uri="{FF2B5EF4-FFF2-40B4-BE49-F238E27FC236}">
                    <a16:creationId xmlns:a16="http://schemas.microsoft.com/office/drawing/2014/main" id="{5F8917A6-3943-F943-AF03-A2854AC84908}"/>
                  </a:ext>
                </a:extLst>
              </p:cNvPr>
              <p:cNvSpPr txBox="1">
                <a:spLocks noRot="1" noChangeAspect="1" noMove="1" noResize="1" noEditPoints="1" noAdjustHandles="1" noChangeArrowheads="1" noChangeShapeType="1" noTextEdit="1"/>
              </p:cNvSpPr>
              <p:nvPr/>
            </p:nvSpPr>
            <p:spPr>
              <a:xfrm>
                <a:off x="7680751" y="5027191"/>
                <a:ext cx="472142" cy="338554"/>
              </a:xfrm>
              <a:prstGeom prst="rect">
                <a:avLst/>
              </a:prstGeom>
              <a:blipFill>
                <a:blip r:embed="rId8"/>
                <a:stretch>
                  <a:fillRect l="-7895" r="-5263" b="-14815"/>
                </a:stretch>
              </a:blipFill>
            </p:spPr>
            <p:txBody>
              <a:bodyPr/>
              <a:lstStyle/>
              <a:p>
                <a:r>
                  <a:rPr lang="ja-JP" altLang="en-US">
                    <a:noFill/>
                  </a:rPr>
                  <a:t> </a:t>
                </a:r>
              </a:p>
            </p:txBody>
          </p:sp>
        </mc:Fallback>
      </mc:AlternateContent>
      <p:sp>
        <p:nvSpPr>
          <p:cNvPr id="48" name="フッター プレースホルダー 47">
            <a:extLst>
              <a:ext uri="{FF2B5EF4-FFF2-40B4-BE49-F238E27FC236}">
                <a16:creationId xmlns:a16="http://schemas.microsoft.com/office/drawing/2014/main" id="{39F3FD9B-B67D-2ABB-AF98-D811A4E166E8}"/>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sp>
        <p:nvSpPr>
          <p:cNvPr id="4" name="日付プレースホルダー 3">
            <a:extLst>
              <a:ext uri="{FF2B5EF4-FFF2-40B4-BE49-F238E27FC236}">
                <a16:creationId xmlns:a16="http://schemas.microsoft.com/office/drawing/2014/main" id="{0A094B7A-C430-A0C6-C29E-EC5D3B7535CB}"/>
              </a:ext>
            </a:extLst>
          </p:cNvPr>
          <p:cNvSpPr>
            <a:spLocks noGrp="1"/>
          </p:cNvSpPr>
          <p:nvPr>
            <p:ph type="dt" sz="half" idx="10"/>
          </p:nvPr>
        </p:nvSpPr>
        <p:spPr/>
        <p:txBody>
          <a:bodyPr/>
          <a:lstStyle/>
          <a:p>
            <a:fld id="{26D69304-4D4C-974C-BFA6-D7D4EFAD7D39}" type="datetime1">
              <a:rPr lang="ja-JP" altLang="en-US" smtClean="0"/>
              <a:t>2023/3/4</a:t>
            </a:fld>
            <a:endParaRPr lang="ja-JP" altLang="en-US" dirty="0"/>
          </a:p>
        </p:txBody>
      </p:sp>
      <p:sp>
        <p:nvSpPr>
          <p:cNvPr id="5" name="スライド番号プレースホルダー 4">
            <a:extLst>
              <a:ext uri="{FF2B5EF4-FFF2-40B4-BE49-F238E27FC236}">
                <a16:creationId xmlns:a16="http://schemas.microsoft.com/office/drawing/2014/main" id="{A46483B9-7388-6796-BCBD-CDB886C2946F}"/>
              </a:ext>
            </a:extLst>
          </p:cNvPr>
          <p:cNvSpPr>
            <a:spLocks noGrp="1"/>
          </p:cNvSpPr>
          <p:nvPr>
            <p:ph type="sldNum" sz="quarter" idx="12"/>
          </p:nvPr>
        </p:nvSpPr>
        <p:spPr/>
        <p:txBody>
          <a:bodyPr/>
          <a:lstStyle/>
          <a:p>
            <a:fld id="{C2EA3249-E942-6548-99D7-50BB56ADF5E4}" type="slidenum">
              <a:rPr kumimoji="1" lang="ja-JP" altLang="en-US" smtClean="0"/>
              <a:t>29</a:t>
            </a:fld>
            <a:endParaRPr kumimoji="1" lang="ja-JP" altLang="en-US"/>
          </a:p>
        </p:txBody>
      </p:sp>
    </p:spTree>
    <p:extLst>
      <p:ext uri="{BB962C8B-B14F-4D97-AF65-F5344CB8AC3E}">
        <p14:creationId xmlns:p14="http://schemas.microsoft.com/office/powerpoint/2010/main" val="1977563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0BF74A-EE16-682D-35A5-1432134ED93A}"/>
              </a:ext>
            </a:extLst>
          </p:cNvPr>
          <p:cNvSpPr>
            <a:spLocks noGrp="1"/>
          </p:cNvSpPr>
          <p:nvPr>
            <p:ph type="title"/>
          </p:nvPr>
        </p:nvSpPr>
        <p:spPr/>
        <p:txBody>
          <a:bodyPr/>
          <a:lstStyle/>
          <a:p>
            <a:r>
              <a:rPr kumimoji="1" lang="ja-JP" altLang="en-US"/>
              <a:t>研究背景と目的：研究背景</a:t>
            </a:r>
            <a:endParaRPr kumimoji="1" lang="ja-JP" altLang="en-US" dirty="0"/>
          </a:p>
        </p:txBody>
      </p:sp>
      <p:sp>
        <p:nvSpPr>
          <p:cNvPr id="3" name="コンテンツ プレースホルダー 2">
            <a:extLst>
              <a:ext uri="{FF2B5EF4-FFF2-40B4-BE49-F238E27FC236}">
                <a16:creationId xmlns:a16="http://schemas.microsoft.com/office/drawing/2014/main" id="{CF0921C4-2222-1B27-7D89-8486161A8FB4}"/>
              </a:ext>
            </a:extLst>
          </p:cNvPr>
          <p:cNvSpPr>
            <a:spLocks noGrp="1"/>
          </p:cNvSpPr>
          <p:nvPr>
            <p:ph idx="1"/>
          </p:nvPr>
        </p:nvSpPr>
        <p:spPr>
          <a:xfrm>
            <a:off x="530771" y="1135115"/>
            <a:ext cx="11403725" cy="5391262"/>
          </a:xfrm>
        </p:spPr>
        <p:txBody>
          <a:bodyPr>
            <a:normAutofit/>
          </a:bodyPr>
          <a:lstStyle/>
          <a:p>
            <a:r>
              <a:rPr lang="ja-JP" altLang="en-US" dirty="0"/>
              <a:t>時系列予測の重要性</a:t>
            </a:r>
            <a:endParaRPr lang="en-US" altLang="ja-JP" dirty="0"/>
          </a:p>
          <a:p>
            <a:pPr lvl="1"/>
            <a:r>
              <a:rPr lang="ja-JP" altLang="en-US" dirty="0"/>
              <a:t>ビッグデータの発展，より複雑な情報を持つデータの処理 → 深層学習によるアプローチ</a:t>
            </a:r>
            <a:endParaRPr lang="en-US" altLang="ja-JP" dirty="0"/>
          </a:p>
          <a:p>
            <a:pPr lvl="1"/>
            <a:r>
              <a:rPr lang="en-US" altLang="ja-JP" u="sng" dirty="0"/>
              <a:t>Covid-19</a:t>
            </a:r>
            <a:r>
              <a:rPr lang="ja-JP" altLang="en-US" u="sng" dirty="0"/>
              <a:t>の感染拡大</a:t>
            </a:r>
            <a:r>
              <a:rPr lang="ja-JP" altLang="en-US" dirty="0"/>
              <a:t>により深層学習を用いた時系列予測が活発に</a:t>
            </a:r>
            <a:endParaRPr lang="en-US" altLang="ja-JP" dirty="0"/>
          </a:p>
          <a:p>
            <a:pPr lvl="1"/>
            <a:endParaRPr lang="en-US" altLang="ja-JP" dirty="0"/>
          </a:p>
          <a:p>
            <a:r>
              <a:rPr lang="en-US" altLang="ja-JP" dirty="0"/>
              <a:t>Covid-19</a:t>
            </a:r>
            <a:r>
              <a:rPr lang="ja-JP" altLang="en-US" dirty="0"/>
              <a:t>の感染拡大</a:t>
            </a:r>
            <a:endParaRPr lang="en-US" altLang="ja-JP" dirty="0"/>
          </a:p>
          <a:p>
            <a:pPr lvl="1"/>
            <a:r>
              <a:rPr lang="ja-JP" altLang="en-US" dirty="0"/>
              <a:t>第</a:t>
            </a:r>
            <a:r>
              <a:rPr lang="en-US" altLang="ja-JP" dirty="0"/>
              <a:t>8</a:t>
            </a:r>
            <a:r>
              <a:rPr lang="ja-JP" altLang="en-US" dirty="0"/>
              <a:t>波へと突入</a:t>
            </a:r>
            <a:r>
              <a:rPr lang="en-US" altLang="ja-JP" dirty="0"/>
              <a:t>(1</a:t>
            </a:r>
            <a:r>
              <a:rPr lang="ja-JP" altLang="en-US" dirty="0"/>
              <a:t>月</a:t>
            </a:r>
            <a:r>
              <a:rPr lang="en-US" altLang="ja-JP" dirty="0"/>
              <a:t>31</a:t>
            </a:r>
            <a:r>
              <a:rPr lang="ja-JP" altLang="en-US" dirty="0"/>
              <a:t>日現在</a:t>
            </a:r>
            <a:r>
              <a:rPr lang="en-US" altLang="ja-JP" dirty="0"/>
              <a:t>)</a:t>
            </a:r>
          </a:p>
          <a:p>
            <a:pPr lvl="1"/>
            <a:r>
              <a:rPr lang="ja-JP" altLang="en-US" dirty="0"/>
              <a:t>医療体制の変化，各自治体，学校，店舗の活動自粛等経済への影響も</a:t>
            </a:r>
            <a:endParaRPr lang="en-US" altLang="ja-JP" dirty="0"/>
          </a:p>
          <a:p>
            <a:pPr marL="0" indent="0">
              <a:buNone/>
            </a:pPr>
            <a:r>
              <a:rPr lang="ja-JP" altLang="en-US" dirty="0"/>
              <a:t>→ これらの活動の維持のために，</a:t>
            </a:r>
            <a:r>
              <a:rPr lang="ja-JP" altLang="en-US" u="sng" dirty="0"/>
              <a:t>感染者数を予測</a:t>
            </a:r>
            <a:r>
              <a:rPr lang="ja-JP" altLang="en-US" dirty="0"/>
              <a:t>し何らかの策を事前に講じることが重要</a:t>
            </a:r>
            <a:endParaRPr lang="en-US" altLang="ja-JP" dirty="0"/>
          </a:p>
          <a:p>
            <a:endParaRPr lang="en-US" altLang="ja-JP" dirty="0"/>
          </a:p>
          <a:p>
            <a:r>
              <a:rPr lang="ja-JP" altLang="en-US" dirty="0"/>
              <a:t>この感染者数の予測に使われる手法の１つ：</a:t>
            </a:r>
            <a:r>
              <a:rPr lang="en-US" altLang="ja-JP" u="sng" dirty="0"/>
              <a:t>LSTM(Long Short-Term Memory)</a:t>
            </a:r>
            <a:endParaRPr lang="ja-JP" altLang="en-US" u="sng" dirty="0"/>
          </a:p>
          <a:p>
            <a:endParaRPr lang="en" altLang="ja-JP" dirty="0"/>
          </a:p>
        </p:txBody>
      </p:sp>
      <p:sp>
        <p:nvSpPr>
          <p:cNvPr id="5" name="フッター プレースホルダー 4">
            <a:extLst>
              <a:ext uri="{FF2B5EF4-FFF2-40B4-BE49-F238E27FC236}">
                <a16:creationId xmlns:a16="http://schemas.microsoft.com/office/drawing/2014/main" id="{22A4E5AC-C3EA-5BAF-4CF2-15F47C5F84F5}"/>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sp>
        <p:nvSpPr>
          <p:cNvPr id="4" name="日付プレースホルダー 3">
            <a:extLst>
              <a:ext uri="{FF2B5EF4-FFF2-40B4-BE49-F238E27FC236}">
                <a16:creationId xmlns:a16="http://schemas.microsoft.com/office/drawing/2014/main" id="{74BB1128-1CDB-BC25-E414-D72D81574950}"/>
              </a:ext>
            </a:extLst>
          </p:cNvPr>
          <p:cNvSpPr>
            <a:spLocks noGrp="1"/>
          </p:cNvSpPr>
          <p:nvPr>
            <p:ph type="dt" sz="half" idx="10"/>
          </p:nvPr>
        </p:nvSpPr>
        <p:spPr/>
        <p:txBody>
          <a:bodyPr/>
          <a:lstStyle/>
          <a:p>
            <a:fld id="{AAF6E7A1-F5DE-2E4F-B2B7-AB42196D16FE}" type="datetime1">
              <a:rPr lang="ja-JP" altLang="en-US" smtClean="0"/>
              <a:t>2023/3/4</a:t>
            </a:fld>
            <a:endParaRPr lang="ja-JP" altLang="en-US" dirty="0"/>
          </a:p>
        </p:txBody>
      </p:sp>
      <p:sp>
        <p:nvSpPr>
          <p:cNvPr id="6" name="スライド番号プレースホルダー 5">
            <a:extLst>
              <a:ext uri="{FF2B5EF4-FFF2-40B4-BE49-F238E27FC236}">
                <a16:creationId xmlns:a16="http://schemas.microsoft.com/office/drawing/2014/main" id="{A77B3566-7670-20F7-DCAD-DDA71AE38447}"/>
              </a:ext>
            </a:extLst>
          </p:cNvPr>
          <p:cNvSpPr>
            <a:spLocks noGrp="1"/>
          </p:cNvSpPr>
          <p:nvPr>
            <p:ph type="sldNum" sz="quarter" idx="12"/>
          </p:nvPr>
        </p:nvSpPr>
        <p:spPr/>
        <p:txBody>
          <a:bodyPr/>
          <a:lstStyle/>
          <a:p>
            <a:fld id="{C2EA3249-E942-6548-99D7-50BB56ADF5E4}" type="slidenum">
              <a:rPr kumimoji="1" lang="ja-JP" altLang="en-US" smtClean="0"/>
              <a:t>3</a:t>
            </a:fld>
            <a:endParaRPr kumimoji="1" lang="ja-JP" altLang="en-US"/>
          </a:p>
        </p:txBody>
      </p:sp>
    </p:spTree>
    <p:extLst>
      <p:ext uri="{BB962C8B-B14F-4D97-AF65-F5344CB8AC3E}">
        <p14:creationId xmlns:p14="http://schemas.microsoft.com/office/powerpoint/2010/main" val="4282410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CB97D2E-72AA-6645-9378-0873582CB859}"/>
              </a:ext>
            </a:extLst>
          </p:cNvPr>
          <p:cNvSpPr>
            <a:spLocks noGrp="1"/>
          </p:cNvSpPr>
          <p:nvPr>
            <p:ph type="title"/>
          </p:nvPr>
        </p:nvSpPr>
        <p:spPr/>
        <p:txBody>
          <a:bodyPr/>
          <a:lstStyle/>
          <a:p>
            <a:r>
              <a:rPr lang="ja-JP" altLang="en-US"/>
              <a:t>単峰近似の線形時間アルゴリズム：二倍探索</a:t>
            </a:r>
            <a:endParaRPr kumimoji="1" lang="ja-JP" altLang="en-US"/>
          </a:p>
        </p:txBody>
      </p:sp>
      <mc:AlternateContent xmlns:mc="http://schemas.openxmlformats.org/markup-compatibility/2006" xmlns:a14="http://schemas.microsoft.com/office/drawing/2010/main">
        <mc:Choice Requires="a14">
          <p:sp>
            <p:nvSpPr>
              <p:cNvPr id="17" name="コンテンツ プレースホルダー 2">
                <a:extLst>
                  <a:ext uri="{FF2B5EF4-FFF2-40B4-BE49-F238E27FC236}">
                    <a16:creationId xmlns:a16="http://schemas.microsoft.com/office/drawing/2014/main" id="{D2037DCA-2740-6A67-B029-4D41C7C1EF0C}"/>
                  </a:ext>
                </a:extLst>
              </p:cNvPr>
              <p:cNvSpPr>
                <a:spLocks noGrp="1"/>
              </p:cNvSpPr>
              <p:nvPr>
                <p:ph idx="1"/>
              </p:nvPr>
            </p:nvSpPr>
            <p:spPr>
              <a:xfrm>
                <a:off x="530772" y="1135115"/>
                <a:ext cx="11130454" cy="5041848"/>
              </a:xfrm>
            </p:spPr>
            <p:txBody>
              <a:bodyPr>
                <a:normAutofit/>
              </a:bodyPr>
              <a:lstStyle/>
              <a:p>
                <a:pPr marL="0" indent="0">
                  <a:buNone/>
                </a:pPr>
                <a:r>
                  <a:rPr lang="ja-JP" altLang="en-US" u="sng"/>
                  <a:t>二倍探索</a:t>
                </a:r>
                <a:r>
                  <a:rPr lang="en-US" altLang="ja-JP" u="sng" dirty="0"/>
                  <a:t>…</a:t>
                </a:r>
                <a14:m>
                  <m:oMath xmlns:m="http://schemas.openxmlformats.org/officeDocument/2006/math">
                    <m:r>
                      <a:rPr lang="en-US" altLang="ja-JP" i="1" u="sng">
                        <a:latin typeface="Cambria Math" panose="02040503050406030204" pitchFamily="18" charset="0"/>
                      </a:rPr>
                      <m:t>𝑂</m:t>
                    </m:r>
                    <m:r>
                      <a:rPr lang="en-US" altLang="ja-JP" i="1" u="sng">
                        <a:latin typeface="Cambria Math" panose="02040503050406030204" pitchFamily="18" charset="0"/>
                      </a:rPr>
                      <m:t>(</m:t>
                    </m:r>
                    <m:r>
                      <a:rPr lang="en-US" altLang="ja-JP" i="1" u="sng">
                        <a:latin typeface="Cambria Math" panose="02040503050406030204" pitchFamily="18" charset="0"/>
                      </a:rPr>
                      <m:t>𝑛</m:t>
                    </m:r>
                    <m:func>
                      <m:funcPr>
                        <m:ctrlPr>
                          <a:rPr lang="en-US" altLang="ja-JP" i="1" u="sng">
                            <a:latin typeface="Cambria Math" panose="02040503050406030204" pitchFamily="18" charset="0"/>
                          </a:rPr>
                        </m:ctrlPr>
                      </m:funcPr>
                      <m:fName>
                        <m:r>
                          <m:rPr>
                            <m:sty m:val="p"/>
                          </m:rPr>
                          <a:rPr lang="en-US" altLang="ja-JP" u="sng">
                            <a:latin typeface="Cambria Math" panose="02040503050406030204" pitchFamily="18" charset="0"/>
                          </a:rPr>
                          <m:t>log</m:t>
                        </m:r>
                      </m:fName>
                      <m:e>
                        <m:r>
                          <a:rPr lang="en-US" altLang="ja-JP" i="1" u="sng">
                            <a:latin typeface="Cambria Math" panose="02040503050406030204" pitchFamily="18" charset="0"/>
                          </a:rPr>
                          <m:t>𝑛</m:t>
                        </m:r>
                      </m:e>
                    </m:func>
                    <m:r>
                      <a:rPr lang="en-US" altLang="ja-JP" i="1" u="sng">
                        <a:latin typeface="Cambria Math" panose="02040503050406030204" pitchFamily="18" charset="0"/>
                      </a:rPr>
                      <m:t>)</m:t>
                    </m:r>
                  </m:oMath>
                </a14:m>
                <a:endParaRPr lang="en-US" altLang="ja-JP" u="sng" dirty="0"/>
              </a:p>
              <a:p>
                <a:pPr marL="0" indent="0">
                  <a:buNone/>
                </a:pPr>
                <a14:m>
                  <m:oMath xmlns:m="http://schemas.openxmlformats.org/officeDocument/2006/math">
                    <m:r>
                      <a:rPr lang="en-US" altLang="ja-JP" i="1">
                        <a:latin typeface="Cambria Math" panose="02040503050406030204" pitchFamily="18" charset="0"/>
                      </a:rPr>
                      <m:t>𝑓</m:t>
                    </m:r>
                  </m:oMath>
                </a14:m>
                <a:r>
                  <a:rPr lang="ja-JP" altLang="en-US"/>
                  <a:t>と</a:t>
                </a:r>
                <a14:m>
                  <m:oMath xmlns:m="http://schemas.openxmlformats.org/officeDocument/2006/math">
                    <m:r>
                      <a:rPr lang="ja-JP" altLang="en-US" i="1">
                        <a:latin typeface="Cambria Math" panose="02040503050406030204" pitchFamily="18" charset="0"/>
                      </a:rPr>
                      <m:t>𝜑</m:t>
                    </m:r>
                  </m:oMath>
                </a14:m>
                <a:r>
                  <a:rPr lang="ja-JP" altLang="en-US"/>
                  <a:t>の</a:t>
                </a:r>
                <a14:m>
                  <m:oMath xmlns:m="http://schemas.openxmlformats.org/officeDocument/2006/math">
                    <m:sSup>
                      <m:sSupPr>
                        <m:ctrlPr>
                          <a:rPr lang="en-US" altLang="ja-JP" i="1">
                            <a:latin typeface="Cambria Math" panose="02040503050406030204" pitchFamily="18" charset="0"/>
                          </a:rPr>
                        </m:ctrlPr>
                      </m:sSupPr>
                      <m:e>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2</m:t>
                            </m:r>
                          </m:sub>
                        </m:sSub>
                      </m:e>
                      <m:sup>
                        <m:r>
                          <a:rPr lang="en-US" altLang="ja-JP" i="1">
                            <a:latin typeface="Cambria Math" panose="02040503050406030204" pitchFamily="18" charset="0"/>
                          </a:rPr>
                          <m:t>2</m:t>
                        </m:r>
                      </m:sup>
                    </m:sSup>
                  </m:oMath>
                </a14:m>
                <a:r>
                  <a:rPr lang="ja-JP" altLang="en-US"/>
                  <a:t>距離が任意の閾値</a:t>
                </a:r>
                <a14:m>
                  <m:oMath xmlns:m="http://schemas.openxmlformats.org/officeDocument/2006/math">
                    <m:r>
                      <a:rPr lang="ja-JP" altLang="en-US" i="1">
                        <a:latin typeface="Cambria Math" panose="02040503050406030204" pitchFamily="18" charset="0"/>
                      </a:rPr>
                      <m:t>𝜀</m:t>
                    </m:r>
                  </m:oMath>
                </a14:m>
                <a:r>
                  <a:rPr lang="ja-JP" altLang="en-US"/>
                  <a:t>以下である最大区間を求める</a:t>
                </a:r>
                <a:endParaRPr lang="en-US" altLang="ja-JP" dirty="0"/>
              </a:p>
              <a:p>
                <a:pPr marL="342900" indent="-342900">
                  <a:buFont typeface="+mj-ea"/>
                  <a:buAutoNum type="circleNumDbPlain"/>
                </a:pPr>
                <a:r>
                  <a:rPr lang="ja-JP" altLang="en-US"/>
                  <a:t>探索区間</a:t>
                </a:r>
                <a14:m>
                  <m:oMath xmlns:m="http://schemas.openxmlformats.org/officeDocument/2006/math">
                    <m:r>
                      <a:rPr lang="en-US" altLang="ja-JP" i="1">
                        <a:latin typeface="Cambria Math" panose="02040503050406030204" pitchFamily="18" charset="0"/>
                      </a:rPr>
                      <m:t>[0,</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𝑗</m:t>
                        </m:r>
                      </m:sub>
                    </m:sSub>
                    <m:r>
                      <a:rPr lang="en-US" altLang="ja-JP" i="1">
                        <a:latin typeface="Cambria Math" panose="02040503050406030204" pitchFamily="18" charset="0"/>
                      </a:rPr>
                      <m:t>]</m:t>
                    </m:r>
                  </m:oMath>
                </a14:m>
                <a:r>
                  <a:rPr lang="ja-JP" altLang="en-US"/>
                  <a:t>を</a:t>
                </a:r>
                <a14:m>
                  <m:oMath xmlns:m="http://schemas.openxmlformats.org/officeDocument/2006/math">
                    <m:r>
                      <a:rPr lang="en-US" altLang="ja-JP" i="1">
                        <a:latin typeface="Cambria Math" panose="02040503050406030204" pitchFamily="18" charset="0"/>
                      </a:rPr>
                      <m:t>𝑗</m:t>
                    </m:r>
                    <m:r>
                      <a:rPr lang="en-US" altLang="ja-JP" i="1">
                        <a:latin typeface="Cambria Math" panose="02040503050406030204" pitchFamily="18" charset="0"/>
                      </a:rPr>
                      <m:t>=2,4,8,…</m:t>
                    </m:r>
                  </m:oMath>
                </a14:m>
                <a:r>
                  <a:rPr lang="ja-JP" altLang="en-US"/>
                  <a:t>と２倍ずつ広げる</a:t>
                </a:r>
                <a:endParaRPr lang="en-US" altLang="ja-JP" dirty="0"/>
              </a:p>
              <a:p>
                <a:pPr marL="342900" indent="-342900">
                  <a:buFont typeface="+mj-ea"/>
                  <a:buAutoNum type="circleNumDbPlain"/>
                </a:pPr>
                <a14:m>
                  <m:oMath xmlns:m="http://schemas.openxmlformats.org/officeDocument/2006/math">
                    <m:sSup>
                      <m:sSupPr>
                        <m:ctrlPr>
                          <a:rPr lang="en-US" altLang="ja-JP" i="1">
                            <a:latin typeface="Cambria Math" panose="02040503050406030204" pitchFamily="18" charset="0"/>
                          </a:rPr>
                        </m:ctrlPr>
                      </m:sSupPr>
                      <m:e>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2</m:t>
                            </m:r>
                          </m:sub>
                        </m:sSub>
                      </m:e>
                      <m:sup>
                        <m:r>
                          <a:rPr lang="en-US" altLang="ja-JP" i="1">
                            <a:latin typeface="Cambria Math" panose="02040503050406030204" pitchFamily="18" charset="0"/>
                          </a:rPr>
                          <m:t>2</m:t>
                        </m:r>
                      </m:sup>
                    </m:sSup>
                  </m:oMath>
                </a14:m>
                <a:r>
                  <a:rPr lang="ja-JP" altLang="en-US"/>
                  <a:t>距離</a:t>
                </a:r>
                <a:r>
                  <a:rPr lang="en-US" altLang="ja-JP" dirty="0"/>
                  <a:t> </a:t>
                </a:r>
                <a14:m>
                  <m:oMath xmlns:m="http://schemas.openxmlformats.org/officeDocument/2006/math">
                    <m:r>
                      <a:rPr lang="en-US" altLang="ja-JP" i="1">
                        <a:latin typeface="Cambria Math" panose="02040503050406030204" pitchFamily="18" charset="0"/>
                        <a:ea typeface="Cambria Math" panose="02040503050406030204" pitchFamily="18" charset="0"/>
                      </a:rPr>
                      <m:t>&gt;</m:t>
                    </m:r>
                    <m:r>
                      <a:rPr lang="en-US" altLang="ja-JP" i="1">
                        <a:latin typeface="Cambria Math" panose="02040503050406030204" pitchFamily="18" charset="0"/>
                        <a:ea typeface="Cambria Math" panose="02040503050406030204" pitchFamily="18" charset="0"/>
                      </a:rPr>
                      <m:t>𝜀</m:t>
                    </m:r>
                    <m:r>
                      <a:rPr lang="en-US" altLang="ja-JP">
                        <a:latin typeface="Cambria Math" panose="02040503050406030204" pitchFamily="18" charset="0"/>
                        <a:ea typeface="Cambria Math" panose="02040503050406030204" pitchFamily="18" charset="0"/>
                      </a:rPr>
                      <m:t> </m:t>
                    </m:r>
                  </m:oMath>
                </a14:m>
                <a:r>
                  <a:rPr lang="ja-JP" altLang="en-US"/>
                  <a:t>となる区間</a:t>
                </a:r>
                <a:r>
                  <a:rPr lang="en-US" altLang="ja-JP" dirty="0"/>
                  <a:t>[0,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𝑟</m:t>
                        </m:r>
                      </m:sub>
                    </m:sSub>
                  </m:oMath>
                </a14:m>
                <a:r>
                  <a:rPr lang="en-US" altLang="ja-JP" dirty="0"/>
                  <a:t>]</a:t>
                </a:r>
                <a:r>
                  <a:rPr lang="ja-JP" altLang="en-US" dirty="0"/>
                  <a:t>と</a:t>
                </a:r>
                <a:r>
                  <a:rPr lang="ja-JP" altLang="en-US"/>
                  <a:t> </a:t>
                </a:r>
                <a:r>
                  <a:rPr lang="en-US" altLang="ja-JP" dirty="0"/>
                  <a:t>[0,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𝑟</m:t>
                        </m:r>
                        <m:r>
                          <a:rPr lang="en-US" altLang="ja-JP" i="1">
                            <a:latin typeface="Cambria Math" panose="02040503050406030204" pitchFamily="18" charset="0"/>
                          </a:rPr>
                          <m:t>−1</m:t>
                        </m:r>
                      </m:sub>
                    </m:sSub>
                  </m:oMath>
                </a14:m>
                <a:r>
                  <a:rPr lang="en-US" altLang="ja-JP" dirty="0"/>
                  <a:t>]</a:t>
                </a:r>
                <a:r>
                  <a:rPr lang="ja-JP" altLang="en-US" dirty="0"/>
                  <a:t> </a:t>
                </a:r>
                <a:r>
                  <a:rPr lang="ja-JP" altLang="en-US"/>
                  <a:t>の間で</a:t>
                </a:r>
                <a:endParaRPr lang="en-US" altLang="ja-JP" i="1" dirty="0">
                  <a:latin typeface="Cambria Math" panose="02040503050406030204" pitchFamily="18" charset="0"/>
                </a:endParaRPr>
              </a:p>
              <a:p>
                <a:pPr marL="0" indent="0">
                  <a:buNone/>
                </a:pPr>
                <a:r>
                  <a:rPr lang="en-US" altLang="ja-JP" dirty="0"/>
                  <a:t>    </a:t>
                </a:r>
                <a14:m>
                  <m:oMath xmlns:m="http://schemas.openxmlformats.org/officeDocument/2006/math">
                    <m:sSup>
                      <m:sSupPr>
                        <m:ctrlPr>
                          <a:rPr lang="en-US" altLang="ja-JP" i="1">
                            <a:latin typeface="Cambria Math" panose="02040503050406030204" pitchFamily="18" charset="0"/>
                          </a:rPr>
                        </m:ctrlPr>
                      </m:sSupPr>
                      <m:e>
                        <m:sSub>
                          <m:sSubPr>
                            <m:ctrlPr>
                              <a:rPr lang="en-US" altLang="ja-JP" i="1">
                                <a:latin typeface="Cambria Math" panose="02040503050406030204" pitchFamily="18" charset="0"/>
                              </a:rPr>
                            </m:ctrlPr>
                          </m:sSubPr>
                          <m:e>
                            <m:r>
                              <a:rPr lang="en-US" altLang="ja-JP" i="1">
                                <a:latin typeface="Cambria Math" panose="02040503050406030204" pitchFamily="18" charset="0"/>
                              </a:rPr>
                              <m:t>𝐿</m:t>
                            </m:r>
                          </m:e>
                          <m:sub>
                            <m:r>
                              <a:rPr lang="en-US" altLang="ja-JP" i="1">
                                <a:latin typeface="Cambria Math" panose="02040503050406030204" pitchFamily="18" charset="0"/>
                              </a:rPr>
                              <m:t>2</m:t>
                            </m:r>
                          </m:sub>
                        </m:sSub>
                      </m:e>
                      <m:sup>
                        <m:r>
                          <a:rPr lang="en-US" altLang="ja-JP" i="1">
                            <a:latin typeface="Cambria Math" panose="02040503050406030204" pitchFamily="18" charset="0"/>
                          </a:rPr>
                          <m:t>2</m:t>
                        </m:r>
                      </m:sup>
                    </m:sSup>
                  </m:oMath>
                </a14:m>
                <a:r>
                  <a:rPr lang="ja-JP" altLang="en-US"/>
                  <a:t>距離</a:t>
                </a:r>
                <a:r>
                  <a:rPr lang="en-US" altLang="ja-JP" dirty="0"/>
                  <a:t> </a:t>
                </a:r>
                <a14:m>
                  <m:oMath xmlns:m="http://schemas.openxmlformats.org/officeDocument/2006/math">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ea typeface="Cambria Math" panose="02040503050406030204" pitchFamily="18" charset="0"/>
                      </a:rPr>
                      <m:t>𝜀</m:t>
                    </m:r>
                    <m:r>
                      <a:rPr lang="en-US" altLang="ja-JP">
                        <a:latin typeface="Cambria Math" panose="02040503050406030204" pitchFamily="18" charset="0"/>
                        <a:ea typeface="Cambria Math" panose="02040503050406030204" pitchFamily="18" charset="0"/>
                      </a:rPr>
                      <m:t> </m:t>
                    </m:r>
                  </m:oMath>
                </a14:m>
                <a:r>
                  <a:rPr lang="ja-JP" altLang="en-US"/>
                  <a:t>となる最大のインデックス</a:t>
                </a:r>
                <a14:m>
                  <m:oMath xmlns:m="http://schemas.openxmlformats.org/officeDocument/2006/math">
                    <m:r>
                      <a:rPr lang="en-US" altLang="ja-JP" i="1">
                        <a:latin typeface="Cambria Math" panose="02040503050406030204" pitchFamily="18" charset="0"/>
                      </a:rPr>
                      <m:t>𝑙</m:t>
                    </m:r>
                  </m:oMath>
                </a14:m>
                <a:r>
                  <a:rPr lang="ja-JP" altLang="en-US"/>
                  <a:t>を二分探索で求める</a:t>
                </a:r>
                <a:endParaRPr lang="en-US" altLang="ja-JP" dirty="0"/>
              </a:p>
              <a:p>
                <a:pPr marL="342900" indent="-342900">
                  <a:buFont typeface="+mj-ea"/>
                  <a:buAutoNum type="circleNumDbPlain" startAt="3"/>
                </a:pPr>
                <a:r>
                  <a:rPr lang="en-US" altLang="ja-JP" dirty="0"/>
                  <a:t>[0,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𝑙</m:t>
                        </m:r>
                      </m:sub>
                    </m:sSub>
                  </m:oMath>
                </a14:m>
                <a:r>
                  <a:rPr lang="en-US" altLang="ja-JP" dirty="0"/>
                  <a:t>]</a:t>
                </a:r>
                <a:r>
                  <a:rPr lang="ja-JP" altLang="en-US" dirty="0"/>
                  <a:t>において</a:t>
                </a:r>
                <a:r>
                  <a:rPr lang="ja-JP" altLang="en-US"/>
                  <a:t>単峰近似を行い</a:t>
                </a:r>
                <a:r>
                  <a:rPr lang="en-US" altLang="ja-JP" dirty="0"/>
                  <a:t>, </a:t>
                </a:r>
                <a:r>
                  <a:rPr lang="ja-JP" altLang="en-US"/>
                  <a:t>これを</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𝑔</m:t>
                        </m:r>
                      </m:e>
                      <m:sub>
                        <m:r>
                          <a:rPr lang="en-US" altLang="ja-JP" i="1">
                            <a:latin typeface="Cambria Math" panose="02040503050406030204" pitchFamily="18" charset="0"/>
                          </a:rPr>
                          <m:t>0</m:t>
                        </m:r>
                      </m:sub>
                    </m:sSub>
                  </m:oMath>
                </a14:m>
                <a:r>
                  <a:rPr lang="ja-JP" altLang="en-US"/>
                  <a:t>とする</a:t>
                </a:r>
                <a:endParaRPr lang="en-US" altLang="ja-JP" dirty="0"/>
              </a:p>
              <a:p>
                <a:pPr marL="342900" indent="-342900">
                  <a:buFont typeface="+mj-ea"/>
                  <a:buAutoNum type="circleNumDbPlain" startAt="3"/>
                </a:pPr>
                <a:r>
                  <a:rPr lang="ja-JP" altLang="en-US"/>
                  <a:t>残りの区間</a:t>
                </a:r>
                <a14:m>
                  <m:oMath xmlns:m="http://schemas.openxmlformats.org/officeDocument/2006/math">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𝑣</m:t>
                        </m:r>
                      </m:e>
                      <m:sub>
                        <m:r>
                          <a:rPr lang="en-US" altLang="ja-JP" i="1">
                            <a:latin typeface="Cambria Math" panose="02040503050406030204" pitchFamily="18" charset="0"/>
                          </a:rPr>
                          <m:t>𝑙</m:t>
                        </m:r>
                        <m:r>
                          <a:rPr lang="en-US" altLang="ja-JP" i="1">
                            <a:latin typeface="Cambria Math" panose="02040503050406030204" pitchFamily="18" charset="0"/>
                          </a:rPr>
                          <m:t>+1</m:t>
                        </m:r>
                      </m:sub>
                    </m:sSub>
                    <m:r>
                      <a:rPr lang="en-US" altLang="ja-JP" i="1">
                        <a:latin typeface="Cambria Math" panose="02040503050406030204" pitchFamily="18" charset="0"/>
                      </a:rPr>
                      <m:t>, </m:t>
                    </m:r>
                    <m:r>
                      <a:rPr lang="en-US" altLang="ja-JP" i="1">
                        <a:latin typeface="Cambria Math" panose="02040503050406030204" pitchFamily="18" charset="0"/>
                      </a:rPr>
                      <m:t>𝑛</m:t>
                    </m:r>
                    <m:r>
                      <a:rPr lang="en-US" altLang="ja-JP" i="1">
                        <a:latin typeface="Cambria Math" panose="02040503050406030204" pitchFamily="18" charset="0"/>
                      </a:rPr>
                      <m:t>]</m:t>
                    </m:r>
                  </m:oMath>
                </a14:m>
                <a:r>
                  <a:rPr lang="ja-JP" altLang="en-US"/>
                  <a:t>について再帰的にこれを実行し</a:t>
                </a:r>
                <a:r>
                  <a:rPr lang="en-US" altLang="ja-JP" dirty="0"/>
                  <a:t>, </a:t>
                </a:r>
              </a:p>
              <a:p>
                <a:pPr marL="0" indent="0">
                  <a:buNone/>
                </a:pPr>
                <a:r>
                  <a:rPr lang="en-US" altLang="ja-JP" dirty="0"/>
                  <a:t>    </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rPr>
                          <m:t>𝑔</m:t>
                        </m:r>
                      </m:e>
                      <m:sub>
                        <m:r>
                          <a:rPr lang="en-US" altLang="ja-JP" i="1">
                            <a:latin typeface="Cambria Math" panose="02040503050406030204" pitchFamily="18" charset="0"/>
                          </a:rPr>
                          <m:t>1</m:t>
                        </m:r>
                      </m:sub>
                    </m:sSub>
                    <m:r>
                      <a:rPr lang="en-US" altLang="ja-JP" i="1">
                        <a:latin typeface="Cambria Math" panose="02040503050406030204" pitchFamily="18" charset="0"/>
                      </a:rPr>
                      <m:t>,</m:t>
                    </m:r>
                    <m:sSub>
                      <m:sSubPr>
                        <m:ctrlPr>
                          <a:rPr lang="en-US" altLang="ja-JP" i="1">
                            <a:latin typeface="Cambria Math" panose="02040503050406030204" pitchFamily="18" charset="0"/>
                          </a:rPr>
                        </m:ctrlPr>
                      </m:sSubPr>
                      <m:e>
                        <m:r>
                          <a:rPr lang="en-US" altLang="ja-JP" i="1">
                            <a:latin typeface="Cambria Math" panose="02040503050406030204" pitchFamily="18" charset="0"/>
                          </a:rPr>
                          <m:t>𝑔</m:t>
                        </m:r>
                      </m:e>
                      <m:sub>
                        <m:r>
                          <a:rPr lang="en-US" altLang="ja-JP" i="1">
                            <a:latin typeface="Cambria Math" panose="02040503050406030204" pitchFamily="18" charset="0"/>
                          </a:rPr>
                          <m:t>2</m:t>
                        </m:r>
                      </m:sub>
                    </m:sSub>
                  </m:oMath>
                </a14:m>
                <a:r>
                  <a:rPr lang="en-US" altLang="ja-JP" dirty="0"/>
                  <a:t>,…</a:t>
                </a:r>
                <a:r>
                  <a:rPr lang="ja-JP" altLang="en-US"/>
                  <a:t>と計算し</a:t>
                </a:r>
                <a:r>
                  <a:rPr lang="en-US" altLang="ja-JP" dirty="0"/>
                  <a:t>, </a:t>
                </a:r>
                <a:r>
                  <a:rPr lang="ja-JP" altLang="en-US"/>
                  <a:t>これらを結合して近似ヒストグラム</a:t>
                </a:r>
                <a14:m>
                  <m:oMath xmlns:m="http://schemas.openxmlformats.org/officeDocument/2006/math">
                    <m:r>
                      <a:rPr lang="en-US" altLang="ja-JP" i="1">
                        <a:latin typeface="Cambria Math" panose="02040503050406030204" pitchFamily="18" charset="0"/>
                      </a:rPr>
                      <m:t>𝑔</m:t>
                    </m:r>
                  </m:oMath>
                </a14:m>
                <a:r>
                  <a:rPr lang="ja-JP" altLang="en-US"/>
                  <a:t>を求める</a:t>
                </a:r>
              </a:p>
              <a:p>
                <a:pPr marL="0" indent="0">
                  <a:buNone/>
                </a:pPr>
                <a:endParaRPr lang="ja-JP" altLang="en-US"/>
              </a:p>
            </p:txBody>
          </p:sp>
        </mc:Choice>
        <mc:Fallback xmlns="">
          <p:sp>
            <p:nvSpPr>
              <p:cNvPr id="17" name="コンテンツ プレースホルダー 2">
                <a:extLst>
                  <a:ext uri="{FF2B5EF4-FFF2-40B4-BE49-F238E27FC236}">
                    <a16:creationId xmlns:a16="http://schemas.microsoft.com/office/drawing/2014/main" id="{D2037DCA-2740-6A67-B029-4D41C7C1EF0C}"/>
                  </a:ext>
                </a:extLst>
              </p:cNvPr>
              <p:cNvSpPr>
                <a:spLocks noGrp="1" noRot="1" noChangeAspect="1" noMove="1" noResize="1" noEditPoints="1" noAdjustHandles="1" noChangeArrowheads="1" noChangeShapeType="1" noTextEdit="1"/>
              </p:cNvSpPr>
              <p:nvPr>
                <p:ph idx="1"/>
              </p:nvPr>
            </p:nvSpPr>
            <p:spPr>
              <a:xfrm>
                <a:off x="530772" y="1135115"/>
                <a:ext cx="11130454" cy="5041848"/>
              </a:xfrm>
              <a:blipFill>
                <a:blip r:embed="rId2"/>
                <a:stretch>
                  <a:fillRect l="-911"/>
                </a:stretch>
              </a:blipFill>
            </p:spPr>
            <p:txBody>
              <a:bodyPr/>
              <a:lstStyle/>
              <a:p>
                <a:r>
                  <a:rPr lang="ja-JP" altLang="en-US">
                    <a:noFill/>
                  </a:rPr>
                  <a:t> </a:t>
                </a:r>
              </a:p>
            </p:txBody>
          </p:sp>
        </mc:Fallback>
      </mc:AlternateContent>
      <p:grpSp>
        <p:nvGrpSpPr>
          <p:cNvPr id="19" name="グループ化 18">
            <a:extLst>
              <a:ext uri="{FF2B5EF4-FFF2-40B4-BE49-F238E27FC236}">
                <a16:creationId xmlns:a16="http://schemas.microsoft.com/office/drawing/2014/main" id="{513ED720-2BBB-47B6-800C-E2FB95F5E4D5}"/>
              </a:ext>
            </a:extLst>
          </p:cNvPr>
          <p:cNvGrpSpPr/>
          <p:nvPr/>
        </p:nvGrpSpPr>
        <p:grpSpPr>
          <a:xfrm>
            <a:off x="7946571" y="1298401"/>
            <a:ext cx="4245429" cy="3458656"/>
            <a:chOff x="7689138" y="1325563"/>
            <a:chExt cx="4417733" cy="3652736"/>
          </a:xfrm>
        </p:grpSpPr>
        <p:pic>
          <p:nvPicPr>
            <p:cNvPr id="24" name="図 23" descr="グラフ, ヒストグラム&#10;&#10;自動的に生成された説明">
              <a:extLst>
                <a:ext uri="{FF2B5EF4-FFF2-40B4-BE49-F238E27FC236}">
                  <a16:creationId xmlns:a16="http://schemas.microsoft.com/office/drawing/2014/main" id="{7BCEBD37-C3C1-A744-8254-FB67288B31F3}"/>
                </a:ext>
              </a:extLst>
            </p:cNvPr>
            <p:cNvPicPr>
              <a:picLocks noChangeAspect="1"/>
            </p:cNvPicPr>
            <p:nvPr/>
          </p:nvPicPr>
          <p:blipFill>
            <a:blip r:embed="rId3"/>
            <a:stretch>
              <a:fillRect/>
            </a:stretch>
          </p:blipFill>
          <p:spPr>
            <a:xfrm>
              <a:off x="7689138" y="1784143"/>
              <a:ext cx="4417733" cy="2917716"/>
            </a:xfrm>
            <a:prstGeom prst="rect">
              <a:avLst/>
            </a:prstGeom>
          </p:spPr>
        </p:pic>
        <p:cxnSp>
          <p:nvCxnSpPr>
            <p:cNvPr id="9" name="直線コネクタ 8">
              <a:extLst>
                <a:ext uri="{FF2B5EF4-FFF2-40B4-BE49-F238E27FC236}">
                  <a16:creationId xmlns:a16="http://schemas.microsoft.com/office/drawing/2014/main" id="{5DC60EB3-1E65-6047-A8E2-C95BBC720B44}"/>
                </a:ext>
              </a:extLst>
            </p:cNvPr>
            <p:cNvCxnSpPr>
              <a:cxnSpLocks/>
            </p:cNvCxnSpPr>
            <p:nvPr/>
          </p:nvCxnSpPr>
          <p:spPr>
            <a:xfrm flipH="1" flipV="1">
              <a:off x="10322362" y="1823015"/>
              <a:ext cx="7733" cy="2614873"/>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7C9D6B6E-5479-9140-8B04-127E52D02368}"/>
                </a:ext>
              </a:extLst>
            </p:cNvPr>
            <p:cNvCxnSpPr>
              <a:cxnSpLocks/>
            </p:cNvCxnSpPr>
            <p:nvPr/>
          </p:nvCxnSpPr>
          <p:spPr>
            <a:xfrm flipH="1">
              <a:off x="8119269" y="4474278"/>
              <a:ext cx="2239669" cy="12192"/>
            </a:xfrm>
            <a:prstGeom prst="straightConnector1">
              <a:avLst/>
            </a:prstGeom>
            <a:ln w="5715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1" name="直線矢印コネクタ 10">
              <a:extLst>
                <a:ext uri="{FF2B5EF4-FFF2-40B4-BE49-F238E27FC236}">
                  <a16:creationId xmlns:a16="http://schemas.microsoft.com/office/drawing/2014/main" id="{2B1E1BFC-E54E-EC45-A7C6-9D832807F81E}"/>
                </a:ext>
              </a:extLst>
            </p:cNvPr>
            <p:cNvCxnSpPr>
              <a:cxnSpLocks/>
            </p:cNvCxnSpPr>
            <p:nvPr/>
          </p:nvCxnSpPr>
          <p:spPr>
            <a:xfrm flipH="1">
              <a:off x="10291614" y="4470369"/>
              <a:ext cx="1766705" cy="3910"/>
            </a:xfrm>
            <a:prstGeom prst="straightConnector1">
              <a:avLst/>
            </a:prstGeom>
            <a:ln w="57150">
              <a:headEnd type="triangle"/>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9007C828-75C2-8746-B64D-421808B63FFC}"/>
                    </a:ext>
                  </a:extLst>
                </p:cNvPr>
                <p:cNvSpPr txBox="1"/>
                <p:nvPr/>
              </p:nvSpPr>
              <p:spPr>
                <a:xfrm>
                  <a:off x="10647995" y="4639762"/>
                  <a:ext cx="1192402" cy="3384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ja-JP" altLang="en-US" sz="1600" i="1" smtClean="0">
                            <a:latin typeface="Cambria Math" panose="02040503050406030204" pitchFamily="18" charset="0"/>
                          </a:rPr>
                          <m:t>≤</m:t>
                        </m:r>
                        <m:r>
                          <a:rPr kumimoji="1" lang="ja-JP" altLang="en-US" sz="1600" i="1" smtClean="0">
                            <a:latin typeface="Cambria Math" panose="02040503050406030204" pitchFamily="18" charset="0"/>
                          </a:rPr>
                          <m:t>𝜀</m:t>
                        </m:r>
                      </m:oMath>
                    </m:oMathPara>
                  </a14:m>
                  <a:endParaRPr kumimoji="1" lang="ja-JP" altLang="en-US" sz="1600">
                    <a:latin typeface="Meiryo" panose="020B0604030504040204" pitchFamily="34" charset="-128"/>
                    <a:ea typeface="Meiryo" panose="020B0604030504040204" pitchFamily="34" charset="-128"/>
                  </a:endParaRPr>
                </a:p>
              </p:txBody>
            </p:sp>
          </mc:Choice>
          <mc:Fallback xmlns="">
            <p:sp>
              <p:nvSpPr>
                <p:cNvPr id="12" name="テキスト ボックス 11">
                  <a:extLst>
                    <a:ext uri="{FF2B5EF4-FFF2-40B4-BE49-F238E27FC236}">
                      <a16:creationId xmlns:a16="http://schemas.microsoft.com/office/drawing/2014/main" id="{9007C828-75C2-8746-B64D-421808B63FFC}"/>
                    </a:ext>
                  </a:extLst>
                </p:cNvPr>
                <p:cNvSpPr txBox="1">
                  <a:spLocks noRot="1" noChangeAspect="1" noMove="1" noResize="1" noEditPoints="1" noAdjustHandles="1" noChangeArrowheads="1" noChangeShapeType="1" noTextEdit="1"/>
                </p:cNvSpPr>
                <p:nvPr/>
              </p:nvSpPr>
              <p:spPr>
                <a:xfrm>
                  <a:off x="10647995" y="4639762"/>
                  <a:ext cx="1192402" cy="338472"/>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AB6E6BF8-7E5D-9249-9648-21B715F3BA5F}"/>
                    </a:ext>
                  </a:extLst>
                </p:cNvPr>
                <p:cNvSpPr txBox="1"/>
                <p:nvPr/>
              </p:nvSpPr>
              <p:spPr>
                <a:xfrm>
                  <a:off x="8254199" y="4637348"/>
                  <a:ext cx="1997199" cy="320587"/>
                </a:xfrm>
                <a:prstGeom prst="rect">
                  <a:avLst/>
                </a:prstGeom>
                <a:noFill/>
              </p:spPr>
              <p:txBody>
                <a:bodyPr wrap="square" rtlCol="0">
                  <a:spAutoFit/>
                </a:bodyPr>
                <a:lstStyle/>
                <a:p>
                  <a:pPr algn="ctr"/>
                  <a14:m>
                    <m:oMath xmlns:m="http://schemas.openxmlformats.org/officeDocument/2006/math">
                      <m:sSup>
                        <m:sSupPr>
                          <m:ctrlPr>
                            <a:rPr lang="en-US" altLang="ja-JP" sz="1400" i="1">
                              <a:solidFill>
                                <a:prstClr val="black"/>
                              </a:solidFill>
                              <a:latin typeface="Cambria Math" panose="02040503050406030204" pitchFamily="18" charset="0"/>
                            </a:rPr>
                          </m:ctrlPr>
                        </m:sSupPr>
                        <m:e>
                          <m:sSub>
                            <m:sSubPr>
                              <m:ctrlPr>
                                <a:rPr lang="en-US" altLang="ja-JP" sz="1400" i="1">
                                  <a:solidFill>
                                    <a:prstClr val="black"/>
                                  </a:solidFill>
                                  <a:latin typeface="Cambria Math" panose="02040503050406030204" pitchFamily="18" charset="0"/>
                                </a:rPr>
                              </m:ctrlPr>
                            </m:sSubPr>
                            <m:e>
                              <m:r>
                                <a:rPr lang="en-US" altLang="ja-JP" sz="1400" i="1">
                                  <a:solidFill>
                                    <a:prstClr val="black"/>
                                  </a:solidFill>
                                  <a:latin typeface="Cambria Math" panose="02040503050406030204" pitchFamily="18" charset="0"/>
                                </a:rPr>
                                <m:t>𝐿</m:t>
                              </m:r>
                            </m:e>
                            <m:sub>
                              <m:r>
                                <a:rPr lang="en-US" altLang="ja-JP" sz="1400" i="1">
                                  <a:solidFill>
                                    <a:prstClr val="black"/>
                                  </a:solidFill>
                                  <a:latin typeface="Cambria Math" panose="02040503050406030204" pitchFamily="18" charset="0"/>
                                </a:rPr>
                                <m:t>2</m:t>
                              </m:r>
                            </m:sub>
                          </m:sSub>
                        </m:e>
                        <m:sup>
                          <m:r>
                            <a:rPr lang="en-US" altLang="ja-JP" sz="1400" i="1">
                              <a:solidFill>
                                <a:prstClr val="black"/>
                              </a:solidFill>
                              <a:latin typeface="Cambria Math" panose="02040503050406030204" pitchFamily="18" charset="0"/>
                            </a:rPr>
                            <m:t>2</m:t>
                          </m:r>
                        </m:sup>
                      </m:sSup>
                    </m:oMath>
                  </a14:m>
                  <a:r>
                    <a:rPr lang="ja-JP" altLang="en-US" sz="1400">
                      <a:solidFill>
                        <a:prstClr val="black"/>
                      </a:solidFill>
                      <a:latin typeface="Meiryo" panose="020B0604030504040204" pitchFamily="34" charset="-128"/>
                      <a:ea typeface="Meiryo" panose="020B0604030504040204" pitchFamily="34" charset="-128"/>
                    </a:rPr>
                    <a:t>距離</a:t>
                  </a:r>
                  <a14:m>
                    <m:oMath xmlns:m="http://schemas.openxmlformats.org/officeDocument/2006/math">
                      <m:r>
                        <a:rPr lang="ja-JP" altLang="en-US" sz="1400" i="1" smtClean="0">
                          <a:latin typeface="Cambria Math" panose="02040503050406030204" pitchFamily="18" charset="0"/>
                        </a:rPr>
                        <m:t>≤</m:t>
                      </m:r>
                      <m:r>
                        <a:rPr lang="ja-JP" altLang="en-US" sz="1400" i="1">
                          <a:latin typeface="Cambria Math" panose="02040503050406030204" pitchFamily="18" charset="0"/>
                        </a:rPr>
                        <m:t>𝜀</m:t>
                      </m:r>
                    </m:oMath>
                  </a14:m>
                  <a:endParaRPr kumimoji="1" lang="ja-JP" altLang="en-US" sz="1400">
                    <a:latin typeface="Meiryo" panose="020B0604030504040204" pitchFamily="34" charset="-128"/>
                    <a:ea typeface="Meiryo" panose="020B0604030504040204" pitchFamily="34" charset="-128"/>
                  </a:endParaRPr>
                </a:p>
              </p:txBody>
            </p:sp>
          </mc:Choice>
          <mc:Fallback xmlns="">
            <p:sp>
              <p:nvSpPr>
                <p:cNvPr id="13" name="テキスト ボックス 12">
                  <a:extLst>
                    <a:ext uri="{FF2B5EF4-FFF2-40B4-BE49-F238E27FC236}">
                      <a16:creationId xmlns:a16="http://schemas.microsoft.com/office/drawing/2014/main" id="{AB6E6BF8-7E5D-9249-9648-21B715F3BA5F}"/>
                    </a:ext>
                  </a:extLst>
                </p:cNvPr>
                <p:cNvSpPr txBox="1">
                  <a:spLocks noRot="1" noChangeAspect="1" noMove="1" noResize="1" noEditPoints="1" noAdjustHandles="1" noChangeArrowheads="1" noChangeShapeType="1" noTextEdit="1"/>
                </p:cNvSpPr>
                <p:nvPr/>
              </p:nvSpPr>
              <p:spPr>
                <a:xfrm>
                  <a:off x="8254199" y="4637348"/>
                  <a:ext cx="1997199" cy="320587"/>
                </a:xfrm>
                <a:prstGeom prst="rect">
                  <a:avLst/>
                </a:prstGeom>
                <a:blipFill>
                  <a:blip r:embed="rId5"/>
                  <a:stretch>
                    <a:fillRect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9C2C14CC-AB4B-CD4D-BA4B-0B2A59D9CEE0}"/>
                    </a:ext>
                  </a:extLst>
                </p:cNvPr>
                <p:cNvSpPr txBox="1"/>
                <p:nvPr/>
              </p:nvSpPr>
              <p:spPr>
                <a:xfrm>
                  <a:off x="10160424" y="4639762"/>
                  <a:ext cx="312335" cy="3385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ea typeface="Meiryo" panose="020B0604030504040204" pitchFamily="34" charset="-128"/>
                          </a:rPr>
                          <m:t>𝑙</m:t>
                        </m:r>
                      </m:oMath>
                    </m:oMathPara>
                  </a14:m>
                  <a:endParaRPr kumimoji="1" lang="ja-JP" altLang="en-US" sz="1600">
                    <a:latin typeface="Meiryo" panose="020B0604030504040204" pitchFamily="34" charset="-128"/>
                    <a:ea typeface="Meiryo" panose="020B0604030504040204" pitchFamily="34" charset="-128"/>
                  </a:endParaRPr>
                </a:p>
              </p:txBody>
            </p:sp>
          </mc:Choice>
          <mc:Fallback xmlns="">
            <p:sp>
              <p:nvSpPr>
                <p:cNvPr id="14" name="テキスト ボックス 13">
                  <a:extLst>
                    <a:ext uri="{FF2B5EF4-FFF2-40B4-BE49-F238E27FC236}">
                      <a16:creationId xmlns:a16="http://schemas.microsoft.com/office/drawing/2014/main" id="{9C2C14CC-AB4B-CD4D-BA4B-0B2A59D9CEE0}"/>
                    </a:ext>
                  </a:extLst>
                </p:cNvPr>
                <p:cNvSpPr txBox="1">
                  <a:spLocks noRot="1" noChangeAspect="1" noMove="1" noResize="1" noEditPoints="1" noAdjustHandles="1" noChangeArrowheads="1" noChangeShapeType="1" noTextEdit="1"/>
                </p:cNvSpPr>
                <p:nvPr/>
              </p:nvSpPr>
              <p:spPr>
                <a:xfrm>
                  <a:off x="10160424" y="4639762"/>
                  <a:ext cx="312335" cy="338537"/>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5E15377E-04EC-8C40-8253-0758EB6EE4D5}"/>
                    </a:ext>
                  </a:extLst>
                </p:cNvPr>
                <p:cNvSpPr txBox="1"/>
                <p:nvPr/>
              </p:nvSpPr>
              <p:spPr>
                <a:xfrm>
                  <a:off x="8425695" y="1325563"/>
                  <a:ext cx="3184130" cy="307702"/>
                </a:xfrm>
                <a:prstGeom prst="rect">
                  <a:avLst/>
                </a:prstGeom>
                <a:noFill/>
              </p:spPr>
              <p:txBody>
                <a:bodyPr wrap="square" rtlCol="0">
                  <a:spAutoFit/>
                </a:bodyPr>
                <a:lstStyle/>
                <a:p>
                  <a:pPr algn="ctr"/>
                  <a14:m>
                    <m:oMath xmlns:m="http://schemas.openxmlformats.org/officeDocument/2006/math">
                      <m:r>
                        <a:rPr lang="en-US" altLang="ja-JP" sz="1400" i="1" smtClean="0">
                          <a:latin typeface="Cambria Math" panose="02040503050406030204" pitchFamily="18" charset="0"/>
                        </a:rPr>
                        <m:t>𝑓</m:t>
                      </m:r>
                    </m:oMath>
                  </a14:m>
                  <a:r>
                    <a:rPr kumimoji="1" lang="en-US" altLang="ja-JP" sz="1400" dirty="0">
                      <a:latin typeface="Meiryo" panose="020B0604030504040204" pitchFamily="34" charset="-128"/>
                      <a:ea typeface="Meiryo" panose="020B0604030504040204" pitchFamily="34" charset="-128"/>
                    </a:rPr>
                    <a:t>(</a:t>
                  </a:r>
                  <a:r>
                    <a:rPr kumimoji="1" lang="ja-JP" altLang="en-US" sz="1400">
                      <a:latin typeface="Meiryo" panose="020B0604030504040204" pitchFamily="34" charset="-128"/>
                      <a:ea typeface="Meiryo" panose="020B0604030504040204" pitchFamily="34" charset="-128"/>
                    </a:rPr>
                    <a:t>青</a:t>
                  </a:r>
                  <a:r>
                    <a:rPr kumimoji="1" lang="en-US" altLang="ja-JP" sz="1400" dirty="0">
                      <a:latin typeface="Meiryo" panose="020B0604030504040204" pitchFamily="34" charset="-128"/>
                      <a:ea typeface="Meiryo" panose="020B0604030504040204" pitchFamily="34" charset="-128"/>
                    </a:rPr>
                    <a:t>)</a:t>
                  </a:r>
                  <a:r>
                    <a:rPr kumimoji="1" lang="ja-JP" altLang="en-US" sz="1400">
                      <a:latin typeface="Meiryo" panose="020B0604030504040204" pitchFamily="34" charset="-128"/>
                      <a:ea typeface="Meiryo" panose="020B0604030504040204" pitchFamily="34" charset="-128"/>
                    </a:rPr>
                    <a:t>とその近似ヒストグラム</a:t>
                  </a:r>
                  <a14:m>
                    <m:oMath xmlns:m="http://schemas.openxmlformats.org/officeDocument/2006/math">
                      <m:r>
                        <a:rPr kumimoji="1" lang="en-US" altLang="ja-JP" sz="1400" b="0" i="1" smtClean="0">
                          <a:latin typeface="Cambria Math" panose="02040503050406030204" pitchFamily="18" charset="0"/>
                          <a:ea typeface="Meiryo" panose="020B0604030504040204" pitchFamily="34" charset="-128"/>
                        </a:rPr>
                        <m:t>𝑔</m:t>
                      </m:r>
                    </m:oMath>
                  </a14:m>
                  <a:r>
                    <a:rPr kumimoji="1" lang="en-US" altLang="ja-JP" sz="1400" dirty="0">
                      <a:latin typeface="Meiryo" panose="020B0604030504040204" pitchFamily="34" charset="-128"/>
                      <a:ea typeface="Meiryo" panose="020B0604030504040204" pitchFamily="34" charset="-128"/>
                    </a:rPr>
                    <a:t>(</a:t>
                  </a:r>
                  <a:r>
                    <a:rPr kumimoji="1" lang="ja-JP" altLang="en-US" sz="1400">
                      <a:latin typeface="Meiryo" panose="020B0604030504040204" pitchFamily="34" charset="-128"/>
                      <a:ea typeface="Meiryo" panose="020B0604030504040204" pitchFamily="34" charset="-128"/>
                    </a:rPr>
                    <a:t>赤</a:t>
                  </a:r>
                  <a:r>
                    <a:rPr kumimoji="1" lang="en-US" altLang="ja-JP" sz="1400" dirty="0">
                      <a:latin typeface="Meiryo" panose="020B0604030504040204" pitchFamily="34" charset="-128"/>
                      <a:ea typeface="Meiryo" panose="020B0604030504040204" pitchFamily="34" charset="-128"/>
                    </a:rPr>
                    <a:t>)</a:t>
                  </a:r>
                  <a:endParaRPr kumimoji="1" lang="ja-JP" altLang="en-US" sz="1400">
                    <a:latin typeface="Meiryo" panose="020B0604030504040204" pitchFamily="34" charset="-128"/>
                    <a:ea typeface="Meiryo" panose="020B0604030504040204" pitchFamily="34" charset="-128"/>
                  </a:endParaRPr>
                </a:p>
              </p:txBody>
            </p:sp>
          </mc:Choice>
          <mc:Fallback xmlns="">
            <p:sp>
              <p:nvSpPr>
                <p:cNvPr id="15" name="テキスト ボックス 14">
                  <a:extLst>
                    <a:ext uri="{FF2B5EF4-FFF2-40B4-BE49-F238E27FC236}">
                      <a16:creationId xmlns:a16="http://schemas.microsoft.com/office/drawing/2014/main" id="{5E15377E-04EC-8C40-8253-0758EB6EE4D5}"/>
                    </a:ext>
                  </a:extLst>
                </p:cNvPr>
                <p:cNvSpPr txBox="1">
                  <a:spLocks noRot="1" noChangeAspect="1" noMove="1" noResize="1" noEditPoints="1" noAdjustHandles="1" noChangeArrowheads="1" noChangeShapeType="1" noTextEdit="1"/>
                </p:cNvSpPr>
                <p:nvPr/>
              </p:nvSpPr>
              <p:spPr>
                <a:xfrm>
                  <a:off x="8425695" y="1325563"/>
                  <a:ext cx="3184130" cy="307702"/>
                </a:xfrm>
                <a:prstGeom prst="rect">
                  <a:avLst/>
                </a:prstGeom>
                <a:blipFill>
                  <a:blip r:embed="rId7"/>
                  <a:stretch>
                    <a:fillRect t="-4167" b="-25000"/>
                  </a:stretch>
                </a:blipFill>
              </p:spPr>
              <p:txBody>
                <a:bodyPr/>
                <a:lstStyle/>
                <a:p>
                  <a:r>
                    <a:rPr lang="ja-JP" altLang="en-US">
                      <a:noFill/>
                    </a:rPr>
                    <a:t> </a:t>
                  </a:r>
                </a:p>
              </p:txBody>
            </p:sp>
          </mc:Fallback>
        </mc:AlternateContent>
      </p:grpSp>
      <p:sp>
        <p:nvSpPr>
          <p:cNvPr id="3" name="フッター プレースホルダー 2">
            <a:extLst>
              <a:ext uri="{FF2B5EF4-FFF2-40B4-BE49-F238E27FC236}">
                <a16:creationId xmlns:a16="http://schemas.microsoft.com/office/drawing/2014/main" id="{3B5C8463-7A8B-7CB3-4D5B-3B90ED8B4883}"/>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sp>
        <p:nvSpPr>
          <p:cNvPr id="4" name="日付プレースホルダー 3">
            <a:extLst>
              <a:ext uri="{FF2B5EF4-FFF2-40B4-BE49-F238E27FC236}">
                <a16:creationId xmlns:a16="http://schemas.microsoft.com/office/drawing/2014/main" id="{EDD9BAE0-8750-ED02-6913-610F0F969016}"/>
              </a:ext>
            </a:extLst>
          </p:cNvPr>
          <p:cNvSpPr>
            <a:spLocks noGrp="1"/>
          </p:cNvSpPr>
          <p:nvPr>
            <p:ph type="dt" sz="half" idx="10"/>
          </p:nvPr>
        </p:nvSpPr>
        <p:spPr/>
        <p:txBody>
          <a:bodyPr/>
          <a:lstStyle/>
          <a:p>
            <a:fld id="{608395F5-A247-3245-B8AD-FF0D92E7BEBC}" type="datetime1">
              <a:rPr lang="ja-JP" altLang="en-US" smtClean="0"/>
              <a:t>2023/3/4</a:t>
            </a:fld>
            <a:endParaRPr lang="ja-JP" altLang="en-US" dirty="0"/>
          </a:p>
        </p:txBody>
      </p:sp>
      <p:sp>
        <p:nvSpPr>
          <p:cNvPr id="5" name="スライド番号プレースホルダー 4">
            <a:extLst>
              <a:ext uri="{FF2B5EF4-FFF2-40B4-BE49-F238E27FC236}">
                <a16:creationId xmlns:a16="http://schemas.microsoft.com/office/drawing/2014/main" id="{9E8A0F49-EBBE-1428-4807-AFEE34F9DDEB}"/>
              </a:ext>
            </a:extLst>
          </p:cNvPr>
          <p:cNvSpPr>
            <a:spLocks noGrp="1"/>
          </p:cNvSpPr>
          <p:nvPr>
            <p:ph type="sldNum" sz="quarter" idx="12"/>
          </p:nvPr>
        </p:nvSpPr>
        <p:spPr/>
        <p:txBody>
          <a:bodyPr/>
          <a:lstStyle/>
          <a:p>
            <a:fld id="{C2EA3249-E942-6548-99D7-50BB56ADF5E4}" type="slidenum">
              <a:rPr kumimoji="1" lang="ja-JP" altLang="en-US" smtClean="0"/>
              <a:t>30</a:t>
            </a:fld>
            <a:endParaRPr kumimoji="1" lang="ja-JP" altLang="en-US"/>
          </a:p>
        </p:txBody>
      </p:sp>
    </p:spTree>
    <p:extLst>
      <p:ext uri="{BB962C8B-B14F-4D97-AF65-F5344CB8AC3E}">
        <p14:creationId xmlns:p14="http://schemas.microsoft.com/office/powerpoint/2010/main" val="1329176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382DDA6-475D-794B-AB45-898A96D5688A}"/>
                  </a:ext>
                </a:extLst>
              </p:cNvPr>
              <p:cNvSpPr>
                <a:spLocks noGrp="1"/>
              </p:cNvSpPr>
              <p:nvPr>
                <p:ph type="title"/>
              </p:nvPr>
            </p:nvSpPr>
            <p:spPr/>
            <p:txBody>
              <a:bodyPr/>
              <a:lstStyle/>
              <a:p>
                <a:r>
                  <a:rPr kumimoji="1" lang="ja-JP" altLang="en-US" b="0" dirty="0"/>
                  <a:t>ヒストグラムの</a:t>
                </a:r>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ピーク近似アルゴリズム：</a:t>
                </a:r>
                <a:r>
                  <a:rPr lang="en-US" altLang="ja-JP" dirty="0"/>
                  <a:t>Step1</a:t>
                </a:r>
                <a:endParaRPr kumimoji="1" lang="ja-JP" altLang="en-US" dirty="0"/>
              </a:p>
            </p:txBody>
          </p:sp>
        </mc:Choice>
        <mc:Fallback xmlns="">
          <p:sp>
            <p:nvSpPr>
              <p:cNvPr id="2" name="タイトル 1">
                <a:extLst>
                  <a:ext uri="{FF2B5EF4-FFF2-40B4-BE49-F238E27FC236}">
                    <a16:creationId xmlns:a16="http://schemas.microsoft.com/office/drawing/2014/main" id="{7382DDA6-475D-794B-AB45-898A96D5688A}"/>
                  </a:ext>
                </a:extLst>
              </p:cNvPr>
              <p:cNvSpPr>
                <a:spLocks noGrp="1" noRot="1" noChangeAspect="1" noMove="1" noResize="1" noEditPoints="1" noAdjustHandles="1" noChangeArrowheads="1" noChangeShapeType="1" noTextEdit="1"/>
              </p:cNvSpPr>
              <p:nvPr>
                <p:ph type="title"/>
              </p:nvPr>
            </p:nvSpPr>
            <p:spPr>
              <a:blipFill>
                <a:blip r:embed="rId3"/>
                <a:stretch>
                  <a:fillRect l="-1643" t="-3053" b="-183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8F90EB5-58CE-EFA5-7ACB-1AC33AF3BA94}"/>
                  </a:ext>
                </a:extLst>
              </p:cNvPr>
              <p:cNvSpPr>
                <a:spLocks noGrp="1"/>
              </p:cNvSpPr>
              <p:nvPr>
                <p:ph idx="1"/>
              </p:nvPr>
            </p:nvSpPr>
            <p:spPr>
              <a:xfrm>
                <a:off x="530772" y="1135115"/>
                <a:ext cx="11130454" cy="5251286"/>
              </a:xfrm>
            </p:spPr>
            <p:txBody>
              <a:bodyPr>
                <a:normAutofit/>
              </a:bodyPr>
              <a:lstStyle/>
              <a:p>
                <a:r>
                  <a:rPr kumimoji="1" lang="ja-JP" altLang="en-US" dirty="0"/>
                  <a:t>ヒストグラム</a:t>
                </a:r>
                <a14:m>
                  <m:oMath xmlns:m="http://schemas.openxmlformats.org/officeDocument/2006/math">
                    <m:r>
                      <a:rPr kumimoji="1" lang="en-US" altLang="ja-JP" b="0" i="1" smtClean="0">
                        <a:latin typeface="Cambria Math" panose="02040503050406030204" pitchFamily="18" charset="0"/>
                      </a:rPr>
                      <m:t>𝑓</m:t>
                    </m:r>
                    <m:r>
                      <a:rPr lang="ja-JP" altLang="en-US" i="1">
                        <a:latin typeface="Cambria Math" panose="02040503050406030204" pitchFamily="18" charset="0"/>
                      </a:rPr>
                      <m:t>の</m:t>
                    </m:r>
                  </m:oMath>
                </a14:m>
                <a:r>
                  <a:rPr kumimoji="1" lang="ja-JP" altLang="en-US" dirty="0"/>
                  <a:t>極小値を</a:t>
                </a:r>
                <a:r>
                  <a:rPr kumimoji="1" lang="ja-JP" altLang="en-US"/>
                  <a:t>抽出する</a:t>
                </a:r>
                <a:endParaRPr kumimoji="1" lang="en-US" altLang="ja-JP" dirty="0"/>
              </a:p>
              <a:p>
                <a:pPr lvl="1"/>
                <a:r>
                  <a:rPr lang="ja-JP" altLang="en-US" sz="1800">
                    <a:effectLst/>
                    <a:latin typeface="HaranoAjiMincho-Regular-Identity-H"/>
                  </a:rPr>
                  <a:t>入力されたヒストグラム関数</a:t>
                </a:r>
                <a14:m>
                  <m:oMath xmlns:m="http://schemas.openxmlformats.org/officeDocument/2006/math">
                    <m:r>
                      <a:rPr lang="en-US" altLang="ja-JP" sz="1800" b="0" i="1" smtClean="0">
                        <a:effectLst/>
                        <a:latin typeface="Cambria Math" panose="02040503050406030204" pitchFamily="18" charset="0"/>
                      </a:rPr>
                      <m:t>𝑓</m:t>
                    </m:r>
                  </m:oMath>
                </a14:m>
                <a:r>
                  <a:rPr lang="ja-JP" altLang="en-US" sz="1800">
                    <a:effectLst/>
                    <a:latin typeface="HaranoAjiMincho-Regular-Identity-H"/>
                  </a:rPr>
                  <a:t>の極小値を全て抽出し，そのインデックスと</a:t>
                </a:r>
                <a14:m>
                  <m:oMath xmlns:m="http://schemas.openxmlformats.org/officeDocument/2006/math">
                    <m:r>
                      <a:rPr lang="en-US" altLang="ja-JP" sz="1800" b="0" i="1" smtClean="0">
                        <a:effectLst/>
                        <a:latin typeface="Cambria Math" panose="02040503050406030204" pitchFamily="18" charset="0"/>
                      </a:rPr>
                      <m:t>𝑓</m:t>
                    </m:r>
                  </m:oMath>
                </a14:m>
                <a:r>
                  <a:rPr lang="ja-JP" altLang="en-US" sz="1800">
                    <a:effectLst/>
                    <a:latin typeface="HaranoAjiMincho-Regular-Identity-H"/>
                  </a:rPr>
                  <a:t>の始点</a:t>
                </a:r>
                <a14:m>
                  <m:oMath xmlns:m="http://schemas.openxmlformats.org/officeDocument/2006/math">
                    <m:r>
                      <a:rPr lang="en-US" altLang="ja-JP" sz="1800" b="0" i="1" smtClean="0">
                        <a:effectLst/>
                        <a:latin typeface="Cambria Math" panose="02040503050406030204" pitchFamily="18" charset="0"/>
                      </a:rPr>
                      <m:t>0</m:t>
                    </m:r>
                  </m:oMath>
                </a14:m>
                <a:r>
                  <a:rPr lang="ja-JP" altLang="en-US" sz="1800">
                    <a:effectLst/>
                    <a:latin typeface="HaranoAjiMincho-Regular-Identity-H"/>
                  </a:rPr>
                  <a:t>と終点</a:t>
                </a:r>
                <a14:m>
                  <m:oMath xmlns:m="http://schemas.openxmlformats.org/officeDocument/2006/math">
                    <m:r>
                      <a:rPr lang="en-US" altLang="ja-JP" sz="1800" b="0" i="1" smtClean="0">
                        <a:effectLst/>
                        <a:latin typeface="Cambria Math" panose="02040503050406030204" pitchFamily="18" charset="0"/>
                      </a:rPr>
                      <m:t>𝑛</m:t>
                    </m:r>
                    <m:r>
                      <a:rPr lang="en-US" altLang="ja-JP" sz="1800" b="0" i="1" smtClean="0">
                        <a:effectLst/>
                        <a:latin typeface="Cambria Math" panose="02040503050406030204" pitchFamily="18" charset="0"/>
                      </a:rPr>
                      <m:t>−1</m:t>
                    </m:r>
                  </m:oMath>
                </a14:m>
                <a:r>
                  <a:rPr lang="ja-JP" altLang="en-US" sz="1800">
                    <a:effectLst/>
                    <a:latin typeface="HaranoAjiMincho-Regular-Identity-H"/>
                  </a:rPr>
                  <a:t>を要素に持つサイズ</a:t>
                </a:r>
                <a14:m>
                  <m:oMath xmlns:m="http://schemas.openxmlformats.org/officeDocument/2006/math">
                    <m:r>
                      <a:rPr lang="en-US" altLang="ja-JP" sz="1800" b="0" i="1" smtClean="0">
                        <a:effectLst/>
                        <a:latin typeface="Cambria Math" panose="02040503050406030204" pitchFamily="18" charset="0"/>
                      </a:rPr>
                      <m:t>𝑚</m:t>
                    </m:r>
                  </m:oMath>
                </a14:m>
                <a:r>
                  <a:rPr lang="ja-JP" altLang="en-US" sz="1800">
                    <a:effectLst/>
                    <a:latin typeface="HaranoAjiMincho-Regular-Identity-H"/>
                  </a:rPr>
                  <a:t>のリスト</a:t>
                </a:r>
                <a14:m>
                  <m:oMath xmlns:m="http://schemas.openxmlformats.org/officeDocument/2006/math">
                    <m:r>
                      <a:rPr lang="en-US" altLang="ja-JP" sz="1800" b="0" i="1" smtClean="0">
                        <a:effectLst/>
                        <a:latin typeface="Cambria Math" panose="02040503050406030204" pitchFamily="18" charset="0"/>
                      </a:rPr>
                      <m:t>𝑀𝐼𝑁</m:t>
                    </m:r>
                  </m:oMath>
                </a14:m>
                <a:r>
                  <a:rPr lang="ja-JP" altLang="en-US" sz="1800">
                    <a:effectLst/>
                    <a:latin typeface="HaranoAjiMincho-Regular-Identity-H"/>
                  </a:rPr>
                  <a:t>を作成する</a:t>
                </a:r>
                <a:r>
                  <a:rPr lang="ja-JP" altLang="en-US">
                    <a:latin typeface="HaranoAjiMincho-Regular-Identity-H"/>
                  </a:rPr>
                  <a:t>．</a:t>
                </a:r>
                <a:endParaRPr lang="ja-JP" altLang="en-US"/>
              </a:p>
              <a:p>
                <a:pPr lvl="1"/>
                <a:endParaRPr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48F90EB5-58CE-EFA5-7ACB-1AC33AF3BA94}"/>
                  </a:ext>
                </a:extLst>
              </p:cNvPr>
              <p:cNvSpPr>
                <a:spLocks noGrp="1" noRot="1" noChangeAspect="1" noMove="1" noResize="1" noEditPoints="1" noAdjustHandles="1" noChangeArrowheads="1" noChangeShapeType="1" noTextEdit="1"/>
              </p:cNvSpPr>
              <p:nvPr>
                <p:ph idx="1"/>
              </p:nvPr>
            </p:nvSpPr>
            <p:spPr>
              <a:xfrm>
                <a:off x="530772" y="1135115"/>
                <a:ext cx="11130454" cy="5251286"/>
              </a:xfrm>
              <a:blipFill>
                <a:blip r:embed="rId4"/>
                <a:stretch>
                  <a:fillRect l="-456"/>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4155CE00-6A01-923D-3E0F-D3E0E72C0087}"/>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pic>
        <p:nvPicPr>
          <p:cNvPr id="8" name="図 7" descr="グラフィカル ユーザー インターフェイス, テキスト, アプリケーション, メール&#10;&#10;自動的に生成された説明">
            <a:extLst>
              <a:ext uri="{FF2B5EF4-FFF2-40B4-BE49-F238E27FC236}">
                <a16:creationId xmlns:a16="http://schemas.microsoft.com/office/drawing/2014/main" id="{E755ED23-1A4F-1B68-72C8-09923F198A04}"/>
              </a:ext>
            </a:extLst>
          </p:cNvPr>
          <p:cNvPicPr>
            <a:picLocks noChangeAspect="1"/>
          </p:cNvPicPr>
          <p:nvPr/>
        </p:nvPicPr>
        <p:blipFill rotWithShape="1">
          <a:blip r:embed="rId5"/>
          <a:srcRect r="42821"/>
          <a:stretch/>
        </p:blipFill>
        <p:spPr>
          <a:xfrm>
            <a:off x="847763" y="2612613"/>
            <a:ext cx="4677564" cy="2850926"/>
          </a:xfrm>
          <a:prstGeom prst="rect">
            <a:avLst/>
          </a:prstGeom>
        </p:spPr>
      </p:pic>
      <p:pic>
        <p:nvPicPr>
          <p:cNvPr id="10" name="図 9">
            <a:extLst>
              <a:ext uri="{FF2B5EF4-FFF2-40B4-BE49-F238E27FC236}">
                <a16:creationId xmlns:a16="http://schemas.microsoft.com/office/drawing/2014/main" id="{DD6EB8A5-3437-FED7-8230-4455AE29483C}"/>
              </a:ext>
            </a:extLst>
          </p:cNvPr>
          <p:cNvPicPr>
            <a:picLocks noChangeAspect="1"/>
          </p:cNvPicPr>
          <p:nvPr/>
        </p:nvPicPr>
        <p:blipFill>
          <a:blip r:embed="rId6"/>
          <a:stretch>
            <a:fillRect/>
          </a:stretch>
        </p:blipFill>
        <p:spPr>
          <a:xfrm>
            <a:off x="7206618" y="2548339"/>
            <a:ext cx="3756872" cy="2979474"/>
          </a:xfrm>
          <a:prstGeom prst="rect">
            <a:avLst/>
          </a:prstGeom>
        </p:spPr>
      </p:pic>
      <p:sp>
        <p:nvSpPr>
          <p:cNvPr id="11" name="テキスト ボックス 10">
            <a:extLst>
              <a:ext uri="{FF2B5EF4-FFF2-40B4-BE49-F238E27FC236}">
                <a16:creationId xmlns:a16="http://schemas.microsoft.com/office/drawing/2014/main" id="{93F37ED1-90AB-4A4B-A351-0F7F9A30D52B}"/>
              </a:ext>
            </a:extLst>
          </p:cNvPr>
          <p:cNvSpPr txBox="1"/>
          <p:nvPr/>
        </p:nvSpPr>
        <p:spPr>
          <a:xfrm>
            <a:off x="940896" y="5527813"/>
            <a:ext cx="4491298" cy="307777"/>
          </a:xfrm>
          <a:prstGeom prst="rect">
            <a:avLst/>
          </a:prstGeom>
          <a:noFill/>
        </p:spPr>
        <p:txBody>
          <a:bodyPr wrap="square">
            <a:spAutoFit/>
          </a:bodyPr>
          <a:lstStyle/>
          <a:p>
            <a:pPr algn="ctr"/>
            <a:r>
              <a:rPr lang="ja-JP" altLang="en-US" sz="1400">
                <a:latin typeface="Meiryo" panose="020B0604030504040204" pitchFamily="34" charset="-128"/>
                <a:ea typeface="Meiryo" panose="020B0604030504040204" pitchFamily="34" charset="-128"/>
              </a:rPr>
              <a:t>擬似コード</a:t>
            </a:r>
            <a:r>
              <a:rPr lang="en-US" altLang="ja-JP" sz="1400" dirty="0">
                <a:latin typeface="Meiryo" panose="020B0604030504040204" pitchFamily="34" charset="-128"/>
                <a:ea typeface="Meiryo" panose="020B0604030504040204" pitchFamily="34" charset="-128"/>
              </a:rPr>
              <a:t>(Step1)</a:t>
            </a:r>
            <a:endParaRPr lang="ja-JP" altLang="en-US" sz="1400" dirty="0">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62A04447-79D7-8225-B516-DDE9BC39DB4A}"/>
                  </a:ext>
                </a:extLst>
              </p:cNvPr>
              <p:cNvSpPr txBox="1"/>
              <p:nvPr/>
            </p:nvSpPr>
            <p:spPr>
              <a:xfrm>
                <a:off x="6520115" y="5527813"/>
                <a:ext cx="5458102" cy="307777"/>
              </a:xfrm>
              <a:prstGeom prst="rect">
                <a:avLst/>
              </a:prstGeom>
              <a:noFill/>
            </p:spPr>
            <p:txBody>
              <a:bodyPr wrap="square">
                <a:spAutoFit/>
              </a:bodyPr>
              <a:lstStyle/>
              <a:p>
                <a:pPr algn="ctr"/>
                <a:r>
                  <a:rPr lang="ja-JP" altLang="en-US" sz="1400">
                    <a:latin typeface="Meiryo" panose="020B0604030504040204" pitchFamily="34" charset="-128"/>
                    <a:ea typeface="Meiryo" panose="020B0604030504040204" pitchFamily="34" charset="-128"/>
                  </a:rPr>
                  <a:t>ヒストグラム</a:t>
                </a:r>
                <a14:m>
                  <m:oMath xmlns:m="http://schemas.openxmlformats.org/officeDocument/2006/math">
                    <m:r>
                      <a:rPr lang="en-US" altLang="ja-JP" sz="1400" b="0" i="1" smtClean="0">
                        <a:latin typeface="Cambria Math" panose="02040503050406030204" pitchFamily="18" charset="0"/>
                        <a:ea typeface="Meiryo" panose="020B0604030504040204" pitchFamily="34" charset="-128"/>
                      </a:rPr>
                      <m:t>𝑓</m:t>
                    </m:r>
                  </m:oMath>
                </a14:m>
                <a:r>
                  <a:rPr lang="ja-JP" altLang="en-US" sz="1400">
                    <a:latin typeface="Meiryo" panose="020B0604030504040204" pitchFamily="34" charset="-128"/>
                    <a:ea typeface="Meiryo" panose="020B0604030504040204" pitchFamily="34" charset="-128"/>
                  </a:rPr>
                  <a:t>と抽出した極小値</a:t>
                </a:r>
                <a:r>
                  <a:rPr lang="en-US" altLang="ja-JP" sz="1400" dirty="0">
                    <a:latin typeface="Meiryo" panose="020B0604030504040204" pitchFamily="34" charset="-128"/>
                    <a:ea typeface="Meiryo" panose="020B0604030504040204" pitchFamily="34" charset="-128"/>
                  </a:rPr>
                  <a:t>(</a:t>
                </a:r>
                <a14:m>
                  <m:oMath xmlns:m="http://schemas.openxmlformats.org/officeDocument/2006/math">
                    <m:r>
                      <a:rPr lang="en-US" altLang="ja-JP" sz="1400" b="0" i="1" smtClean="0">
                        <a:latin typeface="Cambria Math" panose="02040503050406030204" pitchFamily="18" charset="0"/>
                        <a:ea typeface="Meiryo" panose="020B0604030504040204" pitchFamily="34" charset="-128"/>
                      </a:rPr>
                      <m:t>0,</m:t>
                    </m:r>
                    <m:r>
                      <a:rPr lang="en-US" altLang="ja-JP" sz="1400" b="0" i="1" smtClean="0">
                        <a:latin typeface="Cambria Math" panose="02040503050406030204" pitchFamily="18" charset="0"/>
                        <a:ea typeface="Meiryo" panose="020B0604030504040204" pitchFamily="34" charset="-128"/>
                      </a:rPr>
                      <m:t>𝑛</m:t>
                    </m:r>
                    <m:r>
                      <a:rPr lang="en-US" altLang="ja-JP" sz="1400" b="0" i="1" smtClean="0">
                        <a:latin typeface="Cambria Math" panose="02040503050406030204" pitchFamily="18" charset="0"/>
                        <a:ea typeface="Meiryo" panose="020B0604030504040204" pitchFamily="34" charset="-128"/>
                      </a:rPr>
                      <m:t>−1</m:t>
                    </m:r>
                  </m:oMath>
                </a14:m>
                <a:r>
                  <a:rPr lang="ja-JP" altLang="en-US" sz="1400">
                    <a:latin typeface="Meiryo" panose="020B0604030504040204" pitchFamily="34" charset="-128"/>
                    <a:ea typeface="Meiryo" panose="020B0604030504040204" pitchFamily="34" charset="-128"/>
                  </a:rPr>
                  <a:t>含む</a:t>
                </a:r>
                <a:r>
                  <a:rPr lang="en-US" altLang="ja-JP" sz="1400" dirty="0">
                    <a:latin typeface="Meiryo" panose="020B0604030504040204" pitchFamily="34" charset="-128"/>
                    <a:ea typeface="Meiryo" panose="020B0604030504040204" pitchFamily="34" charset="-128"/>
                  </a:rPr>
                  <a:t>)</a:t>
                </a:r>
                <a:endParaRPr lang="ja-JP" altLang="en-US" sz="1400" dirty="0">
                  <a:latin typeface="Meiryo" panose="020B0604030504040204" pitchFamily="34" charset="-128"/>
                  <a:ea typeface="Meiryo" panose="020B0604030504040204" pitchFamily="34" charset="-128"/>
                </a:endParaRPr>
              </a:p>
            </p:txBody>
          </p:sp>
        </mc:Choice>
        <mc:Fallback xmlns="">
          <p:sp>
            <p:nvSpPr>
              <p:cNvPr id="13" name="テキスト ボックス 12">
                <a:extLst>
                  <a:ext uri="{FF2B5EF4-FFF2-40B4-BE49-F238E27FC236}">
                    <a16:creationId xmlns:a16="http://schemas.microsoft.com/office/drawing/2014/main" id="{62A04447-79D7-8225-B516-DDE9BC39DB4A}"/>
                  </a:ext>
                </a:extLst>
              </p:cNvPr>
              <p:cNvSpPr txBox="1">
                <a:spLocks noRot="1" noChangeAspect="1" noMove="1" noResize="1" noEditPoints="1" noAdjustHandles="1" noChangeArrowheads="1" noChangeShapeType="1" noTextEdit="1"/>
              </p:cNvSpPr>
              <p:nvPr/>
            </p:nvSpPr>
            <p:spPr>
              <a:xfrm>
                <a:off x="6520115" y="5527813"/>
                <a:ext cx="5458102" cy="307777"/>
              </a:xfrm>
              <a:prstGeom prst="rect">
                <a:avLst/>
              </a:prstGeom>
              <a:blipFill>
                <a:blip r:embed="rId7"/>
                <a:stretch>
                  <a:fillRect t="-4000" b="-20000"/>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4AC4F45D-2222-C65F-928F-114979B5A534}"/>
              </a:ext>
            </a:extLst>
          </p:cNvPr>
          <p:cNvSpPr>
            <a:spLocks noGrp="1"/>
          </p:cNvSpPr>
          <p:nvPr>
            <p:ph type="dt" sz="half" idx="10"/>
          </p:nvPr>
        </p:nvSpPr>
        <p:spPr/>
        <p:txBody>
          <a:bodyPr/>
          <a:lstStyle/>
          <a:p>
            <a:fld id="{C59BB0C6-8A2D-864C-83E0-26FB5BB1D6AF}" type="datetime1">
              <a:rPr lang="ja-JP" altLang="en-US" smtClean="0"/>
              <a:t>2023/3/4</a:t>
            </a:fld>
            <a:endParaRPr lang="ja-JP" altLang="en-US" dirty="0"/>
          </a:p>
        </p:txBody>
      </p:sp>
      <p:sp>
        <p:nvSpPr>
          <p:cNvPr id="6" name="スライド番号プレースホルダー 5">
            <a:extLst>
              <a:ext uri="{FF2B5EF4-FFF2-40B4-BE49-F238E27FC236}">
                <a16:creationId xmlns:a16="http://schemas.microsoft.com/office/drawing/2014/main" id="{CF839164-1CE0-946E-DB30-707A7888B8E9}"/>
              </a:ext>
            </a:extLst>
          </p:cNvPr>
          <p:cNvSpPr>
            <a:spLocks noGrp="1"/>
          </p:cNvSpPr>
          <p:nvPr>
            <p:ph type="sldNum" sz="quarter" idx="12"/>
          </p:nvPr>
        </p:nvSpPr>
        <p:spPr/>
        <p:txBody>
          <a:bodyPr/>
          <a:lstStyle/>
          <a:p>
            <a:fld id="{C2EA3249-E942-6548-99D7-50BB56ADF5E4}" type="slidenum">
              <a:rPr kumimoji="1" lang="ja-JP" altLang="en-US" smtClean="0"/>
              <a:t>31</a:t>
            </a:fld>
            <a:endParaRPr kumimoji="1" lang="ja-JP" altLang="en-US"/>
          </a:p>
        </p:txBody>
      </p:sp>
    </p:spTree>
    <p:extLst>
      <p:ext uri="{BB962C8B-B14F-4D97-AF65-F5344CB8AC3E}">
        <p14:creationId xmlns:p14="http://schemas.microsoft.com/office/powerpoint/2010/main" val="503566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382DDA6-475D-794B-AB45-898A96D5688A}"/>
                  </a:ext>
                </a:extLst>
              </p:cNvPr>
              <p:cNvSpPr>
                <a:spLocks noGrp="1"/>
              </p:cNvSpPr>
              <p:nvPr>
                <p:ph type="title"/>
              </p:nvPr>
            </p:nvSpPr>
            <p:spPr/>
            <p:txBody>
              <a:bodyPr/>
              <a:lstStyle/>
              <a:p>
                <a:r>
                  <a:rPr kumimoji="1" lang="ja-JP" altLang="en-US" b="0" dirty="0"/>
                  <a:t>ヒストグラムの</a:t>
                </a:r>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ピーク近似アルゴリズム：</a:t>
                </a:r>
                <a:r>
                  <a:rPr lang="en-US" altLang="ja-JP" dirty="0"/>
                  <a:t>Step2</a:t>
                </a:r>
                <a:endParaRPr kumimoji="1" lang="ja-JP" altLang="en-US" dirty="0"/>
              </a:p>
            </p:txBody>
          </p:sp>
        </mc:Choice>
        <mc:Fallback xmlns="">
          <p:sp>
            <p:nvSpPr>
              <p:cNvPr id="2" name="タイトル 1">
                <a:extLst>
                  <a:ext uri="{FF2B5EF4-FFF2-40B4-BE49-F238E27FC236}">
                    <a16:creationId xmlns:a16="http://schemas.microsoft.com/office/drawing/2014/main" id="{7382DDA6-475D-794B-AB45-898A96D5688A}"/>
                  </a:ext>
                </a:extLst>
              </p:cNvPr>
              <p:cNvSpPr>
                <a:spLocks noGrp="1" noRot="1" noChangeAspect="1" noMove="1" noResize="1" noEditPoints="1" noAdjustHandles="1" noChangeArrowheads="1" noChangeShapeType="1" noTextEdit="1"/>
              </p:cNvSpPr>
              <p:nvPr>
                <p:ph type="title"/>
              </p:nvPr>
            </p:nvSpPr>
            <p:spPr>
              <a:blipFill>
                <a:blip r:embed="rId3"/>
                <a:stretch>
                  <a:fillRect l="-1643" t="-3053" b="-183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8F90EB5-58CE-EFA5-7ACB-1AC33AF3BA94}"/>
                  </a:ext>
                </a:extLst>
              </p:cNvPr>
              <p:cNvSpPr>
                <a:spLocks noGrp="1"/>
              </p:cNvSpPr>
              <p:nvPr>
                <p:ph idx="1"/>
              </p:nvPr>
            </p:nvSpPr>
            <p:spPr>
              <a:xfrm>
                <a:off x="530772" y="1135115"/>
                <a:ext cx="11130454" cy="5251286"/>
              </a:xfrm>
            </p:spPr>
            <p:txBody>
              <a:bodyPr>
                <a:normAutofit/>
              </a:bodyPr>
              <a:lstStyle/>
              <a:p>
                <a:r>
                  <a:rPr kumimoji="1" lang="ja-JP" altLang="en-US" dirty="0"/>
                  <a:t>各極小値間の単峰近似ヒストグラム</a:t>
                </a:r>
                <a:r>
                  <a:rPr kumimoji="1" lang="ja-JP" altLang="en-US"/>
                  <a:t>を求める</a:t>
                </a:r>
                <a:endParaRPr kumimoji="1" lang="en-US" altLang="ja-JP" dirty="0"/>
              </a:p>
              <a:p>
                <a:pPr lvl="1"/>
                <a:r>
                  <a:rPr lang="en" altLang="ja-JP" sz="1800" dirty="0">
                    <a:effectLst/>
                    <a:latin typeface="CMR10"/>
                  </a:rPr>
                  <a:t>Step1</a:t>
                </a:r>
                <a:r>
                  <a:rPr lang="ja-JP" altLang="en-US" sz="1800">
                    <a:effectLst/>
                    <a:latin typeface="HaranoAjiMincho-Regular-Identity-H"/>
                  </a:rPr>
                  <a:t>で作成したリスト</a:t>
                </a:r>
                <a14:m>
                  <m:oMath xmlns:m="http://schemas.openxmlformats.org/officeDocument/2006/math">
                    <m:r>
                      <a:rPr lang="en-US" altLang="ja-JP" sz="1800" b="0" i="1" smtClean="0">
                        <a:effectLst/>
                        <a:latin typeface="Cambria Math" panose="02040503050406030204" pitchFamily="18" charset="0"/>
                      </a:rPr>
                      <m:t>𝑀𝐼𝑁</m:t>
                    </m:r>
                  </m:oMath>
                </a14:m>
                <a:r>
                  <a:rPr lang="ja-JP" altLang="en-US" sz="1800">
                    <a:effectLst/>
                    <a:latin typeface="HaranoAjiMincho-Regular-Identity-H"/>
                  </a:rPr>
                  <a:t>を用いて全ての極小値間の単峰近似ヒストグラム</a:t>
                </a:r>
                <a14:m>
                  <m:oMath xmlns:m="http://schemas.openxmlformats.org/officeDocument/2006/math">
                    <m:sSub>
                      <m:sSubPr>
                        <m:ctrlPr>
                          <a:rPr lang="en-US" altLang="ja-JP" sz="1800" i="1" smtClean="0">
                            <a:effectLst/>
                            <a:latin typeface="Cambria Math" panose="02040503050406030204" pitchFamily="18" charset="0"/>
                          </a:rPr>
                        </m:ctrlPr>
                      </m:sSubPr>
                      <m:e>
                        <m:r>
                          <a:rPr lang="en-US" altLang="ja-JP" sz="1800" i="1" smtClean="0">
                            <a:effectLst/>
                            <a:latin typeface="Cambria Math" panose="02040503050406030204" pitchFamily="18" charset="0"/>
                            <a:ea typeface="Cambria Math" panose="02040503050406030204" pitchFamily="18" charset="0"/>
                          </a:rPr>
                          <m:t>𝜑</m:t>
                        </m:r>
                      </m:e>
                      <m:sub>
                        <m:sSub>
                          <m:sSubPr>
                            <m:ctrlPr>
                              <a:rPr lang="en" altLang="ja-JP" i="1" dirty="0">
                                <a:latin typeface="Cambria Math" panose="02040503050406030204" pitchFamily="18" charset="0"/>
                              </a:rPr>
                            </m:ctrlPr>
                          </m:sSubPr>
                          <m:e>
                            <m:r>
                              <a:rPr lang="en-US" altLang="ja-JP" i="1" dirty="0">
                                <a:latin typeface="Cambria Math" panose="02040503050406030204" pitchFamily="18" charset="0"/>
                              </a:rPr>
                              <m:t>𝑀𝐼𝑁</m:t>
                            </m:r>
                          </m:e>
                          <m:sub>
                            <m:r>
                              <a:rPr lang="en-US" altLang="ja-JP" i="1" dirty="0">
                                <a:latin typeface="Cambria Math" panose="02040503050406030204" pitchFamily="18" charset="0"/>
                              </a:rPr>
                              <m:t>𝑖</m:t>
                            </m:r>
                          </m:sub>
                        </m:sSub>
                        <m:r>
                          <a:rPr lang="en-US" altLang="ja-JP" i="1" dirty="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𝑀𝐼𝑁</m:t>
                            </m:r>
                          </m:e>
                          <m:sub>
                            <m:r>
                              <a:rPr lang="en-US" altLang="ja-JP" i="1" dirty="0">
                                <a:latin typeface="Cambria Math" panose="02040503050406030204" pitchFamily="18" charset="0"/>
                              </a:rPr>
                              <m:t>𝑗</m:t>
                            </m:r>
                          </m:sub>
                        </m:sSub>
                      </m:sub>
                    </m:sSub>
                    <m:r>
                      <a:rPr lang="en-US" altLang="ja-JP" sz="1800" b="0" i="1" smtClean="0">
                        <a:effectLst/>
                        <a:latin typeface="Cambria Math" panose="02040503050406030204" pitchFamily="18" charset="0"/>
                      </a:rPr>
                      <m:t>(0</m:t>
                    </m:r>
                    <m:r>
                      <a:rPr lang="en-US" altLang="ja-JP" sz="1800" b="0" i="1" smtClean="0">
                        <a:effectLst/>
                        <a:latin typeface="Cambria Math" panose="02040503050406030204" pitchFamily="18" charset="0"/>
                        <a:ea typeface="Cambria Math" panose="02040503050406030204" pitchFamily="18" charset="0"/>
                      </a:rPr>
                      <m:t>≤</m:t>
                    </m:r>
                    <m:r>
                      <a:rPr lang="en-US" altLang="ja-JP" sz="1800" b="0" i="1" smtClean="0">
                        <a:effectLst/>
                        <a:latin typeface="Cambria Math" panose="02040503050406030204" pitchFamily="18" charset="0"/>
                      </a:rPr>
                      <m:t>𝑖</m:t>
                    </m:r>
                    <m:r>
                      <a:rPr lang="en-US" altLang="ja-JP" sz="1800" b="0" i="1" smtClean="0">
                        <a:effectLst/>
                        <a:latin typeface="Cambria Math" panose="02040503050406030204" pitchFamily="18" charset="0"/>
                        <a:ea typeface="Cambria Math" panose="02040503050406030204" pitchFamily="18" charset="0"/>
                      </a:rPr>
                      <m:t>&lt;</m:t>
                    </m:r>
                    <m:r>
                      <a:rPr lang="en-US" altLang="ja-JP" sz="1800" b="0" i="1" smtClean="0">
                        <a:effectLst/>
                        <a:latin typeface="Cambria Math" panose="02040503050406030204" pitchFamily="18" charset="0"/>
                      </a:rPr>
                      <m:t>𝑗</m:t>
                    </m:r>
                    <m:r>
                      <a:rPr lang="en-US" altLang="ja-JP" sz="1800" b="0" i="1" smtClean="0">
                        <a:effectLst/>
                        <a:latin typeface="Cambria Math" panose="02040503050406030204" pitchFamily="18" charset="0"/>
                        <a:ea typeface="Cambria Math" panose="02040503050406030204" pitchFamily="18" charset="0"/>
                      </a:rPr>
                      <m:t>≤</m:t>
                    </m:r>
                    <m:r>
                      <a:rPr lang="en-US" altLang="ja-JP" sz="1800" b="0" i="1" smtClean="0">
                        <a:effectLst/>
                        <a:latin typeface="Cambria Math" panose="02040503050406030204" pitchFamily="18" charset="0"/>
                      </a:rPr>
                      <m:t>𝑛</m:t>
                    </m:r>
                    <m:r>
                      <a:rPr lang="en-US" altLang="ja-JP" sz="1800" b="0" i="1" smtClean="0">
                        <a:effectLst/>
                        <a:latin typeface="Cambria Math" panose="02040503050406030204" pitchFamily="18" charset="0"/>
                      </a:rPr>
                      <m:t>−1)</m:t>
                    </m:r>
                  </m:oMath>
                </a14:m>
                <a:r>
                  <a:rPr lang="ja-JP" altLang="en-US" sz="1800">
                    <a:effectLst/>
                    <a:latin typeface="HaranoAjiMincho-Regular-Identity-H"/>
                  </a:rPr>
                  <a:t>を計算する</a:t>
                </a:r>
                <a:r>
                  <a:rPr lang="ja-JP" altLang="en-US">
                    <a:latin typeface="HaranoAjiMincho-Regular-Identity-H"/>
                  </a:rPr>
                  <a:t>．</a:t>
                </a:r>
                <a:endParaRPr lang="ja-JP" altLang="en-US"/>
              </a:p>
              <a:p>
                <a:pPr lvl="1"/>
                <a:endParaRPr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48F90EB5-58CE-EFA5-7ACB-1AC33AF3BA94}"/>
                  </a:ext>
                </a:extLst>
              </p:cNvPr>
              <p:cNvSpPr>
                <a:spLocks noGrp="1" noRot="1" noChangeAspect="1" noMove="1" noResize="1" noEditPoints="1" noAdjustHandles="1" noChangeArrowheads="1" noChangeShapeType="1" noTextEdit="1"/>
              </p:cNvSpPr>
              <p:nvPr>
                <p:ph idx="1"/>
              </p:nvPr>
            </p:nvSpPr>
            <p:spPr>
              <a:xfrm>
                <a:off x="530772" y="1135115"/>
                <a:ext cx="11130454" cy="5251286"/>
              </a:xfrm>
              <a:blipFill>
                <a:blip r:embed="rId4"/>
                <a:stretch>
                  <a:fillRect l="-456"/>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4155CE00-6A01-923D-3E0F-D3E0E72C0087}"/>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pic>
        <p:nvPicPr>
          <p:cNvPr id="10" name="図 9">
            <a:extLst>
              <a:ext uri="{FF2B5EF4-FFF2-40B4-BE49-F238E27FC236}">
                <a16:creationId xmlns:a16="http://schemas.microsoft.com/office/drawing/2014/main" id="{695F5A51-B8C4-3433-5DFD-8A0D3E8D9DB5}"/>
              </a:ext>
            </a:extLst>
          </p:cNvPr>
          <p:cNvPicPr>
            <a:picLocks noChangeAspect="1"/>
          </p:cNvPicPr>
          <p:nvPr/>
        </p:nvPicPr>
        <p:blipFill rotWithShape="1">
          <a:blip r:embed="rId5"/>
          <a:srcRect r="42902"/>
          <a:stretch/>
        </p:blipFill>
        <p:spPr>
          <a:xfrm>
            <a:off x="847763" y="2646066"/>
            <a:ext cx="4672092" cy="2120603"/>
          </a:xfrm>
          <a:prstGeom prst="rect">
            <a:avLst/>
          </a:prstGeom>
        </p:spPr>
      </p:pic>
      <p:pic>
        <p:nvPicPr>
          <p:cNvPr id="11" name="図 10" descr="グラフ, ヒストグラム&#10;&#10;自動的に生成された説明">
            <a:extLst>
              <a:ext uri="{FF2B5EF4-FFF2-40B4-BE49-F238E27FC236}">
                <a16:creationId xmlns:a16="http://schemas.microsoft.com/office/drawing/2014/main" id="{0944F13A-BC2C-C628-DD40-9E38233EC675}"/>
              </a:ext>
            </a:extLst>
          </p:cNvPr>
          <p:cNvPicPr>
            <a:picLocks noChangeAspect="1"/>
          </p:cNvPicPr>
          <p:nvPr/>
        </p:nvPicPr>
        <p:blipFill rotWithShape="1">
          <a:blip r:embed="rId6"/>
          <a:srcRect l="4584" t="7072" r="8827"/>
          <a:stretch/>
        </p:blipFill>
        <p:spPr>
          <a:xfrm>
            <a:off x="8839200" y="2649293"/>
            <a:ext cx="2743200" cy="2208043"/>
          </a:xfrm>
          <a:prstGeom prst="rect">
            <a:avLst/>
          </a:prstGeom>
        </p:spPr>
      </p:pic>
      <p:pic>
        <p:nvPicPr>
          <p:cNvPr id="12" name="図 11" descr="グラフ, ヒストグラム&#10;&#10;自動的に生成された説明">
            <a:extLst>
              <a:ext uri="{FF2B5EF4-FFF2-40B4-BE49-F238E27FC236}">
                <a16:creationId xmlns:a16="http://schemas.microsoft.com/office/drawing/2014/main" id="{A7537F66-CE78-9B0D-F557-509F1E7A4687}"/>
              </a:ext>
            </a:extLst>
          </p:cNvPr>
          <p:cNvPicPr>
            <a:picLocks noChangeAspect="1"/>
          </p:cNvPicPr>
          <p:nvPr/>
        </p:nvPicPr>
        <p:blipFill rotWithShape="1">
          <a:blip r:embed="rId7"/>
          <a:srcRect l="4380" t="7072" r="9032"/>
          <a:stretch/>
        </p:blipFill>
        <p:spPr>
          <a:xfrm>
            <a:off x="6096000" y="2655099"/>
            <a:ext cx="2743200" cy="2208043"/>
          </a:xfrm>
          <a:prstGeom prst="rect">
            <a:avLst/>
          </a:prstGeom>
        </p:spPr>
      </p:pic>
      <p:sp>
        <p:nvSpPr>
          <p:cNvPr id="13" name="テキスト ボックス 12">
            <a:extLst>
              <a:ext uri="{FF2B5EF4-FFF2-40B4-BE49-F238E27FC236}">
                <a16:creationId xmlns:a16="http://schemas.microsoft.com/office/drawing/2014/main" id="{B71F6206-B2ED-109F-5BFE-F86D486B7C63}"/>
              </a:ext>
            </a:extLst>
          </p:cNvPr>
          <p:cNvSpPr txBox="1"/>
          <p:nvPr/>
        </p:nvSpPr>
        <p:spPr>
          <a:xfrm>
            <a:off x="6604995" y="4891250"/>
            <a:ext cx="4977405" cy="307777"/>
          </a:xfrm>
          <a:prstGeom prst="rect">
            <a:avLst/>
          </a:prstGeom>
          <a:noFill/>
        </p:spPr>
        <p:txBody>
          <a:bodyPr wrap="square">
            <a:spAutoFit/>
          </a:bodyPr>
          <a:lstStyle/>
          <a:p>
            <a:pPr algn="ctr"/>
            <a:r>
              <a:rPr lang="ja-JP" altLang="en-US" sz="1400">
                <a:latin typeface="Meiryo" panose="020B0604030504040204" pitchFamily="34" charset="-128"/>
                <a:ea typeface="Meiryo" panose="020B0604030504040204" pitchFamily="34" charset="-128"/>
              </a:rPr>
              <a:t>各極小値間の単峰近似ヒストグラムの例 </a:t>
            </a:r>
          </a:p>
        </p:txBody>
      </p:sp>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88545416-5200-9D00-ECC7-36EC7EC49CA6}"/>
                  </a:ext>
                </a:extLst>
              </p:cNvPr>
              <p:cNvSpPr txBox="1"/>
              <p:nvPr/>
            </p:nvSpPr>
            <p:spPr>
              <a:xfrm>
                <a:off x="6081004" y="2909555"/>
                <a:ext cx="1717862"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smtClean="0">
                              <a:solidFill>
                                <a:srgbClr val="FF0000"/>
                              </a:solidFill>
                              <a:latin typeface="Cambria Math" panose="02040503050406030204" pitchFamily="18" charset="0"/>
                            </a:rPr>
                          </m:ctrlPr>
                        </m:sSubPr>
                        <m:e>
                          <m:r>
                            <a:rPr lang="en-US" altLang="ja-JP" sz="1800" i="1" smtClean="0">
                              <a:solidFill>
                                <a:srgbClr val="FF0000"/>
                              </a:solidFill>
                              <a:latin typeface="Cambria Math" panose="02040503050406030204" pitchFamily="18" charset="0"/>
                              <a:ea typeface="Cambria Math" panose="02040503050406030204" pitchFamily="18" charset="0"/>
                            </a:rPr>
                            <m:t>𝜑</m:t>
                          </m:r>
                        </m:e>
                        <m:sub>
                          <m:r>
                            <a:rPr lang="en-US" altLang="ja-JP" sz="1800" b="0" i="1" smtClean="0">
                              <a:solidFill>
                                <a:srgbClr val="FF0000"/>
                              </a:solidFill>
                              <a:latin typeface="Cambria Math" panose="02040503050406030204" pitchFamily="18" charset="0"/>
                              <a:ea typeface="Cambria Math" panose="02040503050406030204" pitchFamily="18" charset="0"/>
                            </a:rPr>
                            <m:t>0,6</m:t>
                          </m:r>
                        </m:sub>
                      </m:sSub>
                    </m:oMath>
                  </m:oMathPara>
                </a14:m>
                <a:endParaRPr lang="ja-JP" altLang="en-US"/>
              </a:p>
            </p:txBody>
          </p:sp>
        </mc:Choice>
        <mc:Fallback xmlns="">
          <p:sp>
            <p:nvSpPr>
              <p:cNvPr id="14" name="テキスト ボックス 13">
                <a:extLst>
                  <a:ext uri="{FF2B5EF4-FFF2-40B4-BE49-F238E27FC236}">
                    <a16:creationId xmlns:a16="http://schemas.microsoft.com/office/drawing/2014/main" id="{88545416-5200-9D00-ECC7-36EC7EC49CA6}"/>
                  </a:ext>
                </a:extLst>
              </p:cNvPr>
              <p:cNvSpPr txBox="1">
                <a:spLocks noRot="1" noChangeAspect="1" noMove="1" noResize="1" noEditPoints="1" noAdjustHandles="1" noChangeArrowheads="1" noChangeShapeType="1" noTextEdit="1"/>
              </p:cNvSpPr>
              <p:nvPr/>
            </p:nvSpPr>
            <p:spPr>
              <a:xfrm>
                <a:off x="6081004" y="2909555"/>
                <a:ext cx="1717862" cy="381515"/>
              </a:xfrm>
              <a:prstGeom prst="rect">
                <a:avLst/>
              </a:prstGeom>
              <a:blipFill>
                <a:blip r:embed="rId8"/>
                <a:stretch>
                  <a:fillRect b="-31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94606518-C907-8728-1F78-D846D6FF981D}"/>
                  </a:ext>
                </a:extLst>
              </p:cNvPr>
              <p:cNvSpPr txBox="1"/>
              <p:nvPr/>
            </p:nvSpPr>
            <p:spPr>
              <a:xfrm>
                <a:off x="8791327" y="2909554"/>
                <a:ext cx="1717862"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ja-JP" sz="1800" i="1" smtClean="0">
                              <a:solidFill>
                                <a:srgbClr val="FF0000"/>
                              </a:solidFill>
                              <a:latin typeface="Cambria Math" panose="02040503050406030204" pitchFamily="18" charset="0"/>
                            </a:rPr>
                          </m:ctrlPr>
                        </m:sSubPr>
                        <m:e>
                          <m:r>
                            <a:rPr lang="en-US" altLang="ja-JP" sz="1800" i="1" smtClean="0">
                              <a:solidFill>
                                <a:srgbClr val="FF0000"/>
                              </a:solidFill>
                              <a:latin typeface="Cambria Math" panose="02040503050406030204" pitchFamily="18" charset="0"/>
                              <a:ea typeface="Cambria Math" panose="02040503050406030204" pitchFamily="18" charset="0"/>
                            </a:rPr>
                            <m:t>𝜑</m:t>
                          </m:r>
                        </m:e>
                        <m:sub>
                          <m:r>
                            <a:rPr lang="en-US" altLang="ja-JP" sz="1800" b="0" i="1" smtClean="0">
                              <a:solidFill>
                                <a:srgbClr val="FF0000"/>
                              </a:solidFill>
                              <a:latin typeface="Cambria Math" panose="02040503050406030204" pitchFamily="18" charset="0"/>
                              <a:ea typeface="Cambria Math" panose="02040503050406030204" pitchFamily="18" charset="0"/>
                            </a:rPr>
                            <m:t>2,16</m:t>
                          </m:r>
                        </m:sub>
                      </m:sSub>
                    </m:oMath>
                  </m:oMathPara>
                </a14:m>
                <a:endParaRPr lang="ja-JP" altLang="en-US"/>
              </a:p>
            </p:txBody>
          </p:sp>
        </mc:Choice>
        <mc:Fallback xmlns="">
          <p:sp>
            <p:nvSpPr>
              <p:cNvPr id="15" name="テキスト ボックス 14">
                <a:extLst>
                  <a:ext uri="{FF2B5EF4-FFF2-40B4-BE49-F238E27FC236}">
                    <a16:creationId xmlns:a16="http://schemas.microsoft.com/office/drawing/2014/main" id="{94606518-C907-8728-1F78-D846D6FF981D}"/>
                  </a:ext>
                </a:extLst>
              </p:cNvPr>
              <p:cNvSpPr txBox="1">
                <a:spLocks noRot="1" noChangeAspect="1" noMove="1" noResize="1" noEditPoints="1" noAdjustHandles="1" noChangeArrowheads="1" noChangeShapeType="1" noTextEdit="1"/>
              </p:cNvSpPr>
              <p:nvPr/>
            </p:nvSpPr>
            <p:spPr>
              <a:xfrm>
                <a:off x="8791327" y="2909554"/>
                <a:ext cx="1717862" cy="381515"/>
              </a:xfrm>
              <a:prstGeom prst="rect">
                <a:avLst/>
              </a:prstGeom>
              <a:blipFill>
                <a:blip r:embed="rId9"/>
                <a:stretch>
                  <a:fillRect b="-3125"/>
                </a:stretch>
              </a:blipFill>
            </p:spPr>
            <p:txBody>
              <a:bodyPr/>
              <a:lstStyle/>
              <a:p>
                <a:r>
                  <a:rPr lang="ja-JP" altLang="en-US">
                    <a:noFill/>
                  </a:rPr>
                  <a:t> </a:t>
                </a:r>
              </a:p>
            </p:txBody>
          </p:sp>
        </mc:Fallback>
      </mc:AlternateContent>
      <p:sp>
        <p:nvSpPr>
          <p:cNvPr id="16" name="テキスト ボックス 15">
            <a:extLst>
              <a:ext uri="{FF2B5EF4-FFF2-40B4-BE49-F238E27FC236}">
                <a16:creationId xmlns:a16="http://schemas.microsoft.com/office/drawing/2014/main" id="{E59823A3-3915-C258-9979-9622CE949358}"/>
              </a:ext>
            </a:extLst>
          </p:cNvPr>
          <p:cNvSpPr txBox="1"/>
          <p:nvPr/>
        </p:nvSpPr>
        <p:spPr>
          <a:xfrm>
            <a:off x="938160" y="4891250"/>
            <a:ext cx="4491298" cy="307777"/>
          </a:xfrm>
          <a:prstGeom prst="rect">
            <a:avLst/>
          </a:prstGeom>
          <a:noFill/>
        </p:spPr>
        <p:txBody>
          <a:bodyPr wrap="square">
            <a:spAutoFit/>
          </a:bodyPr>
          <a:lstStyle/>
          <a:p>
            <a:pPr algn="ctr"/>
            <a:r>
              <a:rPr lang="ja-JP" altLang="en-US" sz="1400">
                <a:latin typeface="Meiryo" panose="020B0604030504040204" pitchFamily="34" charset="-128"/>
                <a:ea typeface="Meiryo" panose="020B0604030504040204" pitchFamily="34" charset="-128"/>
              </a:rPr>
              <a:t>擬似コード</a:t>
            </a:r>
            <a:r>
              <a:rPr lang="en-US" altLang="ja-JP" sz="1400" dirty="0">
                <a:latin typeface="Meiryo" panose="020B0604030504040204" pitchFamily="34" charset="-128"/>
                <a:ea typeface="Meiryo" panose="020B0604030504040204" pitchFamily="34" charset="-128"/>
              </a:rPr>
              <a:t>(Step2)</a:t>
            </a:r>
            <a:endParaRPr lang="ja-JP" altLang="en-US" sz="1400" dirty="0">
              <a:latin typeface="Meiryo" panose="020B0604030504040204" pitchFamily="34" charset="-128"/>
              <a:ea typeface="Meiryo" panose="020B0604030504040204" pitchFamily="34" charset="-128"/>
            </a:endParaRPr>
          </a:p>
        </p:txBody>
      </p:sp>
      <p:sp>
        <p:nvSpPr>
          <p:cNvPr id="4" name="日付プレースホルダー 3">
            <a:extLst>
              <a:ext uri="{FF2B5EF4-FFF2-40B4-BE49-F238E27FC236}">
                <a16:creationId xmlns:a16="http://schemas.microsoft.com/office/drawing/2014/main" id="{00C3823D-AEB9-1FD6-0A90-A31D4C5022D5}"/>
              </a:ext>
            </a:extLst>
          </p:cNvPr>
          <p:cNvSpPr>
            <a:spLocks noGrp="1"/>
          </p:cNvSpPr>
          <p:nvPr>
            <p:ph type="dt" sz="half" idx="10"/>
          </p:nvPr>
        </p:nvSpPr>
        <p:spPr/>
        <p:txBody>
          <a:bodyPr/>
          <a:lstStyle/>
          <a:p>
            <a:fld id="{B9328633-3A4C-FE4E-94D9-2DC7DAF689C9}" type="datetime1">
              <a:rPr lang="ja-JP" altLang="en-US" smtClean="0"/>
              <a:t>2023/3/4</a:t>
            </a:fld>
            <a:endParaRPr lang="ja-JP" altLang="en-US" dirty="0"/>
          </a:p>
        </p:txBody>
      </p:sp>
      <p:sp>
        <p:nvSpPr>
          <p:cNvPr id="6" name="スライド番号プレースホルダー 5">
            <a:extLst>
              <a:ext uri="{FF2B5EF4-FFF2-40B4-BE49-F238E27FC236}">
                <a16:creationId xmlns:a16="http://schemas.microsoft.com/office/drawing/2014/main" id="{44BDC625-68B5-1F5B-D72F-23D1FDFCC8D4}"/>
              </a:ext>
            </a:extLst>
          </p:cNvPr>
          <p:cNvSpPr>
            <a:spLocks noGrp="1"/>
          </p:cNvSpPr>
          <p:nvPr>
            <p:ph type="sldNum" sz="quarter" idx="12"/>
          </p:nvPr>
        </p:nvSpPr>
        <p:spPr/>
        <p:txBody>
          <a:bodyPr/>
          <a:lstStyle/>
          <a:p>
            <a:fld id="{C2EA3249-E942-6548-99D7-50BB56ADF5E4}" type="slidenum">
              <a:rPr kumimoji="1" lang="ja-JP" altLang="en-US" smtClean="0"/>
              <a:t>32</a:t>
            </a:fld>
            <a:endParaRPr kumimoji="1" lang="ja-JP" altLang="en-US"/>
          </a:p>
        </p:txBody>
      </p:sp>
    </p:spTree>
    <p:extLst>
      <p:ext uri="{BB962C8B-B14F-4D97-AF65-F5344CB8AC3E}">
        <p14:creationId xmlns:p14="http://schemas.microsoft.com/office/powerpoint/2010/main" val="2543169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382DDA6-475D-794B-AB45-898A96D5688A}"/>
                  </a:ext>
                </a:extLst>
              </p:cNvPr>
              <p:cNvSpPr>
                <a:spLocks noGrp="1"/>
              </p:cNvSpPr>
              <p:nvPr>
                <p:ph type="title"/>
              </p:nvPr>
            </p:nvSpPr>
            <p:spPr/>
            <p:txBody>
              <a:bodyPr/>
              <a:lstStyle/>
              <a:p>
                <a:r>
                  <a:rPr kumimoji="1" lang="ja-JP" altLang="en-US" b="0" dirty="0"/>
                  <a:t>ヒストグラムの</a:t>
                </a:r>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ピーク近似アルゴリズム：</a:t>
                </a:r>
                <a:r>
                  <a:rPr lang="en-US" altLang="ja-JP" dirty="0"/>
                  <a:t>Step3</a:t>
                </a:r>
                <a:endParaRPr kumimoji="1" lang="ja-JP" altLang="en-US" dirty="0"/>
              </a:p>
            </p:txBody>
          </p:sp>
        </mc:Choice>
        <mc:Fallback xmlns="">
          <p:sp>
            <p:nvSpPr>
              <p:cNvPr id="2" name="タイトル 1">
                <a:extLst>
                  <a:ext uri="{FF2B5EF4-FFF2-40B4-BE49-F238E27FC236}">
                    <a16:creationId xmlns:a16="http://schemas.microsoft.com/office/drawing/2014/main" id="{7382DDA6-475D-794B-AB45-898A96D5688A}"/>
                  </a:ext>
                </a:extLst>
              </p:cNvPr>
              <p:cNvSpPr>
                <a:spLocks noGrp="1" noRot="1" noChangeAspect="1" noMove="1" noResize="1" noEditPoints="1" noAdjustHandles="1" noChangeArrowheads="1" noChangeShapeType="1" noTextEdit="1"/>
              </p:cNvSpPr>
              <p:nvPr>
                <p:ph type="title"/>
              </p:nvPr>
            </p:nvSpPr>
            <p:spPr>
              <a:blipFill>
                <a:blip r:embed="rId3"/>
                <a:stretch>
                  <a:fillRect l="-1643" t="-3053" b="-183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8F90EB5-58CE-EFA5-7ACB-1AC33AF3BA94}"/>
                  </a:ext>
                </a:extLst>
              </p:cNvPr>
              <p:cNvSpPr>
                <a:spLocks noGrp="1"/>
              </p:cNvSpPr>
              <p:nvPr>
                <p:ph idx="1"/>
              </p:nvPr>
            </p:nvSpPr>
            <p:spPr>
              <a:xfrm>
                <a:off x="530772" y="1135115"/>
                <a:ext cx="11130454" cy="5251286"/>
              </a:xfrm>
            </p:spPr>
            <p:txBody>
              <a:bodyPr>
                <a:normAutofit/>
              </a:bodyPr>
              <a:lstStyle/>
              <a:p>
                <a14:m>
                  <m:oMath xmlns:m="http://schemas.openxmlformats.org/officeDocument/2006/math">
                    <m:r>
                      <a:rPr kumimoji="1" lang="en-US" altLang="ja-JP" b="0" i="1" smtClean="0">
                        <a:latin typeface="Cambria Math" panose="02040503050406030204" pitchFamily="18" charset="0"/>
                      </a:rPr>
                      <m:t>𝑀𝐼𝑁</m:t>
                    </m:r>
                  </m:oMath>
                </a14:m>
                <a:r>
                  <a:rPr kumimoji="1" lang="ja-JP" altLang="en-US" dirty="0"/>
                  <a:t>をノードとする全結合，有効非閉路グラフ</a:t>
                </a:r>
                <a:r>
                  <a:rPr kumimoji="1" lang="en-US" altLang="ja-JP" dirty="0"/>
                  <a:t>(DAG)</a:t>
                </a:r>
                <a14:m>
                  <m:oMath xmlns:m="http://schemas.openxmlformats.org/officeDocument/2006/math">
                    <m:r>
                      <a:rPr kumimoji="1" lang="en-US" altLang="ja-JP" b="0" i="1" smtClean="0">
                        <a:latin typeface="Cambria Math" panose="02040503050406030204" pitchFamily="18" charset="0"/>
                      </a:rPr>
                      <m:t>𝐺</m:t>
                    </m:r>
                  </m:oMath>
                </a14:m>
                <a:r>
                  <a:rPr kumimoji="1" lang="ja-JP" altLang="en-US" dirty="0"/>
                  <a:t>を作成する</a:t>
                </a:r>
                <a:endParaRPr kumimoji="1" lang="en-US" altLang="ja-JP" dirty="0"/>
              </a:p>
              <a:p>
                <a:pPr lvl="1"/>
                <a14:m>
                  <m:oMath xmlns:m="http://schemas.openxmlformats.org/officeDocument/2006/math">
                    <m:r>
                      <a:rPr lang="en-US" altLang="ja-JP" i="1" dirty="0" smtClean="0">
                        <a:latin typeface="Cambria Math" panose="02040503050406030204" pitchFamily="18" charset="0"/>
                      </a:rPr>
                      <m:t>𝑀𝐼𝑁</m:t>
                    </m:r>
                  </m:oMath>
                </a14:m>
                <a:r>
                  <a:rPr lang="ja-JP" altLang="en-US" dirty="0"/>
                  <a:t>の全ての要素をノードとし，</a:t>
                </a:r>
                <a:r>
                  <a:rPr lang="en-US" altLang="ja-JP" dirty="0"/>
                  <a:t>Step2</a:t>
                </a:r>
                <a:r>
                  <a:rPr lang="ja-JP" altLang="en-US" dirty="0"/>
                  <a:t>で計算した</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𝜑</m:t>
                        </m:r>
                      </m:e>
                      <m:sub>
                        <m:sSub>
                          <m:sSubPr>
                            <m:ctrlPr>
                              <a:rPr lang="en" altLang="ja-JP" i="1" dirty="0">
                                <a:latin typeface="Cambria Math" panose="02040503050406030204" pitchFamily="18" charset="0"/>
                              </a:rPr>
                            </m:ctrlPr>
                          </m:sSubPr>
                          <m:e>
                            <m:r>
                              <a:rPr lang="en-US" altLang="ja-JP" i="1" dirty="0">
                                <a:latin typeface="Cambria Math" panose="02040503050406030204" pitchFamily="18" charset="0"/>
                              </a:rPr>
                              <m:t>𝑀𝐼𝑁</m:t>
                            </m:r>
                          </m:e>
                          <m:sub>
                            <m:r>
                              <a:rPr lang="en-US" altLang="ja-JP" i="1" dirty="0">
                                <a:latin typeface="Cambria Math" panose="02040503050406030204" pitchFamily="18" charset="0"/>
                              </a:rPr>
                              <m:t>𝑖</m:t>
                            </m:r>
                          </m:sub>
                        </m:sSub>
                        <m:r>
                          <a:rPr lang="en-US" altLang="ja-JP" i="1" dirty="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𝑀𝐼𝑁</m:t>
                            </m:r>
                          </m:e>
                          <m:sub>
                            <m:r>
                              <a:rPr lang="en-US" altLang="ja-JP" i="1" dirty="0">
                                <a:latin typeface="Cambria Math" panose="02040503050406030204" pitchFamily="18" charset="0"/>
                              </a:rPr>
                              <m:t>𝑗</m:t>
                            </m:r>
                          </m:sub>
                        </m:sSub>
                      </m:sub>
                    </m:sSub>
                    <m:r>
                      <a:rPr lang="en-US" altLang="ja-JP" i="1">
                        <a:latin typeface="Cambria Math" panose="02040503050406030204" pitchFamily="18" charset="0"/>
                      </a:rPr>
                      <m:t>(0</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&lt;</m:t>
                    </m:r>
                    <m:r>
                      <a:rPr lang="en-US" altLang="ja-JP" i="1">
                        <a:latin typeface="Cambria Math" panose="02040503050406030204" pitchFamily="18" charset="0"/>
                      </a:rPr>
                      <m:t>𝑗</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rPr>
                      <m:t>𝑛</m:t>
                    </m:r>
                    <m:r>
                      <a:rPr lang="en-US" altLang="ja-JP" i="1">
                        <a:latin typeface="Cambria Math" panose="02040503050406030204" pitchFamily="18" charset="0"/>
                      </a:rPr>
                      <m:t>−1)</m:t>
                    </m:r>
                  </m:oMath>
                </a14:m>
                <a:r>
                  <a:rPr lang="ja-JP" altLang="en-US" dirty="0"/>
                  <a:t>とそれに対応する</a:t>
                </a:r>
                <a14:m>
                  <m:oMath xmlns:m="http://schemas.openxmlformats.org/officeDocument/2006/math">
                    <m:sSub>
                      <m:sSubPr>
                        <m:ctrlPr>
                          <a:rPr lang="en-US" altLang="ja-JP" i="1">
                            <a:latin typeface="Cambria Math" panose="02040503050406030204" pitchFamily="18" charset="0"/>
                          </a:rPr>
                        </m:ctrlPr>
                      </m:sSubPr>
                      <m:e>
                        <m:r>
                          <a:rPr lang="en-US" altLang="ja-JP" b="0" i="1" smtClean="0">
                            <a:latin typeface="Cambria Math" panose="02040503050406030204" pitchFamily="18" charset="0"/>
                          </a:rPr>
                          <m:t>𝑓</m:t>
                        </m:r>
                      </m:e>
                      <m:sub>
                        <m:sSub>
                          <m:sSubPr>
                            <m:ctrlPr>
                              <a:rPr lang="en" altLang="ja-JP" i="1" dirty="0">
                                <a:latin typeface="Cambria Math" panose="02040503050406030204" pitchFamily="18" charset="0"/>
                              </a:rPr>
                            </m:ctrlPr>
                          </m:sSubPr>
                          <m:e>
                            <m:r>
                              <a:rPr lang="en-US" altLang="ja-JP" i="1" dirty="0">
                                <a:latin typeface="Cambria Math" panose="02040503050406030204" pitchFamily="18" charset="0"/>
                              </a:rPr>
                              <m:t>𝑀𝐼𝑁</m:t>
                            </m:r>
                          </m:e>
                          <m:sub>
                            <m:r>
                              <a:rPr lang="en-US" altLang="ja-JP" i="1" dirty="0">
                                <a:latin typeface="Cambria Math" panose="02040503050406030204" pitchFamily="18" charset="0"/>
                              </a:rPr>
                              <m:t>𝑖</m:t>
                            </m:r>
                          </m:sub>
                        </m:sSub>
                        <m:r>
                          <a:rPr lang="en-US" altLang="ja-JP" i="1" dirty="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i="1" dirty="0">
                                <a:latin typeface="Cambria Math" panose="02040503050406030204" pitchFamily="18" charset="0"/>
                              </a:rPr>
                              <m:t>𝑀𝐼𝑁</m:t>
                            </m:r>
                          </m:e>
                          <m:sub>
                            <m:r>
                              <a:rPr lang="en-US" altLang="ja-JP" i="1" dirty="0">
                                <a:latin typeface="Cambria Math" panose="02040503050406030204" pitchFamily="18" charset="0"/>
                              </a:rPr>
                              <m:t>𝑗</m:t>
                            </m:r>
                          </m:sub>
                        </m:sSub>
                      </m:sub>
                    </m:sSub>
                    <m:r>
                      <a:rPr lang="en-US" altLang="ja-JP" i="1">
                        <a:latin typeface="Cambria Math" panose="02040503050406030204" pitchFamily="18" charset="0"/>
                      </a:rPr>
                      <m:t>(0</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&lt;</m:t>
                    </m:r>
                    <m:r>
                      <a:rPr lang="en-US" altLang="ja-JP" i="1">
                        <a:latin typeface="Cambria Math" panose="02040503050406030204" pitchFamily="18" charset="0"/>
                      </a:rPr>
                      <m:t>𝑗</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rPr>
                      <m:t>𝑛</m:t>
                    </m:r>
                    <m:r>
                      <a:rPr lang="en-US" altLang="ja-JP" i="1">
                        <a:latin typeface="Cambria Math" panose="02040503050406030204" pitchFamily="18" charset="0"/>
                      </a:rPr>
                      <m:t>−1)</m:t>
                    </m:r>
                  </m:oMath>
                </a14:m>
                <a:r>
                  <a:rPr lang="ja-JP" altLang="en-US" dirty="0"/>
                  <a:t>との </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𝐿</m:t>
                        </m:r>
                      </m:e>
                      <m:sub>
                        <m:r>
                          <a:rPr lang="en-US" altLang="ja-JP" b="0" i="1" smtClean="0">
                            <a:latin typeface="Cambria Math" panose="02040503050406030204" pitchFamily="18" charset="0"/>
                          </a:rPr>
                          <m:t>2</m:t>
                        </m:r>
                      </m:sub>
                    </m:sSub>
                  </m:oMath>
                </a14:m>
                <a:r>
                  <a:rPr lang="ja-JP" altLang="en-US" dirty="0"/>
                  <a:t>二乗距離を辺の重み</a:t>
                </a:r>
                <a14:m>
                  <m:oMath xmlns:m="http://schemas.openxmlformats.org/officeDocument/2006/math">
                    <m:sSub>
                      <m:sSubPr>
                        <m:ctrlPr>
                          <a:rPr lang="en-US" altLang="ja-JP" i="1" smtClean="0">
                            <a:latin typeface="Cambria Math" panose="02040503050406030204" pitchFamily="18" charset="0"/>
                          </a:rPr>
                        </m:ctrlPr>
                      </m:sSubPr>
                      <m:e>
                        <m:r>
                          <a:rPr lang="en-US" altLang="ja-JP" b="0" i="1" smtClean="0">
                            <a:latin typeface="Cambria Math" panose="02040503050406030204" pitchFamily="18" charset="0"/>
                          </a:rPr>
                          <m:t>𝑤</m:t>
                        </m:r>
                      </m:e>
                      <m:sub>
                        <m:r>
                          <a:rPr lang="en-US" altLang="ja-JP" b="0" i="1" smtClean="0">
                            <a:latin typeface="Cambria Math" panose="02040503050406030204" pitchFamily="18" charset="0"/>
                          </a:rPr>
                          <m:t>𝑖</m:t>
                        </m:r>
                        <m:r>
                          <a:rPr lang="en-US" altLang="ja-JP" b="0" i="1" smtClean="0">
                            <a:latin typeface="Cambria Math" panose="02040503050406030204" pitchFamily="18" charset="0"/>
                          </a:rPr>
                          <m:t>,</m:t>
                        </m:r>
                        <m:r>
                          <a:rPr lang="en-US" altLang="ja-JP" b="0" i="1" smtClean="0">
                            <a:latin typeface="Cambria Math" panose="02040503050406030204" pitchFamily="18" charset="0"/>
                          </a:rPr>
                          <m:t>𝑗</m:t>
                        </m:r>
                      </m:sub>
                    </m:sSub>
                    <m:r>
                      <a:rPr lang="en-US" altLang="ja-JP" i="1">
                        <a:latin typeface="Cambria Math" panose="02040503050406030204" pitchFamily="18" charset="0"/>
                      </a:rPr>
                      <m:t>(0</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&lt;</m:t>
                    </m:r>
                    <m:r>
                      <a:rPr lang="en-US" altLang="ja-JP" i="1">
                        <a:latin typeface="Cambria Math" panose="02040503050406030204" pitchFamily="18" charset="0"/>
                      </a:rPr>
                      <m:t>𝑗</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rPr>
                      <m:t>𝑛</m:t>
                    </m:r>
                    <m:r>
                      <a:rPr lang="en-US" altLang="ja-JP" i="1">
                        <a:latin typeface="Cambria Math" panose="02040503050406030204" pitchFamily="18" charset="0"/>
                      </a:rPr>
                      <m:t>−1)</m:t>
                    </m:r>
                  </m:oMath>
                </a14:m>
                <a:r>
                  <a:rPr lang="ja-JP" altLang="en-US" dirty="0"/>
                  <a:t>とする全結合，</a:t>
                </a:r>
                <a:r>
                  <a:rPr lang="en-US" altLang="ja-JP" dirty="0"/>
                  <a:t>DAG</a:t>
                </a:r>
                <a14:m>
                  <m:oMath xmlns:m="http://schemas.openxmlformats.org/officeDocument/2006/math">
                    <m:r>
                      <a:rPr lang="en-US" altLang="ja-JP" i="1" dirty="0" smtClean="0">
                        <a:latin typeface="Cambria Math" panose="02040503050406030204" pitchFamily="18" charset="0"/>
                      </a:rPr>
                      <m:t>𝐺</m:t>
                    </m:r>
                  </m:oMath>
                </a14:m>
                <a:r>
                  <a:rPr lang="ja-JP" altLang="en-US" dirty="0"/>
                  <a:t>を作成する</a:t>
                </a:r>
                <a:r>
                  <a:rPr lang="en-US" altLang="ja-JP" dirty="0"/>
                  <a:t>. </a:t>
                </a:r>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48F90EB5-58CE-EFA5-7ACB-1AC33AF3BA94}"/>
                  </a:ext>
                </a:extLst>
              </p:cNvPr>
              <p:cNvSpPr>
                <a:spLocks noGrp="1" noRot="1" noChangeAspect="1" noMove="1" noResize="1" noEditPoints="1" noAdjustHandles="1" noChangeArrowheads="1" noChangeShapeType="1" noTextEdit="1"/>
              </p:cNvSpPr>
              <p:nvPr>
                <p:ph idx="1"/>
              </p:nvPr>
            </p:nvSpPr>
            <p:spPr>
              <a:xfrm>
                <a:off x="530772" y="1135115"/>
                <a:ext cx="11130454" cy="5251286"/>
              </a:xfrm>
              <a:blipFill>
                <a:blip r:embed="rId4"/>
                <a:stretch>
                  <a:fillRect l="-456"/>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4155CE00-6A01-923D-3E0F-D3E0E72C0087}"/>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pic>
        <p:nvPicPr>
          <p:cNvPr id="4" name="図 3">
            <a:extLst>
              <a:ext uri="{FF2B5EF4-FFF2-40B4-BE49-F238E27FC236}">
                <a16:creationId xmlns:a16="http://schemas.microsoft.com/office/drawing/2014/main" id="{8C2A492B-C23E-EB52-8718-CF406EF60E0C}"/>
              </a:ext>
            </a:extLst>
          </p:cNvPr>
          <p:cNvPicPr>
            <a:picLocks noChangeAspect="1"/>
          </p:cNvPicPr>
          <p:nvPr/>
        </p:nvPicPr>
        <p:blipFill rotWithShape="1">
          <a:blip r:embed="rId5"/>
          <a:srcRect r="45158"/>
          <a:stretch/>
        </p:blipFill>
        <p:spPr>
          <a:xfrm>
            <a:off x="847099" y="3053160"/>
            <a:ext cx="4582359" cy="2346567"/>
          </a:xfrm>
          <a:prstGeom prst="rect">
            <a:avLst/>
          </a:prstGeom>
        </p:spPr>
      </p:pic>
      <p:sp>
        <p:nvSpPr>
          <p:cNvPr id="8" name="テキスト ボックス 7">
            <a:extLst>
              <a:ext uri="{FF2B5EF4-FFF2-40B4-BE49-F238E27FC236}">
                <a16:creationId xmlns:a16="http://schemas.microsoft.com/office/drawing/2014/main" id="{A2C32359-8003-4376-4DD6-147A85603249}"/>
              </a:ext>
            </a:extLst>
          </p:cNvPr>
          <p:cNvSpPr txBox="1"/>
          <p:nvPr/>
        </p:nvSpPr>
        <p:spPr>
          <a:xfrm>
            <a:off x="938160" y="5497401"/>
            <a:ext cx="4491298" cy="307777"/>
          </a:xfrm>
          <a:prstGeom prst="rect">
            <a:avLst/>
          </a:prstGeom>
          <a:noFill/>
        </p:spPr>
        <p:txBody>
          <a:bodyPr wrap="square">
            <a:spAutoFit/>
          </a:bodyPr>
          <a:lstStyle/>
          <a:p>
            <a:pPr algn="ctr"/>
            <a:r>
              <a:rPr lang="ja-JP" altLang="en-US" sz="1400">
                <a:latin typeface="Meiryo" panose="020B0604030504040204" pitchFamily="34" charset="-128"/>
                <a:ea typeface="Meiryo" panose="020B0604030504040204" pitchFamily="34" charset="-128"/>
              </a:rPr>
              <a:t>擬似コード</a:t>
            </a:r>
            <a:r>
              <a:rPr lang="en-US" altLang="ja-JP" sz="1400" dirty="0">
                <a:latin typeface="Meiryo" panose="020B0604030504040204" pitchFamily="34" charset="-128"/>
                <a:ea typeface="Meiryo" panose="020B0604030504040204" pitchFamily="34" charset="-128"/>
              </a:rPr>
              <a:t>(Step3)</a:t>
            </a:r>
            <a:endParaRPr lang="ja-JP" altLang="en-US" sz="1400" dirty="0">
              <a:latin typeface="Meiryo" panose="020B0604030504040204" pitchFamily="34" charset="-128"/>
              <a:ea typeface="Meiryo" panose="020B0604030504040204" pitchFamily="34" charset="-128"/>
            </a:endParaRPr>
          </a:p>
        </p:txBody>
      </p:sp>
      <p:pic>
        <p:nvPicPr>
          <p:cNvPr id="14" name="図 13">
            <a:extLst>
              <a:ext uri="{FF2B5EF4-FFF2-40B4-BE49-F238E27FC236}">
                <a16:creationId xmlns:a16="http://schemas.microsoft.com/office/drawing/2014/main" id="{DF99313C-3954-3B41-1C65-E4387A0ED535}"/>
              </a:ext>
            </a:extLst>
          </p:cNvPr>
          <p:cNvPicPr>
            <a:picLocks noChangeAspect="1"/>
          </p:cNvPicPr>
          <p:nvPr/>
        </p:nvPicPr>
        <p:blipFill>
          <a:blip r:embed="rId6"/>
          <a:stretch>
            <a:fillRect/>
          </a:stretch>
        </p:blipFill>
        <p:spPr>
          <a:xfrm>
            <a:off x="6684727" y="3154439"/>
            <a:ext cx="4582359" cy="1809661"/>
          </a:xfrm>
          <a:prstGeom prst="rect">
            <a:avLst/>
          </a:prstGeom>
        </p:spPr>
      </p:pic>
      <mc:AlternateContent xmlns:mc="http://schemas.openxmlformats.org/markup-compatibility/2006" xmlns:a14="http://schemas.microsoft.com/office/drawing/2010/main">
        <mc:Choice Requires="a14">
          <p:sp>
            <p:nvSpPr>
              <p:cNvPr id="15" name="テキスト ボックス 14">
                <a:extLst>
                  <a:ext uri="{FF2B5EF4-FFF2-40B4-BE49-F238E27FC236}">
                    <a16:creationId xmlns:a16="http://schemas.microsoft.com/office/drawing/2014/main" id="{8CDC2162-BBC9-12B6-D237-1E2D379A8124}"/>
                  </a:ext>
                </a:extLst>
              </p:cNvPr>
              <p:cNvSpPr txBox="1"/>
              <p:nvPr/>
            </p:nvSpPr>
            <p:spPr>
              <a:xfrm>
                <a:off x="6604995" y="5393046"/>
                <a:ext cx="4977405" cy="470129"/>
              </a:xfrm>
              <a:prstGeom prst="rect">
                <a:avLst/>
              </a:prstGeom>
              <a:noFill/>
            </p:spPr>
            <p:txBody>
              <a:bodyPr wrap="square">
                <a:spAutoFit/>
              </a:bodyPr>
              <a:lstStyle/>
              <a:p>
                <a:pPr algn="ctr"/>
                <a:r>
                  <a:rPr lang="en" altLang="ja-JP" sz="1400" dirty="0">
                    <a:effectLst/>
                    <a:latin typeface="Meiryo" panose="020B0604030504040204" pitchFamily="34" charset="-128"/>
                    <a:ea typeface="Meiryo" panose="020B0604030504040204" pitchFamily="34" charset="-128"/>
                  </a:rPr>
                  <a:t>DAG</a:t>
                </a:r>
                <a14:m>
                  <m:oMath xmlns:m="http://schemas.openxmlformats.org/officeDocument/2006/math">
                    <m:r>
                      <a:rPr lang="en-US" altLang="ja-JP" sz="1400" b="0" i="1" smtClean="0">
                        <a:effectLst/>
                        <a:latin typeface="Cambria Math" panose="02040503050406030204" pitchFamily="18" charset="0"/>
                        <a:ea typeface="Meiryo" panose="020B0604030504040204" pitchFamily="34" charset="-128"/>
                      </a:rPr>
                      <m:t>𝐺</m:t>
                    </m:r>
                  </m:oMath>
                </a14:m>
                <a:r>
                  <a:rPr lang="ja-JP" altLang="en-US" sz="1400">
                    <a:effectLst/>
                    <a:latin typeface="Meiryo" panose="020B0604030504040204" pitchFamily="34" charset="-128"/>
                    <a:ea typeface="Meiryo" panose="020B0604030504040204" pitchFamily="34" charset="-128"/>
                  </a:rPr>
                  <a:t>と辺の重み</a:t>
                </a:r>
                <a14:m>
                  <m:oMath xmlns:m="http://schemas.openxmlformats.org/officeDocument/2006/math">
                    <m:sSub>
                      <m:sSubPr>
                        <m:ctrlPr>
                          <a:rPr lang="en-US" altLang="ja-JP" sz="1400" i="1" smtClean="0">
                            <a:solidFill>
                              <a:srgbClr val="FF0000"/>
                            </a:solidFill>
                            <a:effectLst/>
                            <a:latin typeface="Cambria Math" panose="02040503050406030204" pitchFamily="18" charset="0"/>
                            <a:ea typeface="Meiryo" panose="020B0604030504040204" pitchFamily="34" charset="-128"/>
                          </a:rPr>
                        </m:ctrlPr>
                      </m:sSubPr>
                      <m:e>
                        <m:r>
                          <a:rPr lang="en-US" altLang="ja-JP" sz="1400" b="0" i="1" smtClean="0">
                            <a:solidFill>
                              <a:srgbClr val="FF0000"/>
                            </a:solidFill>
                            <a:effectLst/>
                            <a:latin typeface="Cambria Math" panose="02040503050406030204" pitchFamily="18" charset="0"/>
                            <a:ea typeface="Meiryo" panose="020B0604030504040204" pitchFamily="34" charset="-128"/>
                          </a:rPr>
                          <m:t>𝑤</m:t>
                        </m:r>
                      </m:e>
                      <m:sub>
                        <m:r>
                          <a:rPr lang="en-US" altLang="ja-JP" sz="1400" b="0" i="1" smtClean="0">
                            <a:solidFill>
                              <a:srgbClr val="FF0000"/>
                            </a:solidFill>
                            <a:effectLst/>
                            <a:latin typeface="Cambria Math" panose="02040503050406030204" pitchFamily="18" charset="0"/>
                            <a:ea typeface="Meiryo" panose="020B0604030504040204" pitchFamily="34" charset="-128"/>
                          </a:rPr>
                          <m:t>2,16</m:t>
                        </m:r>
                      </m:sub>
                    </m:sSub>
                    <m:r>
                      <a:rPr lang="en-US" altLang="ja-JP" sz="1400" b="0" i="1" smtClean="0">
                        <a:solidFill>
                          <a:srgbClr val="FF0000"/>
                        </a:solidFill>
                        <a:effectLst/>
                        <a:latin typeface="Cambria Math" panose="02040503050406030204" pitchFamily="18" charset="0"/>
                        <a:ea typeface="Meiryo" panose="020B0604030504040204" pitchFamily="34" charset="-128"/>
                      </a:rPr>
                      <m:t>=</m:t>
                    </m:r>
                    <m:f>
                      <m:fPr>
                        <m:ctrlPr>
                          <a:rPr lang="en-US" altLang="ja-JP" sz="1400" b="0" i="1" smtClean="0">
                            <a:solidFill>
                              <a:srgbClr val="FF0000"/>
                            </a:solidFill>
                            <a:effectLst/>
                            <a:latin typeface="Cambria Math" panose="02040503050406030204" pitchFamily="18" charset="0"/>
                            <a:ea typeface="Meiryo" panose="020B0604030504040204" pitchFamily="34" charset="-128"/>
                          </a:rPr>
                        </m:ctrlPr>
                      </m:fPr>
                      <m:num>
                        <m:nary>
                          <m:naryPr>
                            <m:chr m:val="∑"/>
                            <m:limLoc m:val="subSup"/>
                            <m:ctrlPr>
                              <a:rPr lang="en-US" altLang="ja-JP" sz="1400" b="0" i="1" smtClean="0">
                                <a:solidFill>
                                  <a:srgbClr val="FF0000"/>
                                </a:solidFill>
                                <a:effectLst/>
                                <a:latin typeface="Cambria Math" panose="02040503050406030204" pitchFamily="18" charset="0"/>
                                <a:ea typeface="Meiryo" panose="020B0604030504040204" pitchFamily="34" charset="-128"/>
                              </a:rPr>
                            </m:ctrlPr>
                          </m:naryPr>
                          <m:sub>
                            <m:r>
                              <m:rPr>
                                <m:brk m:alnAt="25"/>
                              </m:rPr>
                              <a:rPr lang="en-US" altLang="ja-JP" sz="1400" b="0" i="1" smtClean="0">
                                <a:solidFill>
                                  <a:srgbClr val="FF0000"/>
                                </a:solidFill>
                                <a:effectLst/>
                                <a:latin typeface="Cambria Math" panose="02040503050406030204" pitchFamily="18" charset="0"/>
                                <a:ea typeface="Meiryo" panose="020B0604030504040204" pitchFamily="34" charset="-128"/>
                              </a:rPr>
                              <m:t>𝑥</m:t>
                            </m:r>
                            <m:r>
                              <a:rPr lang="en-US" altLang="ja-JP" sz="1400" b="0" i="1" smtClean="0">
                                <a:solidFill>
                                  <a:srgbClr val="FF0000"/>
                                </a:solidFill>
                                <a:effectLst/>
                                <a:latin typeface="Cambria Math" panose="02040503050406030204" pitchFamily="18" charset="0"/>
                                <a:ea typeface="Meiryo" panose="020B0604030504040204" pitchFamily="34" charset="-128"/>
                              </a:rPr>
                              <m:t>=2</m:t>
                            </m:r>
                          </m:sub>
                          <m:sup>
                            <m:r>
                              <a:rPr lang="en-US" altLang="ja-JP" sz="1400" b="0" i="1" smtClean="0">
                                <a:solidFill>
                                  <a:srgbClr val="FF0000"/>
                                </a:solidFill>
                                <a:effectLst/>
                                <a:latin typeface="Cambria Math" panose="02040503050406030204" pitchFamily="18" charset="0"/>
                                <a:ea typeface="Meiryo" panose="020B0604030504040204" pitchFamily="34" charset="-128"/>
                              </a:rPr>
                              <m:t>16</m:t>
                            </m:r>
                          </m:sup>
                          <m:e>
                            <m:sSup>
                              <m:sSupPr>
                                <m:ctrlPr>
                                  <a:rPr lang="en-US" altLang="ja-JP" sz="1400" b="0" i="1" smtClean="0">
                                    <a:solidFill>
                                      <a:srgbClr val="FF0000"/>
                                    </a:solidFill>
                                    <a:effectLst/>
                                    <a:latin typeface="Cambria Math" panose="02040503050406030204" pitchFamily="18" charset="0"/>
                                    <a:ea typeface="Meiryo" panose="020B0604030504040204" pitchFamily="34" charset="-128"/>
                                  </a:rPr>
                                </m:ctrlPr>
                              </m:sSupPr>
                              <m:e>
                                <m:d>
                                  <m:dPr>
                                    <m:begChr m:val="|"/>
                                    <m:endChr m:val="|"/>
                                    <m:ctrlPr>
                                      <a:rPr lang="en-US" altLang="ja-JP" sz="1400" b="0" i="1" smtClean="0">
                                        <a:solidFill>
                                          <a:srgbClr val="FF0000"/>
                                        </a:solidFill>
                                        <a:effectLst/>
                                        <a:latin typeface="Cambria Math" panose="02040503050406030204" pitchFamily="18" charset="0"/>
                                        <a:ea typeface="Meiryo" panose="020B0604030504040204" pitchFamily="34" charset="-128"/>
                                      </a:rPr>
                                    </m:ctrlPr>
                                  </m:dPr>
                                  <m:e>
                                    <m:sSub>
                                      <m:sSubPr>
                                        <m:ctrlPr>
                                          <a:rPr lang="en-US" altLang="ja-JP" sz="1400" b="0" i="1" smtClean="0">
                                            <a:solidFill>
                                              <a:srgbClr val="FF0000"/>
                                            </a:solidFill>
                                            <a:effectLst/>
                                            <a:latin typeface="Cambria Math" panose="02040503050406030204" pitchFamily="18" charset="0"/>
                                            <a:ea typeface="Meiryo" panose="020B0604030504040204" pitchFamily="34" charset="-128"/>
                                          </a:rPr>
                                        </m:ctrlPr>
                                      </m:sSubPr>
                                      <m:e>
                                        <m:r>
                                          <a:rPr lang="en-US" altLang="ja-JP" sz="1400" b="0" i="1" smtClean="0">
                                            <a:solidFill>
                                              <a:srgbClr val="FF0000"/>
                                            </a:solidFill>
                                            <a:effectLst/>
                                            <a:latin typeface="Cambria Math" panose="02040503050406030204" pitchFamily="18" charset="0"/>
                                            <a:ea typeface="Meiryo" panose="020B0604030504040204" pitchFamily="34" charset="-128"/>
                                          </a:rPr>
                                          <m:t>𝑓</m:t>
                                        </m:r>
                                      </m:e>
                                      <m:sub>
                                        <m:r>
                                          <a:rPr lang="en-US" altLang="ja-JP" sz="1400" b="0" i="1" smtClean="0">
                                            <a:solidFill>
                                              <a:srgbClr val="FF0000"/>
                                            </a:solidFill>
                                            <a:effectLst/>
                                            <a:latin typeface="Cambria Math" panose="02040503050406030204" pitchFamily="18" charset="0"/>
                                            <a:ea typeface="Meiryo" panose="020B0604030504040204" pitchFamily="34" charset="-128"/>
                                          </a:rPr>
                                          <m:t>𝑥</m:t>
                                        </m:r>
                                      </m:sub>
                                    </m:sSub>
                                    <m:r>
                                      <a:rPr lang="en-US" altLang="ja-JP" sz="1400" b="0" i="1" smtClean="0">
                                        <a:solidFill>
                                          <a:srgbClr val="FF0000"/>
                                        </a:solidFill>
                                        <a:effectLst/>
                                        <a:latin typeface="Cambria Math" panose="02040503050406030204" pitchFamily="18" charset="0"/>
                                        <a:ea typeface="Meiryo" panose="020B0604030504040204" pitchFamily="34" charset="-128"/>
                                      </a:rPr>
                                      <m:t>−</m:t>
                                    </m:r>
                                    <m:sSub>
                                      <m:sSubPr>
                                        <m:ctrlPr>
                                          <a:rPr lang="en-US" altLang="ja-JP" sz="1400" b="0" i="1" smtClean="0">
                                            <a:solidFill>
                                              <a:srgbClr val="FF0000"/>
                                            </a:solidFill>
                                            <a:effectLst/>
                                            <a:latin typeface="Cambria Math" panose="02040503050406030204" pitchFamily="18" charset="0"/>
                                            <a:ea typeface="Meiryo" panose="020B0604030504040204" pitchFamily="34" charset="-128"/>
                                          </a:rPr>
                                        </m:ctrlPr>
                                      </m:sSubPr>
                                      <m:e>
                                        <m:r>
                                          <a:rPr lang="en-US" altLang="ja-JP" sz="1400" b="0" i="1" smtClean="0">
                                            <a:solidFill>
                                              <a:srgbClr val="FF0000"/>
                                            </a:solidFill>
                                            <a:effectLst/>
                                            <a:latin typeface="Cambria Math" panose="02040503050406030204" pitchFamily="18" charset="0"/>
                                            <a:ea typeface="Cambria Math" panose="02040503050406030204" pitchFamily="18" charset="0"/>
                                          </a:rPr>
                                          <m:t>𝜑</m:t>
                                        </m:r>
                                      </m:e>
                                      <m:sub>
                                        <m:r>
                                          <a:rPr lang="en-US" altLang="ja-JP" sz="1400" b="0" i="1" smtClean="0">
                                            <a:solidFill>
                                              <a:srgbClr val="FF0000"/>
                                            </a:solidFill>
                                            <a:effectLst/>
                                            <a:latin typeface="Cambria Math" panose="02040503050406030204" pitchFamily="18" charset="0"/>
                                            <a:ea typeface="Meiryo" panose="020B0604030504040204" pitchFamily="34" charset="-128"/>
                                          </a:rPr>
                                          <m:t>𝑥</m:t>
                                        </m:r>
                                      </m:sub>
                                    </m:sSub>
                                  </m:e>
                                </m:d>
                              </m:e>
                              <m:sup>
                                <m:r>
                                  <a:rPr lang="en-US" altLang="ja-JP" sz="1400" b="0" i="1" smtClean="0">
                                    <a:solidFill>
                                      <a:srgbClr val="FF0000"/>
                                    </a:solidFill>
                                    <a:effectLst/>
                                    <a:latin typeface="Cambria Math" panose="02040503050406030204" pitchFamily="18" charset="0"/>
                                    <a:ea typeface="Meiryo" panose="020B0604030504040204" pitchFamily="34" charset="-128"/>
                                  </a:rPr>
                                  <m:t>2</m:t>
                                </m:r>
                              </m:sup>
                            </m:sSup>
                          </m:e>
                        </m:nary>
                      </m:num>
                      <m:den>
                        <m:nary>
                          <m:naryPr>
                            <m:chr m:val="∑"/>
                            <m:limLoc m:val="subSup"/>
                            <m:ctrlPr>
                              <a:rPr lang="en-US" altLang="ja-JP" sz="1400" b="0" i="1" smtClean="0">
                                <a:solidFill>
                                  <a:srgbClr val="FF0000"/>
                                </a:solidFill>
                                <a:effectLst/>
                                <a:latin typeface="Cambria Math" panose="02040503050406030204" pitchFamily="18" charset="0"/>
                                <a:ea typeface="Meiryo" panose="020B0604030504040204" pitchFamily="34" charset="-128"/>
                              </a:rPr>
                            </m:ctrlPr>
                          </m:naryPr>
                          <m:sub>
                            <m:r>
                              <m:rPr>
                                <m:brk m:alnAt="25"/>
                              </m:rPr>
                              <a:rPr lang="en-US" altLang="ja-JP" sz="1400" b="0" i="1" smtClean="0">
                                <a:solidFill>
                                  <a:srgbClr val="FF0000"/>
                                </a:solidFill>
                                <a:effectLst/>
                                <a:latin typeface="Cambria Math" panose="02040503050406030204" pitchFamily="18" charset="0"/>
                                <a:ea typeface="Meiryo" panose="020B0604030504040204" pitchFamily="34" charset="-128"/>
                              </a:rPr>
                              <m:t>𝑥</m:t>
                            </m:r>
                            <m:r>
                              <a:rPr lang="en-US" altLang="ja-JP" sz="1400" b="0" i="1" smtClean="0">
                                <a:solidFill>
                                  <a:srgbClr val="FF0000"/>
                                </a:solidFill>
                                <a:effectLst/>
                                <a:latin typeface="Cambria Math" panose="02040503050406030204" pitchFamily="18" charset="0"/>
                                <a:ea typeface="Meiryo" panose="020B0604030504040204" pitchFamily="34" charset="-128"/>
                              </a:rPr>
                              <m:t>=2</m:t>
                            </m:r>
                          </m:sub>
                          <m:sup>
                            <m:r>
                              <a:rPr lang="en-US" altLang="ja-JP" sz="1400" b="0" i="1" smtClean="0">
                                <a:solidFill>
                                  <a:srgbClr val="FF0000"/>
                                </a:solidFill>
                                <a:effectLst/>
                                <a:latin typeface="Cambria Math" panose="02040503050406030204" pitchFamily="18" charset="0"/>
                                <a:ea typeface="Meiryo" panose="020B0604030504040204" pitchFamily="34" charset="-128"/>
                              </a:rPr>
                              <m:t>16</m:t>
                            </m:r>
                          </m:sup>
                          <m:e>
                            <m:sSub>
                              <m:sSubPr>
                                <m:ctrlPr>
                                  <a:rPr lang="en-US" altLang="ja-JP" sz="1400" b="0" i="1" smtClean="0">
                                    <a:solidFill>
                                      <a:srgbClr val="FF0000"/>
                                    </a:solidFill>
                                    <a:effectLst/>
                                    <a:latin typeface="Cambria Math" panose="02040503050406030204" pitchFamily="18" charset="0"/>
                                    <a:ea typeface="Meiryo" panose="020B0604030504040204" pitchFamily="34" charset="-128"/>
                                  </a:rPr>
                                </m:ctrlPr>
                              </m:sSubPr>
                              <m:e>
                                <m:r>
                                  <a:rPr lang="en-US" altLang="ja-JP" sz="1400" b="0" i="1" smtClean="0">
                                    <a:solidFill>
                                      <a:srgbClr val="FF0000"/>
                                    </a:solidFill>
                                    <a:effectLst/>
                                    <a:latin typeface="Cambria Math" panose="02040503050406030204" pitchFamily="18" charset="0"/>
                                    <a:ea typeface="Meiryo" panose="020B0604030504040204" pitchFamily="34" charset="-128"/>
                                  </a:rPr>
                                  <m:t>𝑓</m:t>
                                </m:r>
                              </m:e>
                              <m:sub>
                                <m:r>
                                  <a:rPr lang="en-US" altLang="ja-JP" sz="1400" b="0" i="1" smtClean="0">
                                    <a:solidFill>
                                      <a:srgbClr val="FF0000"/>
                                    </a:solidFill>
                                    <a:effectLst/>
                                    <a:latin typeface="Cambria Math" panose="02040503050406030204" pitchFamily="18" charset="0"/>
                                    <a:ea typeface="Meiryo" panose="020B0604030504040204" pitchFamily="34" charset="-128"/>
                                  </a:rPr>
                                  <m:t>𝑥</m:t>
                                </m:r>
                              </m:sub>
                            </m:sSub>
                          </m:e>
                        </m:nary>
                      </m:den>
                    </m:f>
                  </m:oMath>
                </a14:m>
                <a:r>
                  <a:rPr lang="en" altLang="ja-JP" sz="1400" dirty="0">
                    <a:effectLst/>
                    <a:latin typeface="Meiryo" panose="020B0604030504040204" pitchFamily="34" charset="-128"/>
                    <a:ea typeface="Meiryo" panose="020B0604030504040204" pitchFamily="34" charset="-128"/>
                  </a:rPr>
                  <a:t> </a:t>
                </a:r>
                <a:endParaRPr lang="en" altLang="ja-JP" sz="1400" dirty="0">
                  <a:latin typeface="Meiryo" panose="020B0604030504040204" pitchFamily="34" charset="-128"/>
                  <a:ea typeface="Meiryo" panose="020B0604030504040204" pitchFamily="34" charset="-128"/>
                </a:endParaRPr>
              </a:p>
            </p:txBody>
          </p:sp>
        </mc:Choice>
        <mc:Fallback xmlns="">
          <p:sp>
            <p:nvSpPr>
              <p:cNvPr id="15" name="テキスト ボックス 14">
                <a:extLst>
                  <a:ext uri="{FF2B5EF4-FFF2-40B4-BE49-F238E27FC236}">
                    <a16:creationId xmlns:a16="http://schemas.microsoft.com/office/drawing/2014/main" id="{8CDC2162-BBC9-12B6-D237-1E2D379A8124}"/>
                  </a:ext>
                </a:extLst>
              </p:cNvPr>
              <p:cNvSpPr txBox="1">
                <a:spLocks noRot="1" noChangeAspect="1" noMove="1" noResize="1" noEditPoints="1" noAdjustHandles="1" noChangeArrowheads="1" noChangeShapeType="1" noTextEdit="1"/>
              </p:cNvSpPr>
              <p:nvPr/>
            </p:nvSpPr>
            <p:spPr>
              <a:xfrm>
                <a:off x="6604995" y="5393046"/>
                <a:ext cx="4977405" cy="470129"/>
              </a:xfrm>
              <a:prstGeom prst="rect">
                <a:avLst/>
              </a:prstGeom>
              <a:blipFill>
                <a:blip r:embed="rId7"/>
                <a:stretch>
                  <a:fillRect t="-39474" b="-71053"/>
                </a:stretch>
              </a:blipFill>
            </p:spPr>
            <p:txBody>
              <a:bodyPr/>
              <a:lstStyle/>
              <a:p>
                <a:r>
                  <a:rPr lang="ja-JP" altLang="en-US">
                    <a:noFill/>
                  </a:rPr>
                  <a:t> </a:t>
                </a:r>
              </a:p>
            </p:txBody>
          </p:sp>
        </mc:Fallback>
      </mc:AlternateContent>
      <p:sp>
        <p:nvSpPr>
          <p:cNvPr id="6" name="日付プレースホルダー 5">
            <a:extLst>
              <a:ext uri="{FF2B5EF4-FFF2-40B4-BE49-F238E27FC236}">
                <a16:creationId xmlns:a16="http://schemas.microsoft.com/office/drawing/2014/main" id="{C3556984-8661-0BCF-5D6A-22A072C37851}"/>
              </a:ext>
            </a:extLst>
          </p:cNvPr>
          <p:cNvSpPr>
            <a:spLocks noGrp="1"/>
          </p:cNvSpPr>
          <p:nvPr>
            <p:ph type="dt" sz="half" idx="10"/>
          </p:nvPr>
        </p:nvSpPr>
        <p:spPr/>
        <p:txBody>
          <a:bodyPr/>
          <a:lstStyle/>
          <a:p>
            <a:fld id="{C660D505-D42C-1340-AC94-0FB0CED1884A}" type="datetime1">
              <a:rPr lang="ja-JP" altLang="en-US" smtClean="0"/>
              <a:t>2023/3/4</a:t>
            </a:fld>
            <a:endParaRPr lang="ja-JP" altLang="en-US" dirty="0"/>
          </a:p>
        </p:txBody>
      </p:sp>
      <p:sp>
        <p:nvSpPr>
          <p:cNvPr id="7" name="スライド番号プレースホルダー 6">
            <a:extLst>
              <a:ext uri="{FF2B5EF4-FFF2-40B4-BE49-F238E27FC236}">
                <a16:creationId xmlns:a16="http://schemas.microsoft.com/office/drawing/2014/main" id="{AE320962-B553-2709-6B24-9D0711E3FB09}"/>
              </a:ext>
            </a:extLst>
          </p:cNvPr>
          <p:cNvSpPr>
            <a:spLocks noGrp="1"/>
          </p:cNvSpPr>
          <p:nvPr>
            <p:ph type="sldNum" sz="quarter" idx="12"/>
          </p:nvPr>
        </p:nvSpPr>
        <p:spPr/>
        <p:txBody>
          <a:bodyPr/>
          <a:lstStyle/>
          <a:p>
            <a:fld id="{C2EA3249-E942-6548-99D7-50BB56ADF5E4}" type="slidenum">
              <a:rPr kumimoji="1" lang="ja-JP" altLang="en-US" smtClean="0"/>
              <a:t>33</a:t>
            </a:fld>
            <a:endParaRPr kumimoji="1" lang="ja-JP" altLang="en-US"/>
          </a:p>
        </p:txBody>
      </p:sp>
    </p:spTree>
    <p:extLst>
      <p:ext uri="{BB962C8B-B14F-4D97-AF65-F5344CB8AC3E}">
        <p14:creationId xmlns:p14="http://schemas.microsoft.com/office/powerpoint/2010/main" val="8385483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382DDA6-475D-794B-AB45-898A96D5688A}"/>
                  </a:ext>
                </a:extLst>
              </p:cNvPr>
              <p:cNvSpPr>
                <a:spLocks noGrp="1"/>
              </p:cNvSpPr>
              <p:nvPr>
                <p:ph type="title"/>
              </p:nvPr>
            </p:nvSpPr>
            <p:spPr/>
            <p:txBody>
              <a:bodyPr/>
              <a:lstStyle/>
              <a:p>
                <a:r>
                  <a:rPr kumimoji="1" lang="ja-JP" altLang="en-US" b="0" dirty="0"/>
                  <a:t>ヒストグラムの</a:t>
                </a:r>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ピーク近似アルゴリズム：</a:t>
                </a:r>
                <a:r>
                  <a:rPr lang="en-US" altLang="ja-JP" dirty="0"/>
                  <a:t>Step4</a:t>
                </a:r>
                <a:endParaRPr kumimoji="1" lang="ja-JP" altLang="en-US" dirty="0"/>
              </a:p>
            </p:txBody>
          </p:sp>
        </mc:Choice>
        <mc:Fallback xmlns="">
          <p:sp>
            <p:nvSpPr>
              <p:cNvPr id="2" name="タイトル 1">
                <a:extLst>
                  <a:ext uri="{FF2B5EF4-FFF2-40B4-BE49-F238E27FC236}">
                    <a16:creationId xmlns:a16="http://schemas.microsoft.com/office/drawing/2014/main" id="{7382DDA6-475D-794B-AB45-898A96D5688A}"/>
                  </a:ext>
                </a:extLst>
              </p:cNvPr>
              <p:cNvSpPr>
                <a:spLocks noGrp="1" noRot="1" noChangeAspect="1" noMove="1" noResize="1" noEditPoints="1" noAdjustHandles="1" noChangeArrowheads="1" noChangeShapeType="1" noTextEdit="1"/>
              </p:cNvSpPr>
              <p:nvPr>
                <p:ph type="title"/>
              </p:nvPr>
            </p:nvSpPr>
            <p:spPr>
              <a:blipFill>
                <a:blip r:embed="rId3"/>
                <a:stretch>
                  <a:fillRect l="-1643" t="-3053" b="-183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8F90EB5-58CE-EFA5-7ACB-1AC33AF3BA94}"/>
                  </a:ext>
                </a:extLst>
              </p:cNvPr>
              <p:cNvSpPr>
                <a:spLocks noGrp="1"/>
              </p:cNvSpPr>
              <p:nvPr>
                <p:ph idx="1"/>
              </p:nvPr>
            </p:nvSpPr>
            <p:spPr>
              <a:xfrm>
                <a:off x="530772" y="1135115"/>
                <a:ext cx="11130454" cy="5251286"/>
              </a:xfrm>
            </p:spPr>
            <p:txBody>
              <a:bodyPr>
                <a:normAutofit/>
              </a:bodyPr>
              <a:lstStyle/>
              <a:p>
                <a14:m>
                  <m:oMath xmlns:m="http://schemas.openxmlformats.org/officeDocument/2006/math">
                    <m:r>
                      <a:rPr kumimoji="1" lang="en-US" altLang="ja-JP" b="0" i="1" smtClean="0">
                        <a:latin typeface="Cambria Math" panose="02040503050406030204" pitchFamily="18" charset="0"/>
                      </a:rPr>
                      <m:t>𝐺</m:t>
                    </m:r>
                  </m:oMath>
                </a14:m>
                <a:r>
                  <a:rPr kumimoji="1" lang="ja-JP" altLang="en-US" dirty="0"/>
                  <a:t>における</a:t>
                </a:r>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リンク最小重み経路</a:t>
                </a:r>
                <a14:m>
                  <m:oMath xmlns:m="http://schemas.openxmlformats.org/officeDocument/2006/math">
                    <m:r>
                      <a:rPr kumimoji="1" lang="en-US" altLang="ja-JP" b="0" i="1" smtClean="0">
                        <a:latin typeface="Cambria Math" panose="02040503050406030204" pitchFamily="18" charset="0"/>
                      </a:rPr>
                      <m:t>𝑃</m:t>
                    </m:r>
                  </m:oMath>
                </a14:m>
                <a:r>
                  <a:rPr kumimoji="1" lang="ja-JP" altLang="en-US" dirty="0"/>
                  <a:t>を求める</a:t>
                </a:r>
                <a:endParaRPr kumimoji="1" lang="en-US" altLang="ja-JP" dirty="0"/>
              </a:p>
              <a:p>
                <a:pPr lvl="1"/>
                <a:r>
                  <a:rPr lang="en" altLang="ja-JP" sz="1800" dirty="0">
                    <a:effectLst/>
                    <a:latin typeface="CMR10"/>
                  </a:rPr>
                  <a:t>Step3</a:t>
                </a:r>
                <a:r>
                  <a:rPr lang="ja-JP" altLang="en-US" sz="1800" dirty="0">
                    <a:effectLst/>
                    <a:latin typeface="HaranoAjiMincho-Regular-Identity-H"/>
                  </a:rPr>
                  <a:t>で作成した</a:t>
                </a:r>
                <a14:m>
                  <m:oMath xmlns:m="http://schemas.openxmlformats.org/officeDocument/2006/math">
                    <m:r>
                      <a:rPr lang="en" altLang="ja-JP" sz="1800" i="1" dirty="0" smtClean="0">
                        <a:effectLst/>
                        <a:latin typeface="Cambria Math" panose="02040503050406030204" pitchFamily="18" charset="0"/>
                      </a:rPr>
                      <m:t>𝐺</m:t>
                    </m:r>
                  </m:oMath>
                </a14:m>
                <a:r>
                  <a:rPr lang="ja-JP" altLang="en-US" sz="1800" dirty="0">
                    <a:effectLst/>
                    <a:latin typeface="HaranoAjiMincho-Regular-Identity-H"/>
                  </a:rPr>
                  <a:t>において辺を</a:t>
                </a:r>
                <a14:m>
                  <m:oMath xmlns:m="http://schemas.openxmlformats.org/officeDocument/2006/math">
                    <m:r>
                      <a:rPr lang="en" altLang="ja-JP" sz="1800" i="1" dirty="0" smtClean="0">
                        <a:effectLst/>
                        <a:latin typeface="Cambria Math" panose="02040503050406030204" pitchFamily="18" charset="0"/>
                      </a:rPr>
                      <m:t>𝑘</m:t>
                    </m:r>
                  </m:oMath>
                </a14:m>
                <a:r>
                  <a:rPr lang="ja-JP" altLang="en-US" sz="1800" dirty="0">
                    <a:effectLst/>
                    <a:latin typeface="HaranoAjiMincho-Regular-Identity-H"/>
                  </a:rPr>
                  <a:t>個持つ最小重み経路</a:t>
                </a:r>
                <a14:m>
                  <m:oMath xmlns:m="http://schemas.openxmlformats.org/officeDocument/2006/math">
                    <m:sSub>
                      <m:sSubPr>
                        <m:ctrlPr>
                          <a:rPr lang="en-US" altLang="ja-JP" sz="1800" b="0" i="1" dirty="0" smtClean="0">
                            <a:effectLst/>
                            <a:latin typeface="Cambria Math" panose="02040503050406030204" pitchFamily="18" charset="0"/>
                          </a:rPr>
                        </m:ctrlPr>
                      </m:sSubPr>
                      <m:e>
                        <m:r>
                          <a:rPr lang="en" altLang="ja-JP" sz="1800" i="1" dirty="0" smtClean="0">
                            <a:effectLst/>
                            <a:latin typeface="Cambria Math" panose="02040503050406030204" pitchFamily="18" charset="0"/>
                          </a:rPr>
                          <m:t>𝑃</m:t>
                        </m:r>
                      </m:e>
                      <m:sub>
                        <m:r>
                          <a:rPr lang="en-US" altLang="ja-JP" sz="1800" b="0" i="1" dirty="0" smtClean="0">
                            <a:effectLst/>
                            <a:latin typeface="Cambria Math" panose="02040503050406030204" pitchFamily="18" charset="0"/>
                          </a:rPr>
                          <m:t>𝑘</m:t>
                        </m:r>
                      </m:sub>
                    </m:sSub>
                  </m:oMath>
                </a14:m>
                <a:r>
                  <a:rPr lang="ja-JP" altLang="en-US" sz="1800" dirty="0">
                    <a:effectLst/>
                    <a:latin typeface="HaranoAjiMincho-Regular-Identity-H"/>
                  </a:rPr>
                  <a:t>を動的計画法を用いて探索</a:t>
                </a:r>
                <a:r>
                  <a:rPr lang="ja-JP" altLang="en-US" sz="1800">
                    <a:effectLst/>
                    <a:latin typeface="HaranoAjiMincho-Regular-Identity-H"/>
                  </a:rPr>
                  <a:t>する</a:t>
                </a:r>
                <a:r>
                  <a:rPr lang="ja-JP" altLang="en-US">
                    <a:latin typeface="HaranoAjiMincho-Regular-Identity-H"/>
                  </a:rPr>
                  <a:t>．</a:t>
                </a:r>
                <a:r>
                  <a:rPr lang="en" altLang="ja-JP" sz="1800" dirty="0">
                    <a:effectLst/>
                    <a:latin typeface="CMR10"/>
                  </a:rPr>
                  <a:t>DP </a:t>
                </a:r>
                <a:r>
                  <a:rPr lang="ja-JP" altLang="en-US" sz="1800" dirty="0">
                    <a:effectLst/>
                    <a:latin typeface="HaranoAjiMincho-Regular-Identity-H"/>
                  </a:rPr>
                  <a:t>テーブル</a:t>
                </a:r>
                <a14:m>
                  <m:oMath xmlns:m="http://schemas.openxmlformats.org/officeDocument/2006/math">
                    <m:r>
                      <a:rPr lang="en" altLang="ja-JP" sz="1800" i="1" dirty="0" smtClean="0">
                        <a:effectLst/>
                        <a:latin typeface="Cambria Math" panose="02040503050406030204" pitchFamily="18" charset="0"/>
                      </a:rPr>
                      <m:t>𝑑</m:t>
                    </m:r>
                    <m:sSub>
                      <m:sSubPr>
                        <m:ctrlPr>
                          <a:rPr lang="en-US" altLang="ja-JP" sz="1800" b="0" i="1" dirty="0" smtClean="0">
                            <a:effectLst/>
                            <a:latin typeface="Cambria Math" panose="02040503050406030204" pitchFamily="18" charset="0"/>
                          </a:rPr>
                        </m:ctrlPr>
                      </m:sSubPr>
                      <m:e>
                        <m:r>
                          <a:rPr lang="en" altLang="ja-JP" sz="1800" i="1" dirty="0" smtClean="0">
                            <a:effectLst/>
                            <a:latin typeface="Cambria Math" panose="02040503050406030204" pitchFamily="18" charset="0"/>
                          </a:rPr>
                          <m:t>𝑝</m:t>
                        </m:r>
                      </m:e>
                      <m:sub>
                        <m:r>
                          <a:rPr lang="en-US" altLang="ja-JP" sz="1800" b="0" i="1" dirty="0" smtClean="0">
                            <a:effectLst/>
                            <a:latin typeface="Cambria Math" panose="02040503050406030204" pitchFamily="18" charset="0"/>
                          </a:rPr>
                          <m:t>𝑖</m:t>
                        </m:r>
                        <m:r>
                          <a:rPr lang="en-US" altLang="ja-JP" sz="1800" b="0" i="1" dirty="0" smtClean="0">
                            <a:effectLst/>
                            <a:latin typeface="Cambria Math" panose="02040503050406030204" pitchFamily="18" charset="0"/>
                          </a:rPr>
                          <m:t>,</m:t>
                        </m:r>
                        <m:r>
                          <a:rPr lang="en-US" altLang="ja-JP" sz="1800" b="0" i="1" dirty="0" smtClean="0">
                            <a:effectLst/>
                            <a:latin typeface="Cambria Math" panose="02040503050406030204" pitchFamily="18" charset="0"/>
                          </a:rPr>
                          <m:t>𝑗</m:t>
                        </m:r>
                      </m:sub>
                    </m:sSub>
                    <m:r>
                      <a:rPr lang="en" altLang="ja-JP" sz="1800" i="1" dirty="0">
                        <a:effectLst/>
                        <a:latin typeface="Cambria Math" panose="02040503050406030204" pitchFamily="18" charset="0"/>
                      </a:rPr>
                      <m:t>(0≤</m:t>
                    </m:r>
                    <m:r>
                      <a:rPr lang="en" altLang="ja-JP" sz="1800" i="1" dirty="0">
                        <a:effectLst/>
                        <a:latin typeface="Cambria Math" panose="02040503050406030204" pitchFamily="18" charset="0"/>
                      </a:rPr>
                      <m:t>𝑖</m:t>
                    </m:r>
                    <m:r>
                      <a:rPr lang="en" altLang="ja-JP" sz="1800" i="1" dirty="0">
                        <a:effectLst/>
                        <a:latin typeface="Cambria Math" panose="02040503050406030204" pitchFamily="18" charset="0"/>
                      </a:rPr>
                      <m:t>&lt;</m:t>
                    </m:r>
                    <m:r>
                      <a:rPr lang="en" altLang="ja-JP" sz="1800" i="1" dirty="0">
                        <a:effectLst/>
                        <a:latin typeface="Cambria Math" panose="02040503050406030204" pitchFamily="18" charset="0"/>
                      </a:rPr>
                      <m:t>𝑘</m:t>
                    </m:r>
                    <m:r>
                      <a:rPr lang="en" altLang="ja-JP" sz="1800" i="1" dirty="0">
                        <a:effectLst/>
                        <a:latin typeface="Cambria Math" panose="02040503050406030204" pitchFamily="18" charset="0"/>
                      </a:rPr>
                      <m:t>,0≤</m:t>
                    </m:r>
                    <m:r>
                      <a:rPr lang="en" altLang="ja-JP" sz="1800" i="1" dirty="0">
                        <a:effectLst/>
                        <a:latin typeface="Cambria Math" panose="02040503050406030204" pitchFamily="18" charset="0"/>
                      </a:rPr>
                      <m:t>𝑗</m:t>
                    </m:r>
                    <m:r>
                      <a:rPr lang="en" altLang="ja-JP" sz="1800" i="1" dirty="0">
                        <a:effectLst/>
                        <a:latin typeface="Cambria Math" panose="02040503050406030204" pitchFamily="18" charset="0"/>
                      </a:rPr>
                      <m:t>&lt;</m:t>
                    </m:r>
                    <m:r>
                      <a:rPr lang="en" altLang="ja-JP" sz="1800" i="1" dirty="0">
                        <a:effectLst/>
                        <a:latin typeface="Cambria Math" panose="02040503050406030204" pitchFamily="18" charset="0"/>
                      </a:rPr>
                      <m:t>𝑚</m:t>
                    </m:r>
                    <m:r>
                      <a:rPr lang="en" altLang="ja-JP" sz="1800" i="1" dirty="0" smtClean="0">
                        <a:effectLst/>
                        <a:latin typeface="Cambria Math" panose="02040503050406030204" pitchFamily="18" charset="0"/>
                      </a:rPr>
                      <m:t>)</m:t>
                    </m:r>
                  </m:oMath>
                </a14:m>
                <a:r>
                  <a:rPr lang="ja-JP" altLang="en-US" sz="1800" dirty="0">
                    <a:effectLst/>
                    <a:latin typeface="CMMI10"/>
                  </a:rPr>
                  <a:t>において，漸化式</a:t>
                </a:r>
                <a:r>
                  <a:rPr lang="en-US" altLang="ja-JP" sz="1800" dirty="0">
                    <a:effectLst/>
                    <a:latin typeface="CMMI10"/>
                  </a:rPr>
                  <a:t>(1)</a:t>
                </a:r>
                <a:r>
                  <a:rPr lang="ja-JP" altLang="en-US" sz="1800" dirty="0">
                    <a:effectLst/>
                    <a:latin typeface="CMMI10"/>
                  </a:rPr>
                  <a:t>に従ってノード</a:t>
                </a:r>
                <a14:m>
                  <m:oMath xmlns:m="http://schemas.openxmlformats.org/officeDocument/2006/math">
                    <m:r>
                      <a:rPr lang="en-US" altLang="ja-JP" sz="1800" b="0" i="1" smtClean="0">
                        <a:effectLst/>
                        <a:latin typeface="Cambria Math" panose="02040503050406030204" pitchFamily="18" charset="0"/>
                      </a:rPr>
                      <m:t>𝑗</m:t>
                    </m:r>
                  </m:oMath>
                </a14:m>
                <a:r>
                  <a:rPr lang="ja-JP" altLang="en-US" sz="1800" dirty="0">
                    <a:effectLst/>
                    <a:latin typeface="CMMI10"/>
                  </a:rPr>
                  <a:t>までの</a:t>
                </a:r>
                <a14:m>
                  <m:oMath xmlns:m="http://schemas.openxmlformats.org/officeDocument/2006/math">
                    <m:r>
                      <a:rPr lang="en-US" altLang="ja-JP" sz="1800" b="0" i="1" smtClean="0">
                        <a:effectLst/>
                        <a:latin typeface="Cambria Math" panose="02040503050406030204" pitchFamily="18" charset="0"/>
                      </a:rPr>
                      <m:t>𝑘</m:t>
                    </m:r>
                  </m:oMath>
                </a14:m>
                <a:r>
                  <a:rPr lang="ja-JP" altLang="en-US" sz="1800" dirty="0">
                    <a:effectLst/>
                    <a:latin typeface="CMMI10"/>
                  </a:rPr>
                  <a:t>リンク最小重み経路</a:t>
                </a:r>
                <a14:m>
                  <m:oMath xmlns:m="http://schemas.openxmlformats.org/officeDocument/2006/math">
                    <m:sSub>
                      <m:sSubPr>
                        <m:ctrlPr>
                          <a:rPr lang="en-US" altLang="ja-JP" sz="1800" b="0" i="1" smtClean="0">
                            <a:effectLst/>
                            <a:latin typeface="Cambria Math" panose="02040503050406030204" pitchFamily="18" charset="0"/>
                          </a:rPr>
                        </m:ctrlPr>
                      </m:sSubPr>
                      <m:e>
                        <m:r>
                          <a:rPr lang="en-US" altLang="ja-JP" sz="1800" b="0" i="1" smtClean="0">
                            <a:effectLst/>
                            <a:latin typeface="Cambria Math" panose="02040503050406030204" pitchFamily="18" charset="0"/>
                          </a:rPr>
                          <m:t>𝑃</m:t>
                        </m:r>
                      </m:e>
                      <m:sub>
                        <m:r>
                          <a:rPr lang="en-US" altLang="ja-JP" sz="1800" b="0" i="1" smtClean="0">
                            <a:effectLst/>
                            <a:latin typeface="Cambria Math" panose="02040503050406030204" pitchFamily="18" charset="0"/>
                          </a:rPr>
                          <m:t>𝑘</m:t>
                        </m:r>
                        <m:r>
                          <a:rPr lang="en-US" altLang="ja-JP" sz="1800" b="0" i="1" smtClean="0">
                            <a:effectLst/>
                            <a:latin typeface="Cambria Math" panose="02040503050406030204" pitchFamily="18" charset="0"/>
                          </a:rPr>
                          <m:t>,</m:t>
                        </m:r>
                        <m:r>
                          <a:rPr lang="en-US" altLang="ja-JP" sz="1800" b="0" i="1" smtClean="0">
                            <a:effectLst/>
                            <a:latin typeface="Cambria Math" panose="02040503050406030204" pitchFamily="18" charset="0"/>
                          </a:rPr>
                          <m:t>𝑗</m:t>
                        </m:r>
                      </m:sub>
                    </m:sSub>
                  </m:oMath>
                </a14:m>
                <a:r>
                  <a:rPr lang="ja-JP" altLang="en-US" sz="1800" dirty="0">
                    <a:effectLst/>
                    <a:latin typeface="CMMI10"/>
                  </a:rPr>
                  <a:t>を計算する．</a:t>
                </a:r>
                <a14:m>
                  <m:oMath xmlns:m="http://schemas.openxmlformats.org/officeDocument/2006/math">
                    <m:r>
                      <a:rPr lang="en-US" altLang="ja-JP" sz="1800" b="0" i="1" smtClean="0">
                        <a:effectLst/>
                        <a:latin typeface="Cambria Math" panose="02040503050406030204" pitchFamily="18" charset="0"/>
                      </a:rPr>
                      <m:t>𝑑</m:t>
                    </m:r>
                    <m:sSub>
                      <m:sSubPr>
                        <m:ctrlPr>
                          <a:rPr lang="en-US" altLang="ja-JP" sz="1800" b="0" i="1" smtClean="0">
                            <a:effectLst/>
                            <a:latin typeface="Cambria Math" panose="02040503050406030204" pitchFamily="18" charset="0"/>
                          </a:rPr>
                        </m:ctrlPr>
                      </m:sSubPr>
                      <m:e>
                        <m:r>
                          <a:rPr lang="en-US" altLang="ja-JP" sz="1800" b="0" i="1" smtClean="0">
                            <a:effectLst/>
                            <a:latin typeface="Cambria Math" panose="02040503050406030204" pitchFamily="18" charset="0"/>
                          </a:rPr>
                          <m:t>𝑝</m:t>
                        </m:r>
                      </m:e>
                      <m:sub>
                        <m:r>
                          <a:rPr lang="en-US" altLang="ja-JP" sz="1800" b="0" i="1" smtClean="0">
                            <a:effectLst/>
                            <a:latin typeface="Cambria Math" panose="02040503050406030204" pitchFamily="18" charset="0"/>
                          </a:rPr>
                          <m:t>𝑖</m:t>
                        </m:r>
                        <m:r>
                          <a:rPr lang="en-US" altLang="ja-JP" sz="1800" b="0" i="1" smtClean="0">
                            <a:effectLst/>
                            <a:latin typeface="Cambria Math" panose="02040503050406030204" pitchFamily="18" charset="0"/>
                          </a:rPr>
                          <m:t>,</m:t>
                        </m:r>
                        <m:r>
                          <a:rPr lang="en-US" altLang="ja-JP" sz="1800" b="0" i="1" smtClean="0">
                            <a:effectLst/>
                            <a:latin typeface="Cambria Math" panose="02040503050406030204" pitchFamily="18" charset="0"/>
                          </a:rPr>
                          <m:t>𝑗</m:t>
                        </m:r>
                      </m:sub>
                    </m:sSub>
                  </m:oMath>
                </a14:m>
                <a:r>
                  <a:rPr lang="ja-JP" altLang="en-US" sz="1800" dirty="0">
                    <a:effectLst/>
                    <a:latin typeface="HaranoAjiMincho-Regular-Identity-H"/>
                  </a:rPr>
                  <a:t>はノー ド </a:t>
                </a:r>
                <a:r>
                  <a:rPr lang="en" altLang="ja-JP" sz="1800" dirty="0">
                    <a:effectLst/>
                    <a:latin typeface="CMMI10"/>
                  </a:rPr>
                  <a:t>j </a:t>
                </a:r>
                <a:r>
                  <a:rPr lang="ja-JP" altLang="en-US" sz="1800" dirty="0">
                    <a:effectLst/>
                    <a:latin typeface="HaranoAjiMincho-Regular-Identity-H"/>
                  </a:rPr>
                  <a:t>までの</a:t>
                </a:r>
                <a14:m>
                  <m:oMath xmlns:m="http://schemas.openxmlformats.org/officeDocument/2006/math">
                    <m:r>
                      <a:rPr lang="en" altLang="ja-JP" sz="1800" i="1" dirty="0" smtClean="0">
                        <a:effectLst/>
                        <a:latin typeface="Cambria Math" panose="02040503050406030204" pitchFamily="18" charset="0"/>
                      </a:rPr>
                      <m:t>𝑖</m:t>
                    </m:r>
                  </m:oMath>
                </a14:m>
                <a:r>
                  <a:rPr lang="ja-JP" altLang="en-US" sz="1800" dirty="0">
                    <a:effectLst/>
                    <a:latin typeface="HaranoAjiMincho-Regular-Identity-H"/>
                  </a:rPr>
                  <a:t>個の辺を持つ最小重み経路の重みを意味し，初期値は </a:t>
                </a:r>
                <a:r>
                  <a:rPr lang="ja-JP" altLang="en-US" sz="1800" dirty="0">
                    <a:effectLst/>
                    <a:latin typeface="CMSY10"/>
                  </a:rPr>
                  <a:t>∞</a:t>
                </a:r>
                <a:r>
                  <a:rPr lang="ja-JP" altLang="en-US">
                    <a:latin typeface="CMSY10"/>
                  </a:rPr>
                  <a:t>．</a:t>
                </a:r>
                <a:endParaRPr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48F90EB5-58CE-EFA5-7ACB-1AC33AF3BA94}"/>
                  </a:ext>
                </a:extLst>
              </p:cNvPr>
              <p:cNvSpPr>
                <a:spLocks noGrp="1" noRot="1" noChangeAspect="1" noMove="1" noResize="1" noEditPoints="1" noAdjustHandles="1" noChangeArrowheads="1" noChangeShapeType="1" noTextEdit="1"/>
              </p:cNvSpPr>
              <p:nvPr>
                <p:ph idx="1"/>
              </p:nvPr>
            </p:nvSpPr>
            <p:spPr>
              <a:xfrm>
                <a:off x="530772" y="1135115"/>
                <a:ext cx="11130454" cy="5251286"/>
              </a:xfrm>
              <a:blipFill>
                <a:blip r:embed="rId4"/>
                <a:stretch>
                  <a:fillRect l="-493" r="-438"/>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4155CE00-6A01-923D-3E0F-D3E0E72C0087}"/>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pic>
        <p:nvPicPr>
          <p:cNvPr id="4" name="図 3" descr="テキスト&#10;&#10;中程度の精度で自動的に生成された説明">
            <a:extLst>
              <a:ext uri="{FF2B5EF4-FFF2-40B4-BE49-F238E27FC236}">
                <a16:creationId xmlns:a16="http://schemas.microsoft.com/office/drawing/2014/main" id="{4E7E7D7D-9B1D-EAAD-33C4-7C74224FE9A6}"/>
              </a:ext>
            </a:extLst>
          </p:cNvPr>
          <p:cNvPicPr>
            <a:picLocks noChangeAspect="1"/>
          </p:cNvPicPr>
          <p:nvPr/>
        </p:nvPicPr>
        <p:blipFill rotWithShape="1">
          <a:blip r:embed="rId5"/>
          <a:srcRect r="30840"/>
          <a:stretch/>
        </p:blipFill>
        <p:spPr>
          <a:xfrm>
            <a:off x="880553" y="2909458"/>
            <a:ext cx="4457247" cy="3239307"/>
          </a:xfrm>
          <a:prstGeom prst="rect">
            <a:avLst/>
          </a:prstGeom>
        </p:spPr>
      </p:pic>
      <p:grpSp>
        <p:nvGrpSpPr>
          <p:cNvPr id="8" name="グループ化 7">
            <a:extLst>
              <a:ext uri="{FF2B5EF4-FFF2-40B4-BE49-F238E27FC236}">
                <a16:creationId xmlns:a16="http://schemas.microsoft.com/office/drawing/2014/main" id="{33FB82AC-62F2-3D35-DE31-7108D021500C}"/>
              </a:ext>
            </a:extLst>
          </p:cNvPr>
          <p:cNvGrpSpPr/>
          <p:nvPr/>
        </p:nvGrpSpPr>
        <p:grpSpPr>
          <a:xfrm>
            <a:off x="7042215" y="3290885"/>
            <a:ext cx="4457247" cy="1825183"/>
            <a:chOff x="6549660" y="1599280"/>
            <a:chExt cx="4457247" cy="1825183"/>
          </a:xfrm>
        </p:grpSpPr>
        <p:pic>
          <p:nvPicPr>
            <p:cNvPr id="9" name="図 8" descr="ダイアグラム, 概略図&#10;&#10;自動的に生成された説明">
              <a:extLst>
                <a:ext uri="{FF2B5EF4-FFF2-40B4-BE49-F238E27FC236}">
                  <a16:creationId xmlns:a16="http://schemas.microsoft.com/office/drawing/2014/main" id="{29C17769-3E8E-A66E-88CC-60602CBFBE0D}"/>
                </a:ext>
              </a:extLst>
            </p:cNvPr>
            <p:cNvPicPr>
              <a:picLocks noChangeAspect="1"/>
            </p:cNvPicPr>
            <p:nvPr/>
          </p:nvPicPr>
          <p:blipFill rotWithShape="1">
            <a:blip r:embed="rId6"/>
            <a:srcRect l="3382"/>
            <a:stretch/>
          </p:blipFill>
          <p:spPr>
            <a:xfrm>
              <a:off x="6549660" y="1599280"/>
              <a:ext cx="4457247" cy="1825183"/>
            </a:xfrm>
            <a:prstGeom prst="rect">
              <a:avLst/>
            </a:prstGeom>
          </p:spPr>
        </p:pic>
        <p:grpSp>
          <p:nvGrpSpPr>
            <p:cNvPr id="10" name="グループ化 9">
              <a:extLst>
                <a:ext uri="{FF2B5EF4-FFF2-40B4-BE49-F238E27FC236}">
                  <a16:creationId xmlns:a16="http://schemas.microsoft.com/office/drawing/2014/main" id="{23593E01-1696-AFAA-F5A5-63C9F8EA7D65}"/>
                </a:ext>
              </a:extLst>
            </p:cNvPr>
            <p:cNvGrpSpPr/>
            <p:nvPr/>
          </p:nvGrpSpPr>
          <p:grpSpPr>
            <a:xfrm>
              <a:off x="6719985" y="2489570"/>
              <a:ext cx="4108021" cy="348078"/>
              <a:chOff x="7803357" y="5081590"/>
              <a:chExt cx="4108021" cy="348078"/>
            </a:xfrm>
          </p:grpSpPr>
          <p:sp>
            <p:nvSpPr>
              <p:cNvPr id="11" name="テキスト ボックス 10">
                <a:extLst>
                  <a:ext uri="{FF2B5EF4-FFF2-40B4-BE49-F238E27FC236}">
                    <a16:creationId xmlns:a16="http://schemas.microsoft.com/office/drawing/2014/main" id="{235293B8-CE85-3CCB-A35B-91CE6362C84B}"/>
                  </a:ext>
                </a:extLst>
              </p:cNvPr>
              <p:cNvSpPr txBox="1"/>
              <p:nvPr/>
            </p:nvSpPr>
            <p:spPr>
              <a:xfrm>
                <a:off x="7803357" y="5091114"/>
                <a:ext cx="261937" cy="338554"/>
              </a:xfrm>
              <a:prstGeom prst="rect">
                <a:avLst/>
              </a:prstGeom>
              <a:noFill/>
            </p:spPr>
            <p:txBody>
              <a:bodyPr wrap="square" rtlCol="0">
                <a:spAutoFit/>
              </a:bodyPr>
              <a:lstStyle/>
              <a:p>
                <a:pPr algn="ctr"/>
                <a:r>
                  <a:rPr kumimoji="1" lang="ja-JP" altLang="en-US" sz="1600" dirty="0">
                    <a:solidFill>
                      <a:srgbClr val="FF0000"/>
                    </a:solidFill>
                  </a:rPr>
                  <a:t>０</a:t>
                </a:r>
              </a:p>
            </p:txBody>
          </p:sp>
          <p:sp>
            <p:nvSpPr>
              <p:cNvPr id="12" name="テキスト ボックス 11">
                <a:extLst>
                  <a:ext uri="{FF2B5EF4-FFF2-40B4-BE49-F238E27FC236}">
                    <a16:creationId xmlns:a16="http://schemas.microsoft.com/office/drawing/2014/main" id="{B8DB36F6-87C0-734F-BC24-09DF360535B6}"/>
                  </a:ext>
                </a:extLst>
              </p:cNvPr>
              <p:cNvSpPr txBox="1"/>
              <p:nvPr/>
            </p:nvSpPr>
            <p:spPr>
              <a:xfrm>
                <a:off x="11371824" y="5081590"/>
                <a:ext cx="539554" cy="338554"/>
              </a:xfrm>
              <a:prstGeom prst="rect">
                <a:avLst/>
              </a:prstGeom>
              <a:noFill/>
            </p:spPr>
            <p:txBody>
              <a:bodyPr wrap="square" rtlCol="0">
                <a:spAutoFit/>
              </a:bodyPr>
              <a:lstStyle/>
              <a:p>
                <a:pPr algn="ctr"/>
                <a:r>
                  <a:rPr kumimoji="1" lang="en-US" altLang="ja-JP" sz="1600" dirty="0">
                    <a:solidFill>
                      <a:srgbClr val="FF0000"/>
                    </a:solidFill>
                  </a:rPr>
                  <a:t>16</a:t>
                </a:r>
                <a:endParaRPr kumimoji="1" lang="ja-JP" altLang="en-US" sz="1600" dirty="0">
                  <a:solidFill>
                    <a:srgbClr val="FF0000"/>
                  </a:solidFill>
                </a:endParaRPr>
              </a:p>
            </p:txBody>
          </p:sp>
          <p:sp>
            <p:nvSpPr>
              <p:cNvPr id="13" name="テキスト ボックス 12">
                <a:extLst>
                  <a:ext uri="{FF2B5EF4-FFF2-40B4-BE49-F238E27FC236}">
                    <a16:creationId xmlns:a16="http://schemas.microsoft.com/office/drawing/2014/main" id="{D1C1186C-6E28-3867-A5F8-7CD150863DBC}"/>
                  </a:ext>
                </a:extLst>
              </p:cNvPr>
              <p:cNvSpPr txBox="1"/>
              <p:nvPr/>
            </p:nvSpPr>
            <p:spPr>
              <a:xfrm>
                <a:off x="10638399" y="5081590"/>
                <a:ext cx="539554" cy="338554"/>
              </a:xfrm>
              <a:prstGeom prst="rect">
                <a:avLst/>
              </a:prstGeom>
              <a:noFill/>
            </p:spPr>
            <p:txBody>
              <a:bodyPr wrap="square" rtlCol="0">
                <a:spAutoFit/>
              </a:bodyPr>
              <a:lstStyle/>
              <a:p>
                <a:pPr algn="ctr"/>
                <a:r>
                  <a:rPr kumimoji="1" lang="en-US" altLang="ja-JP" sz="1600" dirty="0">
                    <a:solidFill>
                      <a:srgbClr val="FF0000"/>
                    </a:solidFill>
                  </a:rPr>
                  <a:t>1</a:t>
                </a:r>
                <a:r>
                  <a:rPr lang="en-US" altLang="ja-JP" sz="1600" dirty="0">
                    <a:solidFill>
                      <a:srgbClr val="FF0000"/>
                    </a:solidFill>
                  </a:rPr>
                  <a:t>3</a:t>
                </a:r>
                <a:endParaRPr kumimoji="1" lang="ja-JP" altLang="en-US" sz="1600" dirty="0">
                  <a:solidFill>
                    <a:srgbClr val="FF0000"/>
                  </a:solidFill>
                </a:endParaRPr>
              </a:p>
            </p:txBody>
          </p:sp>
          <p:sp>
            <p:nvSpPr>
              <p:cNvPr id="14" name="テキスト ボックス 13">
                <a:extLst>
                  <a:ext uri="{FF2B5EF4-FFF2-40B4-BE49-F238E27FC236}">
                    <a16:creationId xmlns:a16="http://schemas.microsoft.com/office/drawing/2014/main" id="{D2D53E48-D602-C325-DEA0-EB8A657DD8F9}"/>
                  </a:ext>
                </a:extLst>
              </p:cNvPr>
              <p:cNvSpPr txBox="1"/>
              <p:nvPr/>
            </p:nvSpPr>
            <p:spPr>
              <a:xfrm>
                <a:off x="8414312" y="5081592"/>
                <a:ext cx="539554" cy="338554"/>
              </a:xfrm>
              <a:prstGeom prst="rect">
                <a:avLst/>
              </a:prstGeom>
              <a:noFill/>
            </p:spPr>
            <p:txBody>
              <a:bodyPr wrap="square" rtlCol="0">
                <a:spAutoFit/>
              </a:bodyPr>
              <a:lstStyle/>
              <a:p>
                <a:pPr algn="ctr"/>
                <a:r>
                  <a:rPr lang="en-US" altLang="ja-JP" sz="1600" dirty="0">
                    <a:solidFill>
                      <a:srgbClr val="FF0000"/>
                    </a:solidFill>
                  </a:rPr>
                  <a:t>2</a:t>
                </a:r>
                <a:endParaRPr kumimoji="1" lang="ja-JP" altLang="en-US" sz="1600" dirty="0">
                  <a:solidFill>
                    <a:srgbClr val="FF0000"/>
                  </a:solidFill>
                </a:endParaRPr>
              </a:p>
            </p:txBody>
          </p:sp>
          <p:sp>
            <p:nvSpPr>
              <p:cNvPr id="15" name="テキスト ボックス 14">
                <a:extLst>
                  <a:ext uri="{FF2B5EF4-FFF2-40B4-BE49-F238E27FC236}">
                    <a16:creationId xmlns:a16="http://schemas.microsoft.com/office/drawing/2014/main" id="{2FA416D5-FECB-A42B-4FE5-B12515E92C10}"/>
                  </a:ext>
                </a:extLst>
              </p:cNvPr>
              <p:cNvSpPr txBox="1"/>
              <p:nvPr/>
            </p:nvSpPr>
            <p:spPr>
              <a:xfrm>
                <a:off x="9157262" y="5083381"/>
                <a:ext cx="539554" cy="338554"/>
              </a:xfrm>
              <a:prstGeom prst="rect">
                <a:avLst/>
              </a:prstGeom>
              <a:noFill/>
            </p:spPr>
            <p:txBody>
              <a:bodyPr wrap="square" rtlCol="0">
                <a:spAutoFit/>
              </a:bodyPr>
              <a:lstStyle/>
              <a:p>
                <a:pPr algn="ctr"/>
                <a:r>
                  <a:rPr lang="en-US" altLang="ja-JP" sz="1600" dirty="0">
                    <a:solidFill>
                      <a:srgbClr val="FF0000"/>
                    </a:solidFill>
                  </a:rPr>
                  <a:t>6</a:t>
                </a:r>
                <a:endParaRPr kumimoji="1" lang="ja-JP" altLang="en-US" sz="1600" dirty="0">
                  <a:solidFill>
                    <a:srgbClr val="FF0000"/>
                  </a:solidFill>
                </a:endParaRPr>
              </a:p>
            </p:txBody>
          </p:sp>
          <p:sp>
            <p:nvSpPr>
              <p:cNvPr id="16" name="テキスト ボックス 15">
                <a:extLst>
                  <a:ext uri="{FF2B5EF4-FFF2-40B4-BE49-F238E27FC236}">
                    <a16:creationId xmlns:a16="http://schemas.microsoft.com/office/drawing/2014/main" id="{BB98BC92-C160-0C41-8611-D9A68F056C8E}"/>
                  </a:ext>
                </a:extLst>
              </p:cNvPr>
              <p:cNvSpPr txBox="1"/>
              <p:nvPr/>
            </p:nvSpPr>
            <p:spPr>
              <a:xfrm>
                <a:off x="9897830" y="5085972"/>
                <a:ext cx="539554" cy="338554"/>
              </a:xfrm>
              <a:prstGeom prst="rect">
                <a:avLst/>
              </a:prstGeom>
              <a:noFill/>
            </p:spPr>
            <p:txBody>
              <a:bodyPr wrap="square" rtlCol="0">
                <a:spAutoFit/>
              </a:bodyPr>
              <a:lstStyle/>
              <a:p>
                <a:pPr algn="ctr"/>
                <a:r>
                  <a:rPr lang="en-US" altLang="ja-JP" sz="1600" dirty="0">
                    <a:solidFill>
                      <a:srgbClr val="FF0000"/>
                    </a:solidFill>
                  </a:rPr>
                  <a:t>9</a:t>
                </a:r>
                <a:endParaRPr kumimoji="1" lang="ja-JP" altLang="en-US" sz="1600" dirty="0">
                  <a:solidFill>
                    <a:srgbClr val="FF0000"/>
                  </a:solidFill>
                </a:endParaRPr>
              </a:p>
            </p:txBody>
          </p:sp>
        </p:grpSp>
      </p:grpSp>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CA77D7DA-4066-DAF1-F0A2-944B947AD75F}"/>
                  </a:ext>
                </a:extLst>
              </p:cNvPr>
              <p:cNvSpPr txBox="1"/>
              <p:nvPr/>
            </p:nvSpPr>
            <p:spPr>
              <a:xfrm>
                <a:off x="6914312" y="5210229"/>
                <a:ext cx="4658287" cy="612604"/>
              </a:xfrm>
              <a:prstGeom prst="rect">
                <a:avLst/>
              </a:prstGeom>
              <a:noFill/>
            </p:spPr>
            <p:txBody>
              <a:bodyPr wrap="square">
                <a:spAutoFit/>
              </a:bodyPr>
              <a:lstStyle/>
              <a:p>
                <a:pPr algn="ctr"/>
                <a14:m>
                  <m:oMath xmlns:m="http://schemas.openxmlformats.org/officeDocument/2006/math">
                    <m:r>
                      <a:rPr lang="en-US" altLang="ja-JP" sz="1400" b="0" i="1" smtClean="0">
                        <a:latin typeface="Cambria Math" panose="02040503050406030204" pitchFamily="18" charset="0"/>
                      </a:rPr>
                      <m:t>𝑘</m:t>
                    </m:r>
                  </m:oMath>
                </a14:m>
                <a:r>
                  <a:rPr lang="ja-JP" altLang="en-US" sz="1400" dirty="0">
                    <a:latin typeface="Meiryo" panose="020B0604030504040204" pitchFamily="34" charset="-128"/>
                    <a:ea typeface="Meiryo" panose="020B0604030504040204" pitchFamily="34" charset="-128"/>
                  </a:rPr>
                  <a:t>リンク最短経路を求める</a:t>
                </a:r>
                <a:r>
                  <a:rPr lang="en-US" altLang="ja-JP" sz="1400" dirty="0">
                    <a:latin typeface="Meiryo" panose="020B0604030504040204" pitchFamily="34" charset="-128"/>
                    <a:ea typeface="Meiryo" panose="020B0604030504040204" pitchFamily="34" charset="-128"/>
                  </a:rPr>
                  <a:t>(</a:t>
                </a:r>
                <a14:m>
                  <m:oMath xmlns:m="http://schemas.openxmlformats.org/officeDocument/2006/math">
                    <m:r>
                      <a:rPr lang="en-US" altLang="ja-JP" sz="1400" i="1">
                        <a:latin typeface="Cambria Math" panose="02040503050406030204" pitchFamily="18" charset="0"/>
                      </a:rPr>
                      <m:t>𝑘</m:t>
                    </m:r>
                    <m:r>
                      <a:rPr lang="en-US" altLang="ja-JP" sz="1400" b="0" i="1" smtClean="0">
                        <a:latin typeface="Cambria Math" panose="02040503050406030204" pitchFamily="18" charset="0"/>
                      </a:rPr>
                      <m:t>=2</m:t>
                    </m:r>
                  </m:oMath>
                </a14:m>
                <a:r>
                  <a:rPr lang="ja-JP" altLang="en-US" sz="1400" dirty="0">
                    <a:latin typeface="Meiryo" panose="020B0604030504040204" pitchFamily="34" charset="-128"/>
                    <a:ea typeface="Meiryo" panose="020B0604030504040204" pitchFamily="34" charset="-128"/>
                  </a:rPr>
                  <a:t>の</a:t>
                </a:r>
                <a:r>
                  <a:rPr lang="ja-JP" altLang="en-US" sz="1400">
                    <a:latin typeface="Meiryo" panose="020B0604030504040204" pitchFamily="34" charset="-128"/>
                    <a:ea typeface="Meiryo" panose="020B0604030504040204" pitchFamily="34" charset="-128"/>
                  </a:rPr>
                  <a:t>場合</a:t>
                </a:r>
                <a:r>
                  <a:rPr lang="en-US" altLang="ja-JP" sz="1400" dirty="0">
                    <a:latin typeface="Meiryo" panose="020B0604030504040204" pitchFamily="34" charset="-128"/>
                    <a:ea typeface="Meiryo" panose="020B0604030504040204" pitchFamily="34" charset="-128"/>
                  </a:rPr>
                  <a:t>)</a:t>
                </a:r>
              </a:p>
              <a:p>
                <a:pPr algn="ctr"/>
                <a:r>
                  <a:rPr lang="ja-JP" altLang="en-US" sz="1400" dirty="0">
                    <a:solidFill>
                      <a:schemeClr val="tx1"/>
                    </a:solidFill>
                  </a:rPr>
                  <a:t>  </a:t>
                </a:r>
                <a14:m>
                  <m:oMath xmlns:m="http://schemas.openxmlformats.org/officeDocument/2006/math">
                    <m:r>
                      <a:rPr lang="ja-JP" altLang="en-US" sz="1400" i="1">
                        <a:latin typeface="Cambria Math" panose="02040503050406030204" pitchFamily="18" charset="0"/>
                      </a:rPr>
                      <m:t> </m:t>
                    </m:r>
                    <m:r>
                      <a:rPr lang="ja-JP" altLang="en-US" sz="1400" i="1" smtClean="0">
                        <a:latin typeface="Cambria Math" panose="02040503050406030204" pitchFamily="18" charset="0"/>
                      </a:rPr>
                      <m:t> </m:t>
                    </m:r>
                    <m:r>
                      <a:rPr lang="ja-JP" altLang="en-US" sz="1400" i="1">
                        <a:latin typeface="Cambria Math" panose="02040503050406030204" pitchFamily="18" charset="0"/>
                      </a:rPr>
                      <m:t> </m:t>
                    </m:r>
                    <m:r>
                      <a:rPr lang="ja-JP" altLang="en-US" sz="1400" i="1" smtClean="0">
                        <a:latin typeface="Cambria Math" panose="02040503050406030204" pitchFamily="18" charset="0"/>
                      </a:rPr>
                      <m:t> </m:t>
                    </m:r>
                    <m:r>
                      <a:rPr lang="ja-JP" altLang="en-US" sz="1400" i="1">
                        <a:latin typeface="Cambria Math" panose="02040503050406030204" pitchFamily="18" charset="0"/>
                      </a:rPr>
                      <m:t> </m:t>
                    </m:r>
                    <m:r>
                      <a:rPr lang="ja-JP" altLang="en-US" sz="1400" i="1" smtClean="0">
                        <a:latin typeface="Cambria Math" panose="02040503050406030204" pitchFamily="18" charset="0"/>
                      </a:rPr>
                      <m:t> </m:t>
                    </m:r>
                    <m:r>
                      <a:rPr lang="ja-JP" altLang="en-US" sz="1400" i="1">
                        <a:latin typeface="Cambria Math" panose="02040503050406030204" pitchFamily="18" charset="0"/>
                      </a:rPr>
                      <m:t> </m:t>
                    </m:r>
                    <m:r>
                      <a:rPr lang="ja-JP" altLang="en-US" sz="1400" i="1" smtClean="0">
                        <a:latin typeface="Cambria Math" panose="02040503050406030204" pitchFamily="18" charset="0"/>
                      </a:rPr>
                      <m:t> </m:t>
                    </m:r>
                    <m:r>
                      <a:rPr lang="ja-JP" altLang="en-US" sz="1400" i="1">
                        <a:latin typeface="Cambria Math" panose="02040503050406030204" pitchFamily="18" charset="0"/>
                      </a:rPr>
                      <m:t> </m:t>
                    </m:r>
                    <m:r>
                      <a:rPr lang="ja-JP" altLang="en-US" sz="1400" i="1" smtClean="0">
                        <a:latin typeface="Cambria Math" panose="02040503050406030204" pitchFamily="18" charset="0"/>
                      </a:rPr>
                      <m:t> </m:t>
                    </m:r>
                    <m:r>
                      <a:rPr lang="ja-JP" altLang="en-US" sz="1400" i="1">
                        <a:latin typeface="Cambria Math" panose="02040503050406030204" pitchFamily="18" charset="0"/>
                      </a:rPr>
                      <m:t> </m:t>
                    </m:r>
                    <m:r>
                      <a:rPr lang="ja-JP" altLang="en-US" sz="1400" i="1" smtClean="0">
                        <a:latin typeface="Cambria Math" panose="02040503050406030204" pitchFamily="18" charset="0"/>
                      </a:rPr>
                      <m:t> </m:t>
                    </m:r>
                    <m:r>
                      <a:rPr lang="ja-JP" altLang="en-US" sz="1400" i="1">
                        <a:latin typeface="Cambria Math" panose="02040503050406030204" pitchFamily="18" charset="0"/>
                      </a:rPr>
                      <m:t> </m:t>
                    </m:r>
                    <m:r>
                      <a:rPr lang="ja-JP" altLang="en-US" sz="1400" i="1" smtClean="0">
                        <a:latin typeface="Cambria Math" panose="02040503050406030204" pitchFamily="18" charset="0"/>
                      </a:rPr>
                      <m:t> </m:t>
                    </m:r>
                    <m:r>
                      <a:rPr lang="ja-JP" altLang="en-US" sz="1400" i="1">
                        <a:latin typeface="Cambria Math" panose="02040503050406030204" pitchFamily="18" charset="0"/>
                      </a:rPr>
                      <m:t>  </m:t>
                    </m:r>
                    <m:r>
                      <a:rPr lang="ja-JP" altLang="en-US" sz="1400" i="1" smtClean="0">
                        <a:latin typeface="Cambria Math" panose="02040503050406030204" pitchFamily="18" charset="0"/>
                      </a:rPr>
                      <m:t> </m:t>
                    </m:r>
                    <m:r>
                      <a:rPr lang="ja-JP" altLang="en-US" sz="1400" i="1">
                        <a:latin typeface="Cambria Math" panose="02040503050406030204" pitchFamily="18" charset="0"/>
                      </a:rPr>
                      <m:t> </m:t>
                    </m:r>
                    <m:r>
                      <a:rPr lang="ja-JP" altLang="en-US" sz="1400" i="1" smtClean="0">
                        <a:latin typeface="Cambria Math" panose="02040503050406030204" pitchFamily="18" charset="0"/>
                      </a:rPr>
                      <m:t> </m:t>
                    </m:r>
                    <m:r>
                      <a:rPr lang="ja-JP" altLang="en-US" sz="1400" i="1">
                        <a:latin typeface="Cambria Math" panose="02040503050406030204" pitchFamily="18" charset="0"/>
                      </a:rPr>
                      <m:t> </m:t>
                    </m:r>
                    <m:r>
                      <a:rPr lang="ja-JP" altLang="en-US" sz="1400" i="1" smtClean="0">
                        <a:latin typeface="Cambria Math" panose="02040503050406030204" pitchFamily="18" charset="0"/>
                      </a:rPr>
                      <m:t> </m:t>
                    </m:r>
                    <m:r>
                      <a:rPr lang="ja-JP" altLang="en-US" sz="1400" i="1">
                        <a:latin typeface="Cambria Math" panose="02040503050406030204" pitchFamily="18" charset="0"/>
                      </a:rPr>
                      <m:t> </m:t>
                    </m:r>
                    <m:sSub>
                      <m:sSubPr>
                        <m:ctrlPr>
                          <a:rPr lang="en-US" altLang="ja-JP" sz="1400" i="1" smtClean="0">
                            <a:solidFill>
                              <a:schemeClr val="tx1"/>
                            </a:solidFill>
                            <a:latin typeface="Cambria Math" panose="02040503050406030204" pitchFamily="18" charset="0"/>
                          </a:rPr>
                        </m:ctrlPr>
                      </m:sSubPr>
                      <m:e>
                        <m:r>
                          <a:rPr lang="en-US" altLang="ja-JP" sz="1400" i="1">
                            <a:solidFill>
                              <a:schemeClr val="tx1"/>
                            </a:solidFill>
                            <a:latin typeface="Cambria Math" panose="02040503050406030204" pitchFamily="18" charset="0"/>
                          </a:rPr>
                          <m:t>𝑑𝑝</m:t>
                        </m:r>
                      </m:e>
                      <m:sub>
                        <m:r>
                          <a:rPr lang="en-US" altLang="ja-JP" sz="1400" i="1">
                            <a:solidFill>
                              <a:schemeClr val="tx1"/>
                            </a:solidFill>
                            <a:latin typeface="Cambria Math" panose="02040503050406030204" pitchFamily="18" charset="0"/>
                          </a:rPr>
                          <m:t>𝑘</m:t>
                        </m:r>
                        <m:r>
                          <a:rPr lang="en-US" altLang="ja-JP" sz="1400" i="1">
                            <a:solidFill>
                              <a:schemeClr val="tx1"/>
                            </a:solidFill>
                            <a:latin typeface="Cambria Math" panose="02040503050406030204" pitchFamily="18" charset="0"/>
                          </a:rPr>
                          <m:t>,</m:t>
                        </m:r>
                        <m:r>
                          <a:rPr lang="en-US" altLang="ja-JP" sz="1400" i="1">
                            <a:solidFill>
                              <a:schemeClr val="tx1"/>
                            </a:solidFill>
                            <a:latin typeface="Cambria Math" panose="02040503050406030204" pitchFamily="18" charset="0"/>
                          </a:rPr>
                          <m:t>𝑗</m:t>
                        </m:r>
                      </m:sub>
                    </m:sSub>
                    <m:r>
                      <a:rPr lang="en-US" altLang="ja-JP" sz="1400" i="1">
                        <a:solidFill>
                          <a:schemeClr val="tx1"/>
                        </a:solidFill>
                        <a:latin typeface="Cambria Math" panose="02040503050406030204" pitchFamily="18" charset="0"/>
                      </a:rPr>
                      <m:t>=</m:t>
                    </m:r>
                    <m:func>
                      <m:funcPr>
                        <m:ctrlPr>
                          <a:rPr lang="en-US" altLang="ja-JP" sz="1400" i="1">
                            <a:solidFill>
                              <a:schemeClr val="tx1"/>
                            </a:solidFill>
                            <a:latin typeface="Cambria Math" panose="02040503050406030204" pitchFamily="18" charset="0"/>
                          </a:rPr>
                        </m:ctrlPr>
                      </m:funcPr>
                      <m:fName>
                        <m:limLow>
                          <m:limLowPr>
                            <m:ctrlPr>
                              <a:rPr lang="en-US" altLang="ja-JP" sz="1400" i="1">
                                <a:solidFill>
                                  <a:schemeClr val="tx1"/>
                                </a:solidFill>
                                <a:latin typeface="Cambria Math" panose="02040503050406030204" pitchFamily="18" charset="0"/>
                              </a:rPr>
                            </m:ctrlPr>
                          </m:limLowPr>
                          <m:e>
                            <m:r>
                              <m:rPr>
                                <m:sty m:val="p"/>
                              </m:rPr>
                              <a:rPr lang="en-US" altLang="ja-JP" sz="1400">
                                <a:solidFill>
                                  <a:schemeClr val="tx1"/>
                                </a:solidFill>
                                <a:latin typeface="Cambria Math" panose="02040503050406030204" pitchFamily="18" charset="0"/>
                              </a:rPr>
                              <m:t>min</m:t>
                            </m:r>
                          </m:e>
                          <m:lim>
                            <m:r>
                              <a:rPr lang="en-US" altLang="ja-JP" sz="1400" i="1">
                                <a:solidFill>
                                  <a:schemeClr val="tx1"/>
                                </a:solidFill>
                                <a:latin typeface="Cambria Math" panose="02040503050406030204" pitchFamily="18" charset="0"/>
                              </a:rPr>
                              <m:t>0</m:t>
                            </m:r>
                            <m:r>
                              <a:rPr lang="en-US" altLang="ja-JP" sz="1400" i="1">
                                <a:solidFill>
                                  <a:schemeClr val="tx1"/>
                                </a:solidFill>
                                <a:latin typeface="Cambria Math" panose="02040503050406030204" pitchFamily="18" charset="0"/>
                                <a:ea typeface="Cambria Math" panose="02040503050406030204" pitchFamily="18" charset="0"/>
                              </a:rPr>
                              <m:t>≤</m:t>
                            </m:r>
                            <m:r>
                              <a:rPr lang="en-US" altLang="ja-JP" sz="1400" i="1">
                                <a:solidFill>
                                  <a:schemeClr val="tx1"/>
                                </a:solidFill>
                                <a:latin typeface="Cambria Math" panose="02040503050406030204" pitchFamily="18" charset="0"/>
                                <a:ea typeface="Cambria Math" panose="02040503050406030204" pitchFamily="18" charset="0"/>
                              </a:rPr>
                              <m:t>𝑖</m:t>
                            </m:r>
                            <m:r>
                              <a:rPr lang="en-US" altLang="ja-JP" sz="1400" i="1">
                                <a:solidFill>
                                  <a:schemeClr val="tx1"/>
                                </a:solidFill>
                                <a:latin typeface="Cambria Math" panose="02040503050406030204" pitchFamily="18" charset="0"/>
                                <a:ea typeface="Cambria Math" panose="02040503050406030204" pitchFamily="18" charset="0"/>
                              </a:rPr>
                              <m:t>&lt;</m:t>
                            </m:r>
                            <m:r>
                              <a:rPr lang="en-US" altLang="ja-JP" sz="1400" i="1">
                                <a:solidFill>
                                  <a:schemeClr val="tx1"/>
                                </a:solidFill>
                                <a:latin typeface="Cambria Math" panose="02040503050406030204" pitchFamily="18" charset="0"/>
                                <a:ea typeface="Cambria Math" panose="02040503050406030204" pitchFamily="18" charset="0"/>
                              </a:rPr>
                              <m:t>𝑗</m:t>
                            </m:r>
                            <m:r>
                              <a:rPr lang="en-US" altLang="ja-JP" sz="1400" i="1">
                                <a:solidFill>
                                  <a:schemeClr val="tx1"/>
                                </a:solidFill>
                                <a:latin typeface="Cambria Math" panose="02040503050406030204" pitchFamily="18" charset="0"/>
                                <a:ea typeface="Cambria Math" panose="02040503050406030204" pitchFamily="18" charset="0"/>
                              </a:rPr>
                              <m:t>−1</m:t>
                            </m:r>
                          </m:lim>
                        </m:limLow>
                      </m:fName>
                      <m:e>
                        <m:sSub>
                          <m:sSubPr>
                            <m:ctrlPr>
                              <a:rPr lang="en-US" altLang="ja-JP" sz="1400" i="1">
                                <a:solidFill>
                                  <a:schemeClr val="tx1"/>
                                </a:solidFill>
                                <a:latin typeface="Cambria Math" panose="02040503050406030204" pitchFamily="18" charset="0"/>
                              </a:rPr>
                            </m:ctrlPr>
                          </m:sSubPr>
                          <m:e>
                            <m:r>
                              <a:rPr lang="en-US" altLang="ja-JP" sz="1400" i="1">
                                <a:solidFill>
                                  <a:schemeClr val="tx1"/>
                                </a:solidFill>
                                <a:latin typeface="Cambria Math" panose="02040503050406030204" pitchFamily="18" charset="0"/>
                              </a:rPr>
                              <m:t>𝑑𝑝</m:t>
                            </m:r>
                          </m:e>
                          <m:sub>
                            <m:r>
                              <a:rPr lang="en-US" altLang="ja-JP" sz="1400" i="1">
                                <a:solidFill>
                                  <a:schemeClr val="tx1"/>
                                </a:solidFill>
                                <a:latin typeface="Cambria Math" panose="02040503050406030204" pitchFamily="18" charset="0"/>
                              </a:rPr>
                              <m:t>𝑘</m:t>
                            </m:r>
                            <m:r>
                              <a:rPr lang="en-US" altLang="ja-JP" sz="1400" i="1">
                                <a:solidFill>
                                  <a:schemeClr val="tx1"/>
                                </a:solidFill>
                                <a:latin typeface="Cambria Math" panose="02040503050406030204" pitchFamily="18" charset="0"/>
                              </a:rPr>
                              <m:t>−1,</m:t>
                            </m:r>
                            <m:r>
                              <a:rPr lang="en-US" altLang="ja-JP" sz="1400" i="1">
                                <a:solidFill>
                                  <a:schemeClr val="tx1"/>
                                </a:solidFill>
                                <a:latin typeface="Cambria Math" panose="02040503050406030204" pitchFamily="18" charset="0"/>
                              </a:rPr>
                              <m:t>𝑖</m:t>
                            </m:r>
                          </m:sub>
                        </m:sSub>
                        <m:r>
                          <a:rPr lang="en-US" altLang="ja-JP" sz="1400" i="1">
                            <a:solidFill>
                              <a:schemeClr val="tx1"/>
                            </a:solidFill>
                            <a:latin typeface="Cambria Math" panose="02040503050406030204" pitchFamily="18" charset="0"/>
                          </a:rPr>
                          <m:t>+</m:t>
                        </m:r>
                        <m:sSub>
                          <m:sSubPr>
                            <m:ctrlPr>
                              <a:rPr lang="en-US" altLang="ja-JP" sz="1400" i="1">
                                <a:solidFill>
                                  <a:schemeClr val="tx1"/>
                                </a:solidFill>
                                <a:latin typeface="Cambria Math" panose="02040503050406030204" pitchFamily="18" charset="0"/>
                              </a:rPr>
                            </m:ctrlPr>
                          </m:sSubPr>
                          <m:e>
                            <m:r>
                              <a:rPr lang="en-US" altLang="ja-JP" sz="1400" i="1">
                                <a:solidFill>
                                  <a:schemeClr val="tx1"/>
                                </a:solidFill>
                                <a:latin typeface="Cambria Math" panose="02040503050406030204" pitchFamily="18" charset="0"/>
                              </a:rPr>
                              <m:t>𝑤</m:t>
                            </m:r>
                          </m:e>
                          <m:sub>
                            <m:r>
                              <a:rPr lang="en-US" altLang="ja-JP" sz="1400" i="1">
                                <a:solidFill>
                                  <a:schemeClr val="tx1"/>
                                </a:solidFill>
                                <a:latin typeface="Cambria Math" panose="02040503050406030204" pitchFamily="18" charset="0"/>
                              </a:rPr>
                              <m:t>𝑖</m:t>
                            </m:r>
                            <m:r>
                              <a:rPr lang="en-US" altLang="ja-JP" sz="1400" i="1">
                                <a:solidFill>
                                  <a:schemeClr val="tx1"/>
                                </a:solidFill>
                                <a:latin typeface="Cambria Math" panose="02040503050406030204" pitchFamily="18" charset="0"/>
                              </a:rPr>
                              <m:t>,</m:t>
                            </m:r>
                            <m:r>
                              <a:rPr lang="en-US" altLang="ja-JP" sz="1400" i="1">
                                <a:solidFill>
                                  <a:schemeClr val="tx1"/>
                                </a:solidFill>
                                <a:latin typeface="Cambria Math" panose="02040503050406030204" pitchFamily="18" charset="0"/>
                              </a:rPr>
                              <m:t>𝑗</m:t>
                            </m:r>
                          </m:sub>
                        </m:sSub>
                      </m:e>
                    </m:func>
                  </m:oMath>
                </a14:m>
                <a:r>
                  <a:rPr lang="ja-JP" altLang="en-US" sz="1400" dirty="0">
                    <a:latin typeface="Meiryo" panose="020B0604030504040204" pitchFamily="34" charset="-128"/>
                    <a:ea typeface="Meiryo" panose="020B0604030504040204" pitchFamily="34" charset="-128"/>
                  </a:rPr>
                  <a:t>          </a:t>
                </a:r>
                <a:r>
                  <a:rPr lang="en-US" altLang="ja-JP" sz="1400" dirty="0">
                    <a:latin typeface="Meiryo" panose="020B0604030504040204" pitchFamily="34" charset="-128"/>
                    <a:ea typeface="Meiryo" panose="020B0604030504040204" pitchFamily="34" charset="-128"/>
                  </a:rPr>
                  <a:t>(1)</a:t>
                </a:r>
              </a:p>
            </p:txBody>
          </p:sp>
        </mc:Choice>
        <mc:Fallback xmlns="">
          <p:sp>
            <p:nvSpPr>
              <p:cNvPr id="17" name="テキスト ボックス 16">
                <a:extLst>
                  <a:ext uri="{FF2B5EF4-FFF2-40B4-BE49-F238E27FC236}">
                    <a16:creationId xmlns:a16="http://schemas.microsoft.com/office/drawing/2014/main" id="{CA77D7DA-4066-DAF1-F0A2-944B947AD75F}"/>
                  </a:ext>
                </a:extLst>
              </p:cNvPr>
              <p:cNvSpPr txBox="1">
                <a:spLocks noRot="1" noChangeAspect="1" noMove="1" noResize="1" noEditPoints="1" noAdjustHandles="1" noChangeArrowheads="1" noChangeShapeType="1" noTextEdit="1"/>
              </p:cNvSpPr>
              <p:nvPr/>
            </p:nvSpPr>
            <p:spPr>
              <a:xfrm>
                <a:off x="6914312" y="5210229"/>
                <a:ext cx="4658287" cy="612604"/>
              </a:xfrm>
              <a:prstGeom prst="rect">
                <a:avLst/>
              </a:prstGeom>
              <a:blipFill>
                <a:blip r:embed="rId7"/>
                <a:stretch>
                  <a:fillRect t="-2041" b="-2041"/>
                </a:stretch>
              </a:blipFill>
            </p:spPr>
            <p:txBody>
              <a:bodyPr/>
              <a:lstStyle/>
              <a:p>
                <a:r>
                  <a:rPr lang="ja-JP" altLang="en-US">
                    <a:noFill/>
                  </a:rPr>
                  <a:t> </a:t>
                </a:r>
              </a:p>
            </p:txBody>
          </p:sp>
        </mc:Fallback>
      </mc:AlternateContent>
      <p:sp>
        <p:nvSpPr>
          <p:cNvPr id="19" name="テキスト ボックス 18">
            <a:extLst>
              <a:ext uri="{FF2B5EF4-FFF2-40B4-BE49-F238E27FC236}">
                <a16:creationId xmlns:a16="http://schemas.microsoft.com/office/drawing/2014/main" id="{54405915-F25F-8E20-846C-3FA5039D8891}"/>
              </a:ext>
            </a:extLst>
          </p:cNvPr>
          <p:cNvSpPr txBox="1"/>
          <p:nvPr/>
        </p:nvSpPr>
        <p:spPr>
          <a:xfrm>
            <a:off x="863527" y="6219519"/>
            <a:ext cx="4491298" cy="307777"/>
          </a:xfrm>
          <a:prstGeom prst="rect">
            <a:avLst/>
          </a:prstGeom>
          <a:noFill/>
        </p:spPr>
        <p:txBody>
          <a:bodyPr wrap="square">
            <a:spAutoFit/>
          </a:bodyPr>
          <a:lstStyle/>
          <a:p>
            <a:pPr algn="ctr"/>
            <a:r>
              <a:rPr lang="ja-JP" altLang="en-US" sz="1400">
                <a:latin typeface="Meiryo" panose="020B0604030504040204" pitchFamily="34" charset="-128"/>
                <a:ea typeface="Meiryo" panose="020B0604030504040204" pitchFamily="34" charset="-128"/>
              </a:rPr>
              <a:t>擬似コード</a:t>
            </a:r>
            <a:r>
              <a:rPr lang="en-US" altLang="ja-JP" sz="1400" dirty="0">
                <a:latin typeface="Meiryo" panose="020B0604030504040204" pitchFamily="34" charset="-128"/>
                <a:ea typeface="Meiryo" panose="020B0604030504040204" pitchFamily="34" charset="-128"/>
              </a:rPr>
              <a:t>(Step3)</a:t>
            </a:r>
            <a:endParaRPr lang="ja-JP" altLang="en-US" sz="1400" dirty="0">
              <a:latin typeface="Meiryo" panose="020B0604030504040204" pitchFamily="34" charset="-128"/>
              <a:ea typeface="Meiryo" panose="020B0604030504040204" pitchFamily="34" charset="-128"/>
            </a:endParaRPr>
          </a:p>
        </p:txBody>
      </p:sp>
      <p:sp>
        <p:nvSpPr>
          <p:cNvPr id="6" name="日付プレースホルダー 5">
            <a:extLst>
              <a:ext uri="{FF2B5EF4-FFF2-40B4-BE49-F238E27FC236}">
                <a16:creationId xmlns:a16="http://schemas.microsoft.com/office/drawing/2014/main" id="{06E726EE-9C7C-0A89-0F84-953462DD3F57}"/>
              </a:ext>
            </a:extLst>
          </p:cNvPr>
          <p:cNvSpPr>
            <a:spLocks noGrp="1"/>
          </p:cNvSpPr>
          <p:nvPr>
            <p:ph type="dt" sz="half" idx="10"/>
          </p:nvPr>
        </p:nvSpPr>
        <p:spPr/>
        <p:txBody>
          <a:bodyPr/>
          <a:lstStyle/>
          <a:p>
            <a:fld id="{0E9E9F96-1D41-4C46-BA63-36A612B8E6B9}" type="datetime1">
              <a:rPr lang="ja-JP" altLang="en-US" smtClean="0"/>
              <a:t>2023/3/4</a:t>
            </a:fld>
            <a:endParaRPr lang="ja-JP" altLang="en-US" dirty="0"/>
          </a:p>
        </p:txBody>
      </p:sp>
      <p:sp>
        <p:nvSpPr>
          <p:cNvPr id="7" name="スライド番号プレースホルダー 6">
            <a:extLst>
              <a:ext uri="{FF2B5EF4-FFF2-40B4-BE49-F238E27FC236}">
                <a16:creationId xmlns:a16="http://schemas.microsoft.com/office/drawing/2014/main" id="{206E2360-D2E3-D0EA-1F77-0AD9DBEAF0CF}"/>
              </a:ext>
            </a:extLst>
          </p:cNvPr>
          <p:cNvSpPr>
            <a:spLocks noGrp="1"/>
          </p:cNvSpPr>
          <p:nvPr>
            <p:ph type="sldNum" sz="quarter" idx="12"/>
          </p:nvPr>
        </p:nvSpPr>
        <p:spPr/>
        <p:txBody>
          <a:bodyPr/>
          <a:lstStyle/>
          <a:p>
            <a:fld id="{C2EA3249-E942-6548-99D7-50BB56ADF5E4}" type="slidenum">
              <a:rPr kumimoji="1" lang="ja-JP" altLang="en-US" smtClean="0"/>
              <a:t>34</a:t>
            </a:fld>
            <a:endParaRPr kumimoji="1" lang="ja-JP" altLang="en-US"/>
          </a:p>
        </p:txBody>
      </p:sp>
    </p:spTree>
    <p:extLst>
      <p:ext uri="{BB962C8B-B14F-4D97-AF65-F5344CB8AC3E}">
        <p14:creationId xmlns:p14="http://schemas.microsoft.com/office/powerpoint/2010/main" val="1787958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7382DDA6-475D-794B-AB45-898A96D5688A}"/>
                  </a:ext>
                </a:extLst>
              </p:cNvPr>
              <p:cNvSpPr>
                <a:spLocks noGrp="1"/>
              </p:cNvSpPr>
              <p:nvPr>
                <p:ph type="title"/>
              </p:nvPr>
            </p:nvSpPr>
            <p:spPr/>
            <p:txBody>
              <a:bodyPr/>
              <a:lstStyle/>
              <a:p>
                <a:r>
                  <a:rPr kumimoji="1" lang="ja-JP" altLang="en-US" b="0" dirty="0"/>
                  <a:t>ヒストグラムの</a:t>
                </a:r>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ピーク近似アルゴリズム：</a:t>
                </a:r>
                <a:r>
                  <a:rPr lang="en-US" altLang="ja-JP" dirty="0"/>
                  <a:t>Step5</a:t>
                </a:r>
                <a:endParaRPr kumimoji="1" lang="ja-JP" altLang="en-US" dirty="0"/>
              </a:p>
            </p:txBody>
          </p:sp>
        </mc:Choice>
        <mc:Fallback xmlns="">
          <p:sp>
            <p:nvSpPr>
              <p:cNvPr id="2" name="タイトル 1">
                <a:extLst>
                  <a:ext uri="{FF2B5EF4-FFF2-40B4-BE49-F238E27FC236}">
                    <a16:creationId xmlns:a16="http://schemas.microsoft.com/office/drawing/2014/main" id="{7382DDA6-475D-794B-AB45-898A96D5688A}"/>
                  </a:ext>
                </a:extLst>
              </p:cNvPr>
              <p:cNvSpPr>
                <a:spLocks noGrp="1" noRot="1" noChangeAspect="1" noMove="1" noResize="1" noEditPoints="1" noAdjustHandles="1" noChangeArrowheads="1" noChangeShapeType="1" noTextEdit="1"/>
              </p:cNvSpPr>
              <p:nvPr>
                <p:ph type="title"/>
              </p:nvPr>
            </p:nvSpPr>
            <p:spPr>
              <a:blipFill>
                <a:blip r:embed="rId3"/>
                <a:stretch>
                  <a:fillRect l="-1643" t="-3053" b="-1832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48F90EB5-58CE-EFA5-7ACB-1AC33AF3BA94}"/>
                  </a:ext>
                </a:extLst>
              </p:cNvPr>
              <p:cNvSpPr>
                <a:spLocks noGrp="1"/>
              </p:cNvSpPr>
              <p:nvPr>
                <p:ph idx="1"/>
              </p:nvPr>
            </p:nvSpPr>
            <p:spPr>
              <a:xfrm>
                <a:off x="530772" y="1135115"/>
                <a:ext cx="11130454" cy="5251286"/>
              </a:xfrm>
            </p:spPr>
            <p:txBody>
              <a:bodyPr>
                <a:normAutofit/>
              </a:bodyPr>
              <a:lstStyle/>
              <a:p>
                <a14:m>
                  <m:oMath xmlns:m="http://schemas.openxmlformats.org/officeDocument/2006/math">
                    <m:r>
                      <a:rPr kumimoji="1" lang="en-US" altLang="ja-JP" b="0" i="1" smtClean="0">
                        <a:latin typeface="Cambria Math" panose="02040503050406030204" pitchFamily="18" charset="0"/>
                      </a:rPr>
                      <m:t>𝑘</m:t>
                    </m:r>
                  </m:oMath>
                </a14:m>
                <a:r>
                  <a:rPr kumimoji="1" lang="ja-JP" altLang="en-US" dirty="0"/>
                  <a:t>ピーク近似ヒストグラム</a:t>
                </a:r>
                <a14:m>
                  <m:oMath xmlns:m="http://schemas.openxmlformats.org/officeDocument/2006/math">
                    <m:r>
                      <a:rPr kumimoji="1" lang="ja-JP" altLang="en-US" i="1" smtClean="0">
                        <a:latin typeface="Cambria Math" panose="02040503050406030204" pitchFamily="18" charset="0"/>
                      </a:rPr>
                      <m:t>𝜑</m:t>
                    </m:r>
                    <m:r>
                      <a:rPr lang="ja-JP" altLang="en-US" i="1">
                        <a:latin typeface="Cambria Math" panose="02040503050406030204" pitchFamily="18" charset="0"/>
                      </a:rPr>
                      <m:t>を</m:t>
                    </m:r>
                    <m:r>
                      <a:rPr lang="ja-JP" altLang="en-US" i="1">
                        <a:latin typeface="Cambria Math" panose="02040503050406030204" pitchFamily="18" charset="0"/>
                      </a:rPr>
                      <m:t>求</m:t>
                    </m:r>
                    <m:r>
                      <a:rPr lang="ja-JP" altLang="en-US" i="1">
                        <a:latin typeface="Cambria Math" panose="02040503050406030204" pitchFamily="18" charset="0"/>
                      </a:rPr>
                      <m:t>める</m:t>
                    </m:r>
                  </m:oMath>
                </a14:m>
                <a:endParaRPr lang="en-US" altLang="ja-JP" dirty="0"/>
              </a:p>
              <a:p>
                <a:pPr lvl="1"/>
                <a:r>
                  <a:rPr lang="en" altLang="ja-JP" sz="1800" dirty="0">
                    <a:effectLst/>
                    <a:latin typeface="CMR10"/>
                  </a:rPr>
                  <a:t>Step4</a:t>
                </a:r>
                <a:r>
                  <a:rPr lang="ja-JP" altLang="en-US" sz="1800" dirty="0">
                    <a:effectLst/>
                    <a:latin typeface="HaranoAjiMincho-Regular-Identity-H"/>
                  </a:rPr>
                  <a:t>にて求めた経路</a:t>
                </a:r>
                <a14:m>
                  <m:oMath xmlns:m="http://schemas.openxmlformats.org/officeDocument/2006/math">
                    <m:sSub>
                      <m:sSubPr>
                        <m:ctrlPr>
                          <a:rPr lang="en-US" altLang="ja-JP" sz="1800" i="1" smtClean="0">
                            <a:effectLst/>
                            <a:latin typeface="Cambria Math" panose="02040503050406030204" pitchFamily="18" charset="0"/>
                          </a:rPr>
                        </m:ctrlPr>
                      </m:sSubPr>
                      <m:e>
                        <m:r>
                          <a:rPr lang="en-US" altLang="ja-JP" sz="1800" b="0" i="1" smtClean="0">
                            <a:effectLst/>
                            <a:latin typeface="Cambria Math" panose="02040503050406030204" pitchFamily="18" charset="0"/>
                          </a:rPr>
                          <m:t>𝑃</m:t>
                        </m:r>
                      </m:e>
                      <m:sub>
                        <m:r>
                          <a:rPr lang="en-US" altLang="ja-JP" sz="1800" b="0" i="1" smtClean="0">
                            <a:effectLst/>
                            <a:latin typeface="Cambria Math" panose="02040503050406030204" pitchFamily="18" charset="0"/>
                          </a:rPr>
                          <m:t>𝑘</m:t>
                        </m:r>
                        <m:r>
                          <a:rPr lang="en-US" altLang="ja-JP" sz="1800" b="0" i="1" smtClean="0">
                            <a:effectLst/>
                            <a:latin typeface="Cambria Math" panose="02040503050406030204" pitchFamily="18" charset="0"/>
                          </a:rPr>
                          <m:t>,</m:t>
                        </m:r>
                        <m:r>
                          <a:rPr lang="en-US" altLang="ja-JP" sz="1800" b="0" i="1" smtClean="0">
                            <a:effectLst/>
                            <a:latin typeface="Cambria Math" panose="02040503050406030204" pitchFamily="18" charset="0"/>
                          </a:rPr>
                          <m:t>𝑗</m:t>
                        </m:r>
                      </m:sub>
                    </m:sSub>
                  </m:oMath>
                </a14:m>
                <a:r>
                  <a:rPr lang="ja-JP" altLang="en-US" sz="1800" dirty="0">
                    <a:effectLst/>
                    <a:latin typeface="HaranoAjiMincho-Regular-Identity-H"/>
                  </a:rPr>
                  <a:t>用いて，単峰近似ヒストグラム</a:t>
                </a:r>
                <a14:m>
                  <m:oMath xmlns:m="http://schemas.openxmlformats.org/officeDocument/2006/math">
                    <m:sSub>
                      <m:sSubPr>
                        <m:ctrlPr>
                          <a:rPr lang="en-US" altLang="ja-JP" i="1">
                            <a:latin typeface="Cambria Math" panose="02040503050406030204" pitchFamily="18" charset="0"/>
                          </a:rPr>
                        </m:ctrlPr>
                      </m:sSubPr>
                      <m:e>
                        <m:r>
                          <a:rPr lang="en-US" altLang="ja-JP" i="1">
                            <a:latin typeface="Cambria Math" panose="02040503050406030204" pitchFamily="18" charset="0"/>
                            <a:ea typeface="Cambria Math" panose="02040503050406030204" pitchFamily="18" charset="0"/>
                          </a:rPr>
                          <m:t>𝜑</m:t>
                        </m:r>
                      </m:e>
                      <m:sub>
                        <m:sSub>
                          <m:sSubPr>
                            <m:ctrlPr>
                              <a:rPr lang="en" altLang="ja-JP" i="1" dirty="0">
                                <a:latin typeface="Cambria Math" panose="02040503050406030204" pitchFamily="18" charset="0"/>
                              </a:rPr>
                            </m:ctrlPr>
                          </m:sSubPr>
                          <m:e>
                            <m:r>
                              <a:rPr lang="en-US" altLang="ja-JP" b="0" i="1" dirty="0" smtClean="0">
                                <a:latin typeface="Cambria Math" panose="02040503050406030204" pitchFamily="18" charset="0"/>
                              </a:rPr>
                              <m:t>𝑃</m:t>
                            </m:r>
                          </m:e>
                          <m:sub>
                            <m:r>
                              <a:rPr lang="en-US" altLang="ja-JP" i="1" dirty="0">
                                <a:latin typeface="Cambria Math" panose="02040503050406030204" pitchFamily="18" charset="0"/>
                              </a:rPr>
                              <m:t>𝑖</m:t>
                            </m:r>
                          </m:sub>
                        </m:sSub>
                        <m:r>
                          <a:rPr lang="en-US" altLang="ja-JP" i="1" dirty="0">
                            <a:latin typeface="Cambria Math" panose="02040503050406030204" pitchFamily="18" charset="0"/>
                          </a:rPr>
                          <m:t>,</m:t>
                        </m:r>
                        <m:sSub>
                          <m:sSubPr>
                            <m:ctrlPr>
                              <a:rPr lang="en-US" altLang="ja-JP" i="1" dirty="0">
                                <a:latin typeface="Cambria Math" panose="02040503050406030204" pitchFamily="18" charset="0"/>
                              </a:rPr>
                            </m:ctrlPr>
                          </m:sSubPr>
                          <m:e>
                            <m:r>
                              <a:rPr lang="en-US" altLang="ja-JP" b="0" i="1" dirty="0" smtClean="0">
                                <a:latin typeface="Cambria Math" panose="02040503050406030204" pitchFamily="18" charset="0"/>
                              </a:rPr>
                              <m:t>𝑃</m:t>
                            </m:r>
                          </m:e>
                          <m:sub>
                            <m:r>
                              <a:rPr lang="en-US" altLang="ja-JP" i="1" dirty="0">
                                <a:latin typeface="Cambria Math" panose="02040503050406030204" pitchFamily="18" charset="0"/>
                              </a:rPr>
                              <m:t>𝑗</m:t>
                            </m:r>
                          </m:sub>
                        </m:sSub>
                      </m:sub>
                    </m:sSub>
                    <m:r>
                      <a:rPr lang="en-US" altLang="ja-JP" i="1">
                        <a:latin typeface="Cambria Math" panose="02040503050406030204" pitchFamily="18" charset="0"/>
                      </a:rPr>
                      <m:t>(0</m:t>
                    </m:r>
                    <m:r>
                      <a:rPr lang="en-US" altLang="ja-JP" i="1">
                        <a:latin typeface="Cambria Math" panose="02040503050406030204" pitchFamily="18" charset="0"/>
                        <a:ea typeface="Cambria Math" panose="02040503050406030204" pitchFamily="18" charset="0"/>
                      </a:rPr>
                      <m:t>≤</m:t>
                    </m:r>
                    <m:r>
                      <a:rPr lang="en-US" altLang="ja-JP" i="1">
                        <a:latin typeface="Cambria Math" panose="02040503050406030204" pitchFamily="18" charset="0"/>
                      </a:rPr>
                      <m:t>𝑖</m:t>
                    </m:r>
                    <m:r>
                      <a:rPr lang="en-US" altLang="ja-JP" i="1">
                        <a:latin typeface="Cambria Math" panose="02040503050406030204" pitchFamily="18" charset="0"/>
                        <a:ea typeface="Cambria Math" panose="02040503050406030204" pitchFamily="18" charset="0"/>
                      </a:rPr>
                      <m:t>&lt;</m:t>
                    </m:r>
                    <m:r>
                      <a:rPr lang="en-US" altLang="ja-JP" i="1">
                        <a:latin typeface="Cambria Math" panose="02040503050406030204" pitchFamily="18" charset="0"/>
                      </a:rPr>
                      <m:t>𝑗</m:t>
                    </m:r>
                    <m:r>
                      <a:rPr lang="en-US" altLang="ja-JP" i="1">
                        <a:latin typeface="Cambria Math" panose="02040503050406030204" pitchFamily="18" charset="0"/>
                        <a:ea typeface="Cambria Math" panose="02040503050406030204" pitchFamily="18" charset="0"/>
                      </a:rPr>
                      <m:t>≤</m:t>
                    </m:r>
                    <m:r>
                      <a:rPr lang="en-US" altLang="ja-JP" b="0" i="1" smtClean="0">
                        <a:latin typeface="Cambria Math" panose="02040503050406030204" pitchFamily="18" charset="0"/>
                        <a:ea typeface="Cambria Math" panose="02040503050406030204" pitchFamily="18" charset="0"/>
                      </a:rPr>
                      <m:t>𝑘</m:t>
                    </m:r>
                    <m:r>
                      <a:rPr lang="en-US" altLang="ja-JP" i="1">
                        <a:latin typeface="Cambria Math" panose="02040503050406030204" pitchFamily="18" charset="0"/>
                      </a:rPr>
                      <m:t>)</m:t>
                    </m:r>
                  </m:oMath>
                </a14:m>
                <a:r>
                  <a:rPr lang="ja-JP" altLang="en-US" sz="1800" dirty="0">
                    <a:effectLst/>
                    <a:latin typeface="HaranoAjiMincho-Regular-Identity-H"/>
                  </a:rPr>
                  <a:t>を計算し，求めた</a:t>
                </a:r>
                <a14:m>
                  <m:oMath xmlns:m="http://schemas.openxmlformats.org/officeDocument/2006/math">
                    <m:r>
                      <a:rPr lang="en-US" altLang="ja-JP" sz="1800" b="0" i="1" smtClean="0">
                        <a:effectLst/>
                        <a:latin typeface="Cambria Math" panose="02040503050406030204" pitchFamily="18" charset="0"/>
                      </a:rPr>
                      <m:t>𝑘</m:t>
                    </m:r>
                  </m:oMath>
                </a14:m>
                <a:r>
                  <a:rPr lang="ja-JP" altLang="en-US" sz="1800" dirty="0">
                    <a:effectLst/>
                    <a:latin typeface="HaranoAjiMincho-Regular-Identity-H"/>
                  </a:rPr>
                  <a:t>個の単峰近似ヒストグラムを結合することで</a:t>
                </a:r>
                <a14:m>
                  <m:oMath xmlns:m="http://schemas.openxmlformats.org/officeDocument/2006/math">
                    <m:r>
                      <a:rPr lang="en-US" altLang="ja-JP" sz="1800" b="0" i="1" smtClean="0">
                        <a:effectLst/>
                        <a:latin typeface="Cambria Math" panose="02040503050406030204" pitchFamily="18" charset="0"/>
                      </a:rPr>
                      <m:t>𝑘</m:t>
                    </m:r>
                  </m:oMath>
                </a14:m>
                <a:r>
                  <a:rPr lang="ja-JP" altLang="en-US" sz="1800" dirty="0">
                    <a:effectLst/>
                    <a:latin typeface="HaranoAjiMincho-Regular-Identity-H"/>
                  </a:rPr>
                  <a:t>ピーク近似ヒストグラム</a:t>
                </a:r>
                <a14:m>
                  <m:oMath xmlns:m="http://schemas.openxmlformats.org/officeDocument/2006/math">
                    <m:r>
                      <a:rPr lang="en-US" altLang="ja-JP" i="1">
                        <a:latin typeface="Cambria Math" panose="02040503050406030204" pitchFamily="18" charset="0"/>
                        <a:ea typeface="Cambria Math" panose="02040503050406030204" pitchFamily="18" charset="0"/>
                      </a:rPr>
                      <m:t>𝜑</m:t>
                    </m:r>
                  </m:oMath>
                </a14:m>
                <a:r>
                  <a:rPr lang="ja-JP" altLang="en-US" sz="1800" dirty="0">
                    <a:effectLst/>
                    <a:latin typeface="HaranoAjiMincho-Regular-Identity-H"/>
                  </a:rPr>
                  <a:t>を出力する． </a:t>
                </a:r>
                <a:endParaRPr kumimoji="1"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48F90EB5-58CE-EFA5-7ACB-1AC33AF3BA94}"/>
                  </a:ext>
                </a:extLst>
              </p:cNvPr>
              <p:cNvSpPr>
                <a:spLocks noGrp="1" noRot="1" noChangeAspect="1" noMove="1" noResize="1" noEditPoints="1" noAdjustHandles="1" noChangeArrowheads="1" noChangeShapeType="1" noTextEdit="1"/>
              </p:cNvSpPr>
              <p:nvPr>
                <p:ph idx="1"/>
              </p:nvPr>
            </p:nvSpPr>
            <p:spPr>
              <a:xfrm>
                <a:off x="530772" y="1135115"/>
                <a:ext cx="11130454" cy="5251286"/>
              </a:xfrm>
              <a:blipFill>
                <a:blip r:embed="rId4"/>
                <a:stretch>
                  <a:fillRect l="-493"/>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4155CE00-6A01-923D-3E0F-D3E0E72C0087}"/>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pic>
        <p:nvPicPr>
          <p:cNvPr id="4" name="図 3">
            <a:extLst>
              <a:ext uri="{FF2B5EF4-FFF2-40B4-BE49-F238E27FC236}">
                <a16:creationId xmlns:a16="http://schemas.microsoft.com/office/drawing/2014/main" id="{4205D93D-CEA7-8BD0-81A9-DA538300B64F}"/>
              </a:ext>
            </a:extLst>
          </p:cNvPr>
          <p:cNvPicPr>
            <a:picLocks noChangeAspect="1"/>
          </p:cNvPicPr>
          <p:nvPr/>
        </p:nvPicPr>
        <p:blipFill rotWithShape="1">
          <a:blip r:embed="rId5"/>
          <a:srcRect r="30921"/>
          <a:stretch/>
        </p:blipFill>
        <p:spPr>
          <a:xfrm>
            <a:off x="847099" y="2681099"/>
            <a:ext cx="6037936" cy="2159318"/>
          </a:xfrm>
          <a:prstGeom prst="rect">
            <a:avLst/>
          </a:prstGeom>
        </p:spPr>
      </p:pic>
      <p:pic>
        <p:nvPicPr>
          <p:cNvPr id="8" name="図 7">
            <a:extLst>
              <a:ext uri="{FF2B5EF4-FFF2-40B4-BE49-F238E27FC236}">
                <a16:creationId xmlns:a16="http://schemas.microsoft.com/office/drawing/2014/main" id="{0D2EA786-E91C-3126-9370-481474CCBEA7}"/>
              </a:ext>
            </a:extLst>
          </p:cNvPr>
          <p:cNvPicPr>
            <a:picLocks noChangeAspect="1"/>
          </p:cNvPicPr>
          <p:nvPr/>
        </p:nvPicPr>
        <p:blipFill>
          <a:blip r:embed="rId6"/>
          <a:stretch>
            <a:fillRect/>
          </a:stretch>
        </p:blipFill>
        <p:spPr>
          <a:xfrm>
            <a:off x="7949595" y="2503604"/>
            <a:ext cx="3317491" cy="2639724"/>
          </a:xfrm>
          <a:prstGeom prst="rect">
            <a:avLst/>
          </a:prstGeom>
        </p:spPr>
      </p:pic>
      <p:sp>
        <p:nvSpPr>
          <p:cNvPr id="10" name="テキスト ボックス 9">
            <a:extLst>
              <a:ext uri="{FF2B5EF4-FFF2-40B4-BE49-F238E27FC236}">
                <a16:creationId xmlns:a16="http://schemas.microsoft.com/office/drawing/2014/main" id="{E95C78DC-3ED0-89F5-5462-E8EB1F1ECD05}"/>
              </a:ext>
            </a:extLst>
          </p:cNvPr>
          <p:cNvSpPr txBox="1"/>
          <p:nvPr/>
        </p:nvSpPr>
        <p:spPr>
          <a:xfrm>
            <a:off x="1041146" y="5143328"/>
            <a:ext cx="4491298" cy="307777"/>
          </a:xfrm>
          <a:prstGeom prst="rect">
            <a:avLst/>
          </a:prstGeom>
          <a:noFill/>
        </p:spPr>
        <p:txBody>
          <a:bodyPr wrap="square">
            <a:spAutoFit/>
          </a:bodyPr>
          <a:lstStyle/>
          <a:p>
            <a:pPr algn="ctr"/>
            <a:r>
              <a:rPr lang="ja-JP" altLang="en-US" sz="1400">
                <a:latin typeface="Meiryo" panose="020B0604030504040204" pitchFamily="34" charset="-128"/>
                <a:ea typeface="Meiryo" panose="020B0604030504040204" pitchFamily="34" charset="-128"/>
              </a:rPr>
              <a:t>擬似コード</a:t>
            </a:r>
            <a:r>
              <a:rPr lang="en-US" altLang="ja-JP" sz="1400" dirty="0">
                <a:latin typeface="Meiryo" panose="020B0604030504040204" pitchFamily="34" charset="-128"/>
                <a:ea typeface="Meiryo" panose="020B0604030504040204" pitchFamily="34" charset="-128"/>
              </a:rPr>
              <a:t>(Step5)</a:t>
            </a:r>
            <a:endParaRPr lang="ja-JP" altLang="en-US" sz="1400" dirty="0">
              <a:latin typeface="Meiryo" panose="020B0604030504040204" pitchFamily="34" charset="-128"/>
              <a:ea typeface="Meiryo" panose="020B0604030504040204" pitchFamily="34" charset="-128"/>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45433E42-0FC1-E3C6-E164-8DE19D544187}"/>
                  </a:ext>
                </a:extLst>
              </p:cNvPr>
              <p:cNvSpPr txBox="1"/>
              <p:nvPr/>
            </p:nvSpPr>
            <p:spPr>
              <a:xfrm>
                <a:off x="7287844" y="5144804"/>
                <a:ext cx="5042455" cy="307777"/>
              </a:xfrm>
              <a:prstGeom prst="rect">
                <a:avLst/>
              </a:prstGeom>
              <a:noFill/>
            </p:spPr>
            <p:txBody>
              <a:bodyPr wrap="square">
                <a:spAutoFit/>
              </a:bodyPr>
              <a:lstStyle/>
              <a:p>
                <a:pPr algn="ctr"/>
                <a:r>
                  <a:rPr lang="ja-JP" altLang="en-US" sz="1400">
                    <a:latin typeface="Meiryo" panose="020B0604030504040204" pitchFamily="34" charset="-128"/>
                    <a:ea typeface="Meiryo" panose="020B0604030504040204" pitchFamily="34" charset="-128"/>
                  </a:rPr>
                  <a:t>ヒストグラム</a:t>
                </a:r>
                <a14:m>
                  <m:oMath xmlns:m="http://schemas.openxmlformats.org/officeDocument/2006/math">
                    <m:r>
                      <a:rPr lang="en" altLang="ja-JP" sz="1400" i="1" dirty="0" smtClean="0">
                        <a:latin typeface="Cambria Math" panose="02040503050406030204" pitchFamily="18" charset="0"/>
                        <a:ea typeface="Meiryo" panose="020B0604030504040204" pitchFamily="34" charset="-128"/>
                      </a:rPr>
                      <m:t>𝑓</m:t>
                    </m:r>
                  </m:oMath>
                </a14:m>
                <a:r>
                  <a:rPr lang="ja-JP" altLang="en-US" sz="1400">
                    <a:latin typeface="Meiryo" panose="020B0604030504040204" pitchFamily="34" charset="-128"/>
                    <a:ea typeface="Meiryo" panose="020B0604030504040204" pitchFamily="34" charset="-128"/>
                  </a:rPr>
                  <a:t>と</a:t>
                </a:r>
                <a14:m>
                  <m:oMath xmlns:m="http://schemas.openxmlformats.org/officeDocument/2006/math">
                    <m:r>
                      <a:rPr lang="en" altLang="ja-JP" sz="1400" i="1" dirty="0" smtClean="0">
                        <a:latin typeface="Cambria Math" panose="02040503050406030204" pitchFamily="18" charset="0"/>
                        <a:ea typeface="Meiryo" panose="020B0604030504040204" pitchFamily="34" charset="-128"/>
                      </a:rPr>
                      <m:t>𝑘</m:t>
                    </m:r>
                  </m:oMath>
                </a14:m>
                <a:r>
                  <a:rPr lang="ja-JP" altLang="en-US" sz="1400">
                    <a:latin typeface="Meiryo" panose="020B0604030504040204" pitchFamily="34" charset="-128"/>
                    <a:ea typeface="Meiryo" panose="020B0604030504040204" pitchFamily="34" charset="-128"/>
                  </a:rPr>
                  <a:t>ピーク近似ヒストグラム</a:t>
                </a:r>
                <a14:m>
                  <m:oMath xmlns:m="http://schemas.openxmlformats.org/officeDocument/2006/math">
                    <m:r>
                      <a:rPr lang="ja-JP" altLang="en-US" sz="1400" i="1" smtClean="0">
                        <a:latin typeface="Cambria Math" panose="02040503050406030204" pitchFamily="18" charset="0"/>
                        <a:ea typeface="Meiryo" panose="020B0604030504040204" pitchFamily="34" charset="-128"/>
                      </a:rPr>
                      <m:t>𝜑</m:t>
                    </m:r>
                    <m:r>
                      <a:rPr lang="en-US" altLang="ja-JP" sz="1400" b="0" i="1" smtClean="0">
                        <a:latin typeface="Cambria Math" panose="02040503050406030204" pitchFamily="18" charset="0"/>
                        <a:ea typeface="Meiryo" panose="020B0604030504040204" pitchFamily="34" charset="-128"/>
                      </a:rPr>
                      <m:t>(</m:t>
                    </m:r>
                    <m:r>
                      <a:rPr lang="en-US" altLang="ja-JP" sz="1400" b="0" i="1" smtClean="0">
                        <a:latin typeface="Cambria Math" panose="02040503050406030204" pitchFamily="18" charset="0"/>
                        <a:ea typeface="Meiryo" panose="020B0604030504040204" pitchFamily="34" charset="-128"/>
                      </a:rPr>
                      <m:t>𝑘</m:t>
                    </m:r>
                    <m:r>
                      <a:rPr lang="en-US" altLang="ja-JP" sz="1400" b="0" i="1" smtClean="0">
                        <a:latin typeface="Cambria Math" panose="02040503050406030204" pitchFamily="18" charset="0"/>
                        <a:ea typeface="Meiryo" panose="020B0604030504040204" pitchFamily="34" charset="-128"/>
                      </a:rPr>
                      <m:t>=2)</m:t>
                    </m:r>
                  </m:oMath>
                </a14:m>
                <a:endParaRPr lang="en" altLang="ja-JP" sz="1400" dirty="0">
                  <a:latin typeface="Meiryo" panose="020B0604030504040204" pitchFamily="34" charset="-128"/>
                  <a:ea typeface="Meiryo" panose="020B0604030504040204" pitchFamily="34" charset="-128"/>
                </a:endParaRPr>
              </a:p>
            </p:txBody>
          </p:sp>
        </mc:Choice>
        <mc:Fallback xmlns="">
          <p:sp>
            <p:nvSpPr>
              <p:cNvPr id="11" name="テキスト ボックス 10">
                <a:extLst>
                  <a:ext uri="{FF2B5EF4-FFF2-40B4-BE49-F238E27FC236}">
                    <a16:creationId xmlns:a16="http://schemas.microsoft.com/office/drawing/2014/main" id="{45433E42-0FC1-E3C6-E164-8DE19D544187}"/>
                  </a:ext>
                </a:extLst>
              </p:cNvPr>
              <p:cNvSpPr txBox="1">
                <a:spLocks noRot="1" noChangeAspect="1" noMove="1" noResize="1" noEditPoints="1" noAdjustHandles="1" noChangeArrowheads="1" noChangeShapeType="1" noTextEdit="1"/>
              </p:cNvSpPr>
              <p:nvPr/>
            </p:nvSpPr>
            <p:spPr>
              <a:xfrm>
                <a:off x="7287844" y="5144804"/>
                <a:ext cx="5042455" cy="307777"/>
              </a:xfrm>
              <a:prstGeom prst="rect">
                <a:avLst/>
              </a:prstGeom>
              <a:blipFill>
                <a:blip r:embed="rId7"/>
                <a:stretch>
                  <a:fillRect t="-4000" b="-20000"/>
                </a:stretch>
              </a:blipFill>
            </p:spPr>
            <p:txBody>
              <a:bodyPr/>
              <a:lstStyle/>
              <a:p>
                <a:r>
                  <a:rPr lang="ja-JP" altLang="en-US">
                    <a:noFill/>
                  </a:rPr>
                  <a:t> </a:t>
                </a:r>
              </a:p>
            </p:txBody>
          </p:sp>
        </mc:Fallback>
      </mc:AlternateContent>
      <p:sp>
        <p:nvSpPr>
          <p:cNvPr id="6" name="日付プレースホルダー 5">
            <a:extLst>
              <a:ext uri="{FF2B5EF4-FFF2-40B4-BE49-F238E27FC236}">
                <a16:creationId xmlns:a16="http://schemas.microsoft.com/office/drawing/2014/main" id="{146B57BB-3A93-FD1A-D5F2-2728D49F29BA}"/>
              </a:ext>
            </a:extLst>
          </p:cNvPr>
          <p:cNvSpPr>
            <a:spLocks noGrp="1"/>
          </p:cNvSpPr>
          <p:nvPr>
            <p:ph type="dt" sz="half" idx="10"/>
          </p:nvPr>
        </p:nvSpPr>
        <p:spPr/>
        <p:txBody>
          <a:bodyPr/>
          <a:lstStyle/>
          <a:p>
            <a:fld id="{64E7E265-4027-7E41-A31A-8A516E9083E4}" type="datetime1">
              <a:rPr lang="ja-JP" altLang="en-US" smtClean="0"/>
              <a:t>2023/3/4</a:t>
            </a:fld>
            <a:endParaRPr lang="ja-JP" altLang="en-US" dirty="0"/>
          </a:p>
        </p:txBody>
      </p:sp>
      <p:sp>
        <p:nvSpPr>
          <p:cNvPr id="7" name="スライド番号プレースホルダー 6">
            <a:extLst>
              <a:ext uri="{FF2B5EF4-FFF2-40B4-BE49-F238E27FC236}">
                <a16:creationId xmlns:a16="http://schemas.microsoft.com/office/drawing/2014/main" id="{5B411C2A-3FED-14A5-94C8-5E8564E937CF}"/>
              </a:ext>
            </a:extLst>
          </p:cNvPr>
          <p:cNvSpPr>
            <a:spLocks noGrp="1"/>
          </p:cNvSpPr>
          <p:nvPr>
            <p:ph type="sldNum" sz="quarter" idx="12"/>
          </p:nvPr>
        </p:nvSpPr>
        <p:spPr/>
        <p:txBody>
          <a:bodyPr/>
          <a:lstStyle/>
          <a:p>
            <a:fld id="{C2EA3249-E942-6548-99D7-50BB56ADF5E4}" type="slidenum">
              <a:rPr kumimoji="1" lang="ja-JP" altLang="en-US" smtClean="0"/>
              <a:t>35</a:t>
            </a:fld>
            <a:endParaRPr kumimoji="1" lang="ja-JP" altLang="en-US"/>
          </a:p>
        </p:txBody>
      </p:sp>
    </p:spTree>
    <p:extLst>
      <p:ext uri="{BB962C8B-B14F-4D97-AF65-F5344CB8AC3E}">
        <p14:creationId xmlns:p14="http://schemas.microsoft.com/office/powerpoint/2010/main" val="3669935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9240C0-0370-E375-0BFF-763418C03460}"/>
              </a:ext>
            </a:extLst>
          </p:cNvPr>
          <p:cNvSpPr>
            <a:spLocks noGrp="1"/>
          </p:cNvSpPr>
          <p:nvPr>
            <p:ph type="title"/>
          </p:nvPr>
        </p:nvSpPr>
        <p:spPr/>
        <p:txBody>
          <a:bodyPr/>
          <a:lstStyle/>
          <a:p>
            <a:r>
              <a:rPr kumimoji="1" lang="en-US" altLang="ja-JP" dirty="0"/>
              <a:t>LSTM</a:t>
            </a:r>
            <a:r>
              <a:rPr kumimoji="1" lang="ja-JP" altLang="en-US"/>
              <a:t>による時系列予測</a:t>
            </a:r>
            <a:r>
              <a:rPr lang="ja-JP" altLang="en-US"/>
              <a:t>：実験結果と考察１</a:t>
            </a:r>
            <a:endParaRPr kumimoji="1" lang="ja-JP" altLang="en-US"/>
          </a:p>
        </p:txBody>
      </p:sp>
      <p:sp>
        <p:nvSpPr>
          <p:cNvPr id="3" name="コンテンツ プレースホルダー 2">
            <a:extLst>
              <a:ext uri="{FF2B5EF4-FFF2-40B4-BE49-F238E27FC236}">
                <a16:creationId xmlns:a16="http://schemas.microsoft.com/office/drawing/2014/main" id="{9FDF2965-3E16-6903-41F7-81841636DDE3}"/>
              </a:ext>
            </a:extLst>
          </p:cNvPr>
          <p:cNvSpPr>
            <a:spLocks noGrp="1"/>
          </p:cNvSpPr>
          <p:nvPr>
            <p:ph idx="1"/>
          </p:nvPr>
        </p:nvSpPr>
        <p:spPr/>
        <p:txBody>
          <a:bodyPr/>
          <a:lstStyle/>
          <a:p>
            <a:r>
              <a:rPr kumimoji="1" lang="ja-JP" altLang="en-US" dirty="0"/>
              <a:t>最近</a:t>
            </a:r>
            <a:r>
              <a:rPr kumimoji="1" lang="en-US" altLang="ja-JP" dirty="0"/>
              <a:t>50</a:t>
            </a:r>
            <a:r>
              <a:rPr kumimoji="1" lang="ja-JP" altLang="en-US" dirty="0"/>
              <a:t>日の予測 </a:t>
            </a:r>
            <a:r>
              <a:rPr kumimoji="1" lang="en-US" altLang="ja-JP" dirty="0"/>
              <a:t>(2022</a:t>
            </a:r>
            <a:r>
              <a:rPr kumimoji="1" lang="ja-JP" altLang="en-US" dirty="0"/>
              <a:t>年</a:t>
            </a:r>
            <a:r>
              <a:rPr kumimoji="1" lang="en-US" altLang="ja-JP" dirty="0"/>
              <a:t>10 </a:t>
            </a:r>
            <a:r>
              <a:rPr kumimoji="1" lang="ja-JP" altLang="en-US" dirty="0"/>
              <a:t>月</a:t>
            </a:r>
            <a:r>
              <a:rPr kumimoji="1" lang="en-US" altLang="ja-JP" dirty="0"/>
              <a:t>15</a:t>
            </a:r>
            <a:r>
              <a:rPr kumimoji="1" lang="ja-JP" altLang="en-US" dirty="0"/>
              <a:t>日時点</a:t>
            </a:r>
            <a:r>
              <a:rPr kumimoji="1" lang="en-US" altLang="ja-JP" dirty="0"/>
              <a:t>) </a:t>
            </a:r>
          </a:p>
          <a:p>
            <a:endParaRPr kumimoji="1" lang="ja-JP" altLang="en-US" dirty="0"/>
          </a:p>
        </p:txBody>
      </p:sp>
      <p:sp>
        <p:nvSpPr>
          <p:cNvPr id="5" name="フッター プレースホルダー 4">
            <a:extLst>
              <a:ext uri="{FF2B5EF4-FFF2-40B4-BE49-F238E27FC236}">
                <a16:creationId xmlns:a16="http://schemas.microsoft.com/office/drawing/2014/main" id="{37162486-663B-1688-2373-E798B6EFDBFF}"/>
              </a:ext>
            </a:extLst>
          </p:cNvPr>
          <p:cNvSpPr>
            <a:spLocks noGrp="1"/>
          </p:cNvSpPr>
          <p:nvPr>
            <p:ph type="ftr" sz="quarter" idx="11"/>
          </p:nvPr>
        </p:nvSpPr>
        <p:spPr>
          <a:xfrm>
            <a:off x="4038600" y="6545397"/>
            <a:ext cx="4114800" cy="365125"/>
          </a:xfrm>
        </p:spPr>
        <p:txBody>
          <a:bodyPr/>
          <a:lstStyle/>
          <a:p>
            <a:r>
              <a:rPr lang="zh-CN" altLang="en-US"/>
              <a:t>情報処理学会第</a:t>
            </a:r>
            <a:r>
              <a:rPr lang="en-US" altLang="zh-CN"/>
              <a:t>85</a:t>
            </a:r>
            <a:r>
              <a:rPr lang="zh-CN" altLang="en-US"/>
              <a:t>回全国大会</a:t>
            </a:r>
            <a:endParaRPr lang="ja-JP" altLang="en-US" dirty="0"/>
          </a:p>
        </p:txBody>
      </p:sp>
      <p:grpSp>
        <p:nvGrpSpPr>
          <p:cNvPr id="4" name="グループ化 3">
            <a:extLst>
              <a:ext uri="{FF2B5EF4-FFF2-40B4-BE49-F238E27FC236}">
                <a16:creationId xmlns:a16="http://schemas.microsoft.com/office/drawing/2014/main" id="{7F03047F-6FC1-FEC2-07A1-D1BE3227D865}"/>
              </a:ext>
            </a:extLst>
          </p:cNvPr>
          <p:cNvGrpSpPr/>
          <p:nvPr/>
        </p:nvGrpSpPr>
        <p:grpSpPr>
          <a:xfrm>
            <a:off x="5701776" y="1037855"/>
            <a:ext cx="4499660" cy="1657507"/>
            <a:chOff x="6021728" y="1085835"/>
            <a:chExt cx="4499660" cy="1657507"/>
          </a:xfrm>
        </p:grpSpPr>
        <p:pic>
          <p:nvPicPr>
            <p:cNvPr id="10" name="図 9" descr="障子, 建物, 大きい, グループ が含まれている画像&#10;&#10;自動的に生成された説明">
              <a:extLst>
                <a:ext uri="{FF2B5EF4-FFF2-40B4-BE49-F238E27FC236}">
                  <a16:creationId xmlns:a16="http://schemas.microsoft.com/office/drawing/2014/main" id="{F58357F9-4ED2-2351-6366-CA99A71BD13A}"/>
                </a:ext>
              </a:extLst>
            </p:cNvPr>
            <p:cNvPicPr>
              <a:picLocks noChangeAspect="1"/>
            </p:cNvPicPr>
            <p:nvPr/>
          </p:nvPicPr>
          <p:blipFill>
            <a:blip r:embed="rId2"/>
            <a:stretch>
              <a:fillRect/>
            </a:stretch>
          </p:blipFill>
          <p:spPr>
            <a:xfrm>
              <a:off x="6021728" y="1085835"/>
              <a:ext cx="4499660" cy="1657507"/>
            </a:xfrm>
            <a:prstGeom prst="rect">
              <a:avLst/>
            </a:prstGeom>
          </p:spPr>
        </p:pic>
        <p:sp>
          <p:nvSpPr>
            <p:cNvPr id="11" name="正方形/長方形 10">
              <a:extLst>
                <a:ext uri="{FF2B5EF4-FFF2-40B4-BE49-F238E27FC236}">
                  <a16:creationId xmlns:a16="http://schemas.microsoft.com/office/drawing/2014/main" id="{9745CC90-B307-3B35-F121-ACDA014C80E2}"/>
                </a:ext>
              </a:extLst>
            </p:cNvPr>
            <p:cNvSpPr/>
            <p:nvPr/>
          </p:nvSpPr>
          <p:spPr>
            <a:xfrm>
              <a:off x="10100511" y="1211178"/>
              <a:ext cx="391026" cy="13395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3" name="図 12" descr="グラフ, 折れ線グラフ&#10;&#10;自動的に生成された説明">
            <a:extLst>
              <a:ext uri="{FF2B5EF4-FFF2-40B4-BE49-F238E27FC236}">
                <a16:creationId xmlns:a16="http://schemas.microsoft.com/office/drawing/2014/main" id="{8F135B03-555B-F4FE-C84E-74E7E7681161}"/>
              </a:ext>
            </a:extLst>
          </p:cNvPr>
          <p:cNvPicPr>
            <a:picLocks noChangeAspect="1"/>
          </p:cNvPicPr>
          <p:nvPr/>
        </p:nvPicPr>
        <p:blipFill>
          <a:blip r:embed="rId3"/>
          <a:stretch>
            <a:fillRect/>
          </a:stretch>
        </p:blipFill>
        <p:spPr>
          <a:xfrm>
            <a:off x="7527549" y="2815881"/>
            <a:ext cx="3386677" cy="1804421"/>
          </a:xfrm>
          <a:prstGeom prst="rect">
            <a:avLst/>
          </a:prstGeom>
        </p:spPr>
      </p:pic>
      <p:pic>
        <p:nvPicPr>
          <p:cNvPr id="15" name="図 14" descr="グラフ, 折れ線グラフ&#10;&#10;自動的に生成された説明">
            <a:extLst>
              <a:ext uri="{FF2B5EF4-FFF2-40B4-BE49-F238E27FC236}">
                <a16:creationId xmlns:a16="http://schemas.microsoft.com/office/drawing/2014/main" id="{B469BE3F-26D3-AA22-DF02-4CC8C537ED5B}"/>
              </a:ext>
            </a:extLst>
          </p:cNvPr>
          <p:cNvPicPr>
            <a:picLocks noChangeAspect="1"/>
          </p:cNvPicPr>
          <p:nvPr/>
        </p:nvPicPr>
        <p:blipFill>
          <a:blip r:embed="rId4"/>
          <a:stretch>
            <a:fillRect/>
          </a:stretch>
        </p:blipFill>
        <p:spPr>
          <a:xfrm>
            <a:off x="4140280" y="4602664"/>
            <a:ext cx="3386677" cy="1804421"/>
          </a:xfrm>
          <a:prstGeom prst="rect">
            <a:avLst/>
          </a:prstGeom>
        </p:spPr>
      </p:pic>
      <p:pic>
        <p:nvPicPr>
          <p:cNvPr id="17" name="図 16">
            <a:extLst>
              <a:ext uri="{FF2B5EF4-FFF2-40B4-BE49-F238E27FC236}">
                <a16:creationId xmlns:a16="http://schemas.microsoft.com/office/drawing/2014/main" id="{55648EA2-BD3F-9146-62DC-868F03B57D88}"/>
              </a:ext>
            </a:extLst>
          </p:cNvPr>
          <p:cNvPicPr>
            <a:picLocks noChangeAspect="1"/>
          </p:cNvPicPr>
          <p:nvPr/>
        </p:nvPicPr>
        <p:blipFill>
          <a:blip r:embed="rId5"/>
          <a:stretch>
            <a:fillRect/>
          </a:stretch>
        </p:blipFill>
        <p:spPr>
          <a:xfrm>
            <a:off x="4140576" y="2822289"/>
            <a:ext cx="3386677" cy="1804421"/>
          </a:xfrm>
          <a:prstGeom prst="rect">
            <a:avLst/>
          </a:prstGeom>
        </p:spPr>
      </p:pic>
      <p:pic>
        <p:nvPicPr>
          <p:cNvPr id="19" name="図 18" descr="グラフ, 折れ線グラフ&#10;&#10;自動的に生成された説明">
            <a:extLst>
              <a:ext uri="{FF2B5EF4-FFF2-40B4-BE49-F238E27FC236}">
                <a16:creationId xmlns:a16="http://schemas.microsoft.com/office/drawing/2014/main" id="{224E2FEE-32AA-98E5-3B86-5022DA3EC1E5}"/>
              </a:ext>
            </a:extLst>
          </p:cNvPr>
          <p:cNvPicPr>
            <a:picLocks noChangeAspect="1"/>
          </p:cNvPicPr>
          <p:nvPr/>
        </p:nvPicPr>
        <p:blipFill>
          <a:blip r:embed="rId6"/>
          <a:stretch>
            <a:fillRect/>
          </a:stretch>
        </p:blipFill>
        <p:spPr>
          <a:xfrm>
            <a:off x="795500" y="2815881"/>
            <a:ext cx="3386677" cy="1804421"/>
          </a:xfrm>
          <a:prstGeom prst="rect">
            <a:avLst/>
          </a:prstGeom>
        </p:spPr>
      </p:pic>
      <p:pic>
        <p:nvPicPr>
          <p:cNvPr id="21" name="図 20" descr="グラフ, 折れ線グラフ&#10;&#10;自動的に生成された説明">
            <a:extLst>
              <a:ext uri="{FF2B5EF4-FFF2-40B4-BE49-F238E27FC236}">
                <a16:creationId xmlns:a16="http://schemas.microsoft.com/office/drawing/2014/main" id="{EDF7D5C6-6E67-53EF-77AD-3517BB67BA25}"/>
              </a:ext>
            </a:extLst>
          </p:cNvPr>
          <p:cNvPicPr>
            <a:picLocks noChangeAspect="1"/>
          </p:cNvPicPr>
          <p:nvPr/>
        </p:nvPicPr>
        <p:blipFill>
          <a:blip r:embed="rId7"/>
          <a:stretch>
            <a:fillRect/>
          </a:stretch>
        </p:blipFill>
        <p:spPr>
          <a:xfrm>
            <a:off x="795499" y="4602159"/>
            <a:ext cx="3386677" cy="1804421"/>
          </a:xfrm>
          <a:prstGeom prst="rect">
            <a:avLst/>
          </a:prstGeom>
        </p:spPr>
      </p:pic>
      <p:grpSp>
        <p:nvGrpSpPr>
          <p:cNvPr id="9" name="グループ化 8">
            <a:extLst>
              <a:ext uri="{FF2B5EF4-FFF2-40B4-BE49-F238E27FC236}">
                <a16:creationId xmlns:a16="http://schemas.microsoft.com/office/drawing/2014/main" id="{9C40414A-1865-2D38-62E8-FB78A67E04E0}"/>
              </a:ext>
            </a:extLst>
          </p:cNvPr>
          <p:cNvGrpSpPr/>
          <p:nvPr/>
        </p:nvGrpSpPr>
        <p:grpSpPr>
          <a:xfrm>
            <a:off x="7924325" y="4688606"/>
            <a:ext cx="2863280" cy="1646825"/>
            <a:chOff x="7281092" y="4904199"/>
            <a:chExt cx="2863280" cy="1646825"/>
          </a:xfrm>
        </p:grpSpPr>
        <p:pic>
          <p:nvPicPr>
            <p:cNvPr id="22" name="図 21" descr="テーブル&#10;&#10;自動的に生成された説明">
              <a:extLst>
                <a:ext uri="{FF2B5EF4-FFF2-40B4-BE49-F238E27FC236}">
                  <a16:creationId xmlns:a16="http://schemas.microsoft.com/office/drawing/2014/main" id="{B77BC90E-51A8-96FC-E22E-B15533218AD5}"/>
                </a:ext>
              </a:extLst>
            </p:cNvPr>
            <p:cNvPicPr>
              <a:picLocks noChangeAspect="1"/>
            </p:cNvPicPr>
            <p:nvPr/>
          </p:nvPicPr>
          <p:blipFill>
            <a:blip r:embed="rId8"/>
            <a:stretch>
              <a:fillRect/>
            </a:stretch>
          </p:blipFill>
          <p:spPr>
            <a:xfrm>
              <a:off x="7480820" y="4904199"/>
              <a:ext cx="2663552" cy="1585932"/>
            </a:xfrm>
            <a:prstGeom prst="rect">
              <a:avLst/>
            </a:prstGeom>
          </p:spPr>
        </p:pic>
        <p:sp>
          <p:nvSpPr>
            <p:cNvPr id="8" name="テキスト ボックス 7">
              <a:extLst>
                <a:ext uri="{FF2B5EF4-FFF2-40B4-BE49-F238E27FC236}">
                  <a16:creationId xmlns:a16="http://schemas.microsoft.com/office/drawing/2014/main" id="{6536DE92-B200-1505-499E-D8E34329BFAB}"/>
                </a:ext>
              </a:extLst>
            </p:cNvPr>
            <p:cNvSpPr txBox="1"/>
            <p:nvPr/>
          </p:nvSpPr>
          <p:spPr>
            <a:xfrm>
              <a:off x="7281092" y="5196807"/>
              <a:ext cx="363686" cy="1354217"/>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①</a:t>
              </a:r>
              <a:endParaRPr kumimoji="1"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②</a:t>
              </a:r>
              <a:endParaRPr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③</a:t>
              </a:r>
              <a:endParaRPr kumimoji="1"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④</a:t>
              </a:r>
              <a:endParaRPr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⑤</a:t>
              </a:r>
            </a:p>
          </p:txBody>
        </p:sp>
      </p:grpSp>
      <p:sp>
        <p:nvSpPr>
          <p:cNvPr id="12" name="テキスト ボックス 11">
            <a:extLst>
              <a:ext uri="{FF2B5EF4-FFF2-40B4-BE49-F238E27FC236}">
                <a16:creationId xmlns:a16="http://schemas.microsoft.com/office/drawing/2014/main" id="{08C10BD0-579A-483A-7F91-DF2566187ABF}"/>
              </a:ext>
            </a:extLst>
          </p:cNvPr>
          <p:cNvSpPr txBox="1"/>
          <p:nvPr/>
        </p:nvSpPr>
        <p:spPr>
          <a:xfrm>
            <a:off x="970667" y="2691444"/>
            <a:ext cx="363686" cy="338554"/>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①</a:t>
            </a:r>
            <a:endParaRPr kumimoji="1" lang="en-US" altLang="ja-JP" sz="1600" dirty="0">
              <a:latin typeface="メイリオ" panose="020B0604030504040204" pitchFamily="50" charset="-128"/>
              <a:ea typeface="メイリオ" panose="020B0604030504040204" pitchFamily="50" charset="-128"/>
            </a:endParaRPr>
          </a:p>
        </p:txBody>
      </p:sp>
      <p:sp>
        <p:nvSpPr>
          <p:cNvPr id="14" name="テキスト ボックス 13">
            <a:extLst>
              <a:ext uri="{FF2B5EF4-FFF2-40B4-BE49-F238E27FC236}">
                <a16:creationId xmlns:a16="http://schemas.microsoft.com/office/drawing/2014/main" id="{7DEDABBA-9A4B-CD9E-BF58-3EACEF83905F}"/>
              </a:ext>
            </a:extLst>
          </p:cNvPr>
          <p:cNvSpPr txBox="1"/>
          <p:nvPr/>
        </p:nvSpPr>
        <p:spPr>
          <a:xfrm>
            <a:off x="4357344" y="2707295"/>
            <a:ext cx="363686" cy="338554"/>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②</a:t>
            </a:r>
            <a:endParaRPr kumimoji="1" lang="en-US" altLang="ja-JP" sz="1600" dirty="0">
              <a:latin typeface="メイリオ" panose="020B0604030504040204" pitchFamily="50" charset="-128"/>
              <a:ea typeface="メイリオ" panose="020B0604030504040204" pitchFamily="50" charset="-128"/>
            </a:endParaRPr>
          </a:p>
        </p:txBody>
      </p:sp>
      <p:sp>
        <p:nvSpPr>
          <p:cNvPr id="16" name="テキスト ボックス 15">
            <a:extLst>
              <a:ext uri="{FF2B5EF4-FFF2-40B4-BE49-F238E27FC236}">
                <a16:creationId xmlns:a16="http://schemas.microsoft.com/office/drawing/2014/main" id="{4F79E929-912F-3AD2-082C-F27ED9C8BCFE}"/>
              </a:ext>
            </a:extLst>
          </p:cNvPr>
          <p:cNvSpPr txBox="1"/>
          <p:nvPr/>
        </p:nvSpPr>
        <p:spPr>
          <a:xfrm>
            <a:off x="7744021" y="2706541"/>
            <a:ext cx="363686" cy="338554"/>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③</a:t>
            </a:r>
            <a:endParaRPr kumimoji="1" lang="en-US" altLang="ja-JP" sz="16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744181A9-555F-C2F2-F08F-8D6ED8AC8AE3}"/>
              </a:ext>
            </a:extLst>
          </p:cNvPr>
          <p:cNvSpPr txBox="1"/>
          <p:nvPr/>
        </p:nvSpPr>
        <p:spPr>
          <a:xfrm>
            <a:off x="970667" y="4482550"/>
            <a:ext cx="363686" cy="338554"/>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④</a:t>
            </a:r>
            <a:endParaRPr kumimoji="1" lang="en-US" altLang="ja-JP" sz="1600" dirty="0">
              <a:latin typeface="メイリオ" panose="020B0604030504040204" pitchFamily="50" charset="-128"/>
              <a:ea typeface="メイリオ" panose="020B0604030504040204" pitchFamily="50" charset="-128"/>
            </a:endParaRPr>
          </a:p>
        </p:txBody>
      </p:sp>
      <p:sp>
        <p:nvSpPr>
          <p:cNvPr id="20" name="テキスト ボックス 19">
            <a:extLst>
              <a:ext uri="{FF2B5EF4-FFF2-40B4-BE49-F238E27FC236}">
                <a16:creationId xmlns:a16="http://schemas.microsoft.com/office/drawing/2014/main" id="{C3778D4B-D18F-FB10-545E-9C5259B4C325}"/>
              </a:ext>
            </a:extLst>
          </p:cNvPr>
          <p:cNvSpPr txBox="1"/>
          <p:nvPr/>
        </p:nvSpPr>
        <p:spPr>
          <a:xfrm>
            <a:off x="4357344" y="4482738"/>
            <a:ext cx="363686" cy="338554"/>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⑤</a:t>
            </a:r>
            <a:endParaRPr kumimoji="1" lang="en-US" altLang="ja-JP" sz="1600" dirty="0">
              <a:latin typeface="メイリオ" panose="020B0604030504040204" pitchFamily="50" charset="-128"/>
              <a:ea typeface="メイリオ" panose="020B0604030504040204" pitchFamily="50" charset="-128"/>
            </a:endParaRPr>
          </a:p>
        </p:txBody>
      </p:sp>
      <p:sp>
        <p:nvSpPr>
          <p:cNvPr id="6" name="日付プレースホルダー 5">
            <a:extLst>
              <a:ext uri="{FF2B5EF4-FFF2-40B4-BE49-F238E27FC236}">
                <a16:creationId xmlns:a16="http://schemas.microsoft.com/office/drawing/2014/main" id="{5F625864-4A68-55A1-ECC3-9F9B726C38EC}"/>
              </a:ext>
            </a:extLst>
          </p:cNvPr>
          <p:cNvSpPr>
            <a:spLocks noGrp="1"/>
          </p:cNvSpPr>
          <p:nvPr>
            <p:ph type="dt" sz="half" idx="10"/>
          </p:nvPr>
        </p:nvSpPr>
        <p:spPr/>
        <p:txBody>
          <a:bodyPr/>
          <a:lstStyle/>
          <a:p>
            <a:fld id="{14C6E83D-6CF9-9D4D-9089-2CF24D552A36}" type="datetime1">
              <a:rPr lang="ja-JP" altLang="en-US" smtClean="0"/>
              <a:t>2023/3/4</a:t>
            </a:fld>
            <a:endParaRPr lang="ja-JP" altLang="en-US" dirty="0"/>
          </a:p>
        </p:txBody>
      </p:sp>
      <p:sp>
        <p:nvSpPr>
          <p:cNvPr id="7" name="スライド番号プレースホルダー 6">
            <a:extLst>
              <a:ext uri="{FF2B5EF4-FFF2-40B4-BE49-F238E27FC236}">
                <a16:creationId xmlns:a16="http://schemas.microsoft.com/office/drawing/2014/main" id="{5CCB7BBF-F009-806C-ED05-F08D3EC3B3BA}"/>
              </a:ext>
            </a:extLst>
          </p:cNvPr>
          <p:cNvSpPr>
            <a:spLocks noGrp="1"/>
          </p:cNvSpPr>
          <p:nvPr>
            <p:ph type="sldNum" sz="quarter" idx="12"/>
          </p:nvPr>
        </p:nvSpPr>
        <p:spPr/>
        <p:txBody>
          <a:bodyPr/>
          <a:lstStyle/>
          <a:p>
            <a:fld id="{C2EA3249-E942-6548-99D7-50BB56ADF5E4}" type="slidenum">
              <a:rPr kumimoji="1" lang="ja-JP" altLang="en-US" smtClean="0"/>
              <a:t>36</a:t>
            </a:fld>
            <a:endParaRPr kumimoji="1" lang="ja-JP" altLang="en-US"/>
          </a:p>
        </p:txBody>
      </p:sp>
    </p:spTree>
    <p:extLst>
      <p:ext uri="{BB962C8B-B14F-4D97-AF65-F5344CB8AC3E}">
        <p14:creationId xmlns:p14="http://schemas.microsoft.com/office/powerpoint/2010/main" val="1642160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9240C0-0370-E375-0BFF-763418C03460}"/>
              </a:ext>
            </a:extLst>
          </p:cNvPr>
          <p:cNvSpPr>
            <a:spLocks noGrp="1"/>
          </p:cNvSpPr>
          <p:nvPr>
            <p:ph type="title"/>
          </p:nvPr>
        </p:nvSpPr>
        <p:spPr/>
        <p:txBody>
          <a:bodyPr>
            <a:normAutofit/>
          </a:bodyPr>
          <a:lstStyle/>
          <a:p>
            <a:r>
              <a:rPr kumimoji="1" lang="en-US" altLang="ja-JP" dirty="0"/>
              <a:t>LSTM</a:t>
            </a:r>
            <a:r>
              <a:rPr kumimoji="1" lang="ja-JP" altLang="en-US"/>
              <a:t>による時系列予測</a:t>
            </a:r>
            <a:r>
              <a:rPr lang="ja-JP" altLang="en-US"/>
              <a:t>：実験結果と考察２</a:t>
            </a:r>
            <a:endParaRPr kumimoji="1" lang="ja-JP" altLang="en-US"/>
          </a:p>
        </p:txBody>
      </p:sp>
      <p:sp>
        <p:nvSpPr>
          <p:cNvPr id="3" name="コンテンツ プレースホルダー 2">
            <a:extLst>
              <a:ext uri="{FF2B5EF4-FFF2-40B4-BE49-F238E27FC236}">
                <a16:creationId xmlns:a16="http://schemas.microsoft.com/office/drawing/2014/main" id="{9FDF2965-3E16-6903-41F7-81841636DDE3}"/>
              </a:ext>
            </a:extLst>
          </p:cNvPr>
          <p:cNvSpPr>
            <a:spLocks noGrp="1"/>
          </p:cNvSpPr>
          <p:nvPr>
            <p:ph idx="1"/>
          </p:nvPr>
        </p:nvSpPr>
        <p:spPr/>
        <p:txBody>
          <a:bodyPr/>
          <a:lstStyle/>
          <a:p>
            <a:r>
              <a:rPr lang="ja-JP" altLang="en-US" dirty="0"/>
              <a:t>第</a:t>
            </a:r>
            <a:r>
              <a:rPr lang="en-US" altLang="ja-JP" dirty="0"/>
              <a:t>7</a:t>
            </a:r>
            <a:r>
              <a:rPr lang="ja-JP" altLang="en-US" dirty="0"/>
              <a:t>波の検出</a:t>
            </a:r>
            <a:r>
              <a:rPr lang="en-US" altLang="ja-JP" dirty="0"/>
              <a:t>(2022</a:t>
            </a:r>
            <a:r>
              <a:rPr lang="ja-JP" altLang="en-US" dirty="0"/>
              <a:t>年</a:t>
            </a:r>
            <a:r>
              <a:rPr lang="en-US" altLang="ja-JP" dirty="0"/>
              <a:t>10</a:t>
            </a:r>
            <a:r>
              <a:rPr lang="ja-JP" altLang="en-US" dirty="0"/>
              <a:t>月</a:t>
            </a:r>
            <a:r>
              <a:rPr lang="en-US" altLang="ja-JP" dirty="0"/>
              <a:t>15</a:t>
            </a:r>
            <a:r>
              <a:rPr lang="ja-JP" altLang="en-US" dirty="0"/>
              <a:t>日時点</a:t>
            </a:r>
            <a:r>
              <a:rPr lang="en-US" altLang="ja-JP" dirty="0"/>
              <a:t>)</a:t>
            </a:r>
          </a:p>
          <a:p>
            <a:pPr lvl="1"/>
            <a:r>
              <a:rPr kumimoji="1" lang="en-US" altLang="ja-JP" dirty="0"/>
              <a:t>2022</a:t>
            </a:r>
            <a:r>
              <a:rPr kumimoji="1" lang="ja-JP" altLang="en-US" dirty="0"/>
              <a:t>年</a:t>
            </a:r>
            <a:r>
              <a:rPr kumimoji="1" lang="en-US" altLang="ja-JP" dirty="0"/>
              <a:t>6</a:t>
            </a:r>
            <a:r>
              <a:rPr kumimoji="1" lang="ja-JP" altLang="en-US" dirty="0"/>
              <a:t>月</a:t>
            </a:r>
            <a:r>
              <a:rPr kumimoji="1" lang="en-US" altLang="ja-JP" dirty="0"/>
              <a:t>22</a:t>
            </a:r>
            <a:r>
              <a:rPr kumimoji="1" lang="ja-JP" altLang="en-US" dirty="0"/>
              <a:t>日～</a:t>
            </a:r>
            <a:r>
              <a:rPr kumimoji="1" lang="en-US" altLang="ja-JP" dirty="0"/>
              <a:t>8</a:t>
            </a:r>
            <a:r>
              <a:rPr lang="ja-JP" altLang="en-US" dirty="0"/>
              <a:t>月</a:t>
            </a:r>
            <a:r>
              <a:rPr lang="en-US" altLang="ja-JP" dirty="0"/>
              <a:t>10</a:t>
            </a:r>
            <a:r>
              <a:rPr lang="ja-JP" altLang="en-US" dirty="0"/>
              <a:t>日の</a:t>
            </a:r>
            <a:r>
              <a:rPr lang="en-US" altLang="ja-JP" dirty="0"/>
              <a:t>50</a:t>
            </a:r>
            <a:r>
              <a:rPr lang="ja-JP" altLang="en-US" dirty="0"/>
              <a:t>日間</a:t>
            </a:r>
            <a:endParaRPr kumimoji="1" lang="ja-JP" altLang="en-US" dirty="0"/>
          </a:p>
        </p:txBody>
      </p:sp>
      <p:sp>
        <p:nvSpPr>
          <p:cNvPr id="5" name="フッター プレースホルダー 4">
            <a:extLst>
              <a:ext uri="{FF2B5EF4-FFF2-40B4-BE49-F238E27FC236}">
                <a16:creationId xmlns:a16="http://schemas.microsoft.com/office/drawing/2014/main" id="{37162486-663B-1688-2373-E798B6EFDBFF}"/>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pic>
        <p:nvPicPr>
          <p:cNvPr id="16" name="図 15" descr="グラフ, 折れ線グラフ&#10;&#10;自動的に生成された説明">
            <a:extLst>
              <a:ext uri="{FF2B5EF4-FFF2-40B4-BE49-F238E27FC236}">
                <a16:creationId xmlns:a16="http://schemas.microsoft.com/office/drawing/2014/main" id="{9B25D551-34BC-D104-7814-D2ABFC065BEB}"/>
              </a:ext>
            </a:extLst>
          </p:cNvPr>
          <p:cNvPicPr>
            <a:picLocks noChangeAspect="1"/>
          </p:cNvPicPr>
          <p:nvPr/>
        </p:nvPicPr>
        <p:blipFill>
          <a:blip r:embed="rId2"/>
          <a:stretch>
            <a:fillRect/>
          </a:stretch>
        </p:blipFill>
        <p:spPr>
          <a:xfrm>
            <a:off x="4140575" y="4602067"/>
            <a:ext cx="3387041" cy="1804615"/>
          </a:xfrm>
          <a:prstGeom prst="rect">
            <a:avLst/>
          </a:prstGeom>
        </p:spPr>
      </p:pic>
      <p:pic>
        <p:nvPicPr>
          <p:cNvPr id="9" name="図 8" descr="グラフ, 折れ線グラフ&#10;&#10;自動的に生成された説明">
            <a:extLst>
              <a:ext uri="{FF2B5EF4-FFF2-40B4-BE49-F238E27FC236}">
                <a16:creationId xmlns:a16="http://schemas.microsoft.com/office/drawing/2014/main" id="{168F647B-873E-012B-E49D-9CC64F5293C7}"/>
              </a:ext>
            </a:extLst>
          </p:cNvPr>
          <p:cNvPicPr>
            <a:picLocks noChangeAspect="1"/>
          </p:cNvPicPr>
          <p:nvPr/>
        </p:nvPicPr>
        <p:blipFill>
          <a:blip r:embed="rId3"/>
          <a:stretch>
            <a:fillRect/>
          </a:stretch>
        </p:blipFill>
        <p:spPr>
          <a:xfrm>
            <a:off x="795500" y="2809473"/>
            <a:ext cx="3387040" cy="1804615"/>
          </a:xfrm>
          <a:prstGeom prst="rect">
            <a:avLst/>
          </a:prstGeom>
        </p:spPr>
      </p:pic>
      <p:pic>
        <p:nvPicPr>
          <p:cNvPr id="11" name="図 10">
            <a:extLst>
              <a:ext uri="{FF2B5EF4-FFF2-40B4-BE49-F238E27FC236}">
                <a16:creationId xmlns:a16="http://schemas.microsoft.com/office/drawing/2014/main" id="{E8724BF8-18FB-9066-1CD7-A951DEF7A28C}"/>
              </a:ext>
            </a:extLst>
          </p:cNvPr>
          <p:cNvPicPr>
            <a:picLocks noChangeAspect="1"/>
          </p:cNvPicPr>
          <p:nvPr/>
        </p:nvPicPr>
        <p:blipFill>
          <a:blip r:embed="rId4"/>
          <a:stretch>
            <a:fillRect/>
          </a:stretch>
        </p:blipFill>
        <p:spPr>
          <a:xfrm>
            <a:off x="4140576" y="2822094"/>
            <a:ext cx="3387041" cy="1804616"/>
          </a:xfrm>
          <a:prstGeom prst="rect">
            <a:avLst/>
          </a:prstGeom>
        </p:spPr>
      </p:pic>
      <p:pic>
        <p:nvPicPr>
          <p:cNvPr id="13" name="図 12" descr="グラフ, 折れ線グラフ&#10;&#10;自動的に生成された説明">
            <a:extLst>
              <a:ext uri="{FF2B5EF4-FFF2-40B4-BE49-F238E27FC236}">
                <a16:creationId xmlns:a16="http://schemas.microsoft.com/office/drawing/2014/main" id="{ADCD55F1-0A56-34DD-FE5C-C2519C66A90A}"/>
              </a:ext>
            </a:extLst>
          </p:cNvPr>
          <p:cNvPicPr>
            <a:picLocks noChangeAspect="1"/>
          </p:cNvPicPr>
          <p:nvPr/>
        </p:nvPicPr>
        <p:blipFill>
          <a:blip r:embed="rId5"/>
          <a:stretch>
            <a:fillRect/>
          </a:stretch>
        </p:blipFill>
        <p:spPr>
          <a:xfrm>
            <a:off x="795500" y="4602068"/>
            <a:ext cx="3387040" cy="1804614"/>
          </a:xfrm>
          <a:prstGeom prst="rect">
            <a:avLst/>
          </a:prstGeom>
        </p:spPr>
      </p:pic>
      <p:pic>
        <p:nvPicPr>
          <p:cNvPr id="15" name="図 14" descr="テーブル&#10;&#10;自動的に生成された説明">
            <a:extLst>
              <a:ext uri="{FF2B5EF4-FFF2-40B4-BE49-F238E27FC236}">
                <a16:creationId xmlns:a16="http://schemas.microsoft.com/office/drawing/2014/main" id="{E509CD24-D32B-379F-5553-839375A655B1}"/>
              </a:ext>
            </a:extLst>
          </p:cNvPr>
          <p:cNvPicPr>
            <a:picLocks noChangeAspect="1"/>
          </p:cNvPicPr>
          <p:nvPr/>
        </p:nvPicPr>
        <p:blipFill>
          <a:blip r:embed="rId6"/>
          <a:stretch>
            <a:fillRect/>
          </a:stretch>
        </p:blipFill>
        <p:spPr>
          <a:xfrm>
            <a:off x="8127941" y="4682906"/>
            <a:ext cx="2659664" cy="1579597"/>
          </a:xfrm>
          <a:prstGeom prst="rect">
            <a:avLst/>
          </a:prstGeom>
        </p:spPr>
      </p:pic>
      <p:sp>
        <p:nvSpPr>
          <p:cNvPr id="17" name="テキスト ボックス 16">
            <a:extLst>
              <a:ext uri="{FF2B5EF4-FFF2-40B4-BE49-F238E27FC236}">
                <a16:creationId xmlns:a16="http://schemas.microsoft.com/office/drawing/2014/main" id="{8198A677-5B97-1BA2-09AA-248CAB42C95A}"/>
              </a:ext>
            </a:extLst>
          </p:cNvPr>
          <p:cNvSpPr txBox="1"/>
          <p:nvPr/>
        </p:nvSpPr>
        <p:spPr>
          <a:xfrm>
            <a:off x="7924325" y="4981214"/>
            <a:ext cx="363686" cy="1323439"/>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①</a:t>
            </a:r>
            <a:endParaRPr kumimoji="1" lang="en-US" altLang="ja-JP" sz="1600" dirty="0">
              <a:latin typeface="メイリオ" panose="020B0604030504040204" pitchFamily="50" charset="-128"/>
              <a:ea typeface="メイリオ" panose="020B0604030504040204" pitchFamily="50" charset="-128"/>
            </a:endParaRPr>
          </a:p>
          <a:p>
            <a:endParaRPr kumimoji="1"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②</a:t>
            </a:r>
            <a:endParaRPr lang="en-US" altLang="ja-JP" sz="1600" dirty="0">
              <a:latin typeface="メイリオ" panose="020B0604030504040204" pitchFamily="50" charset="-128"/>
              <a:ea typeface="メイリオ" panose="020B0604030504040204" pitchFamily="50" charset="-128"/>
            </a:endParaRPr>
          </a:p>
          <a:p>
            <a:r>
              <a:rPr kumimoji="1" lang="ja-JP" altLang="en-US" sz="1600" dirty="0">
                <a:latin typeface="メイリオ" panose="020B0604030504040204" pitchFamily="50" charset="-128"/>
                <a:ea typeface="メイリオ" panose="020B0604030504040204" pitchFamily="50" charset="-128"/>
              </a:rPr>
              <a:t>③</a:t>
            </a:r>
            <a:endParaRPr kumimoji="1" lang="en-US" altLang="ja-JP" sz="1600" dirty="0">
              <a:latin typeface="メイリオ" panose="020B0604030504040204" pitchFamily="50" charset="-128"/>
              <a:ea typeface="メイリオ" panose="020B0604030504040204" pitchFamily="50" charset="-128"/>
            </a:endParaRPr>
          </a:p>
          <a:p>
            <a:r>
              <a:rPr lang="ja-JP" altLang="en-US" sz="1600" dirty="0">
                <a:latin typeface="メイリオ" panose="020B0604030504040204" pitchFamily="50" charset="-128"/>
                <a:ea typeface="メイリオ" panose="020B0604030504040204" pitchFamily="50" charset="-128"/>
              </a:rPr>
              <a:t>④</a:t>
            </a:r>
            <a:endParaRPr lang="en-US" altLang="ja-JP" sz="1600" dirty="0">
              <a:latin typeface="メイリオ" panose="020B0604030504040204" pitchFamily="50" charset="-128"/>
              <a:ea typeface="メイリオ" panose="020B0604030504040204" pitchFamily="50" charset="-128"/>
            </a:endParaRPr>
          </a:p>
        </p:txBody>
      </p:sp>
      <p:sp>
        <p:nvSpPr>
          <p:cNvPr id="18" name="テキスト ボックス 17">
            <a:extLst>
              <a:ext uri="{FF2B5EF4-FFF2-40B4-BE49-F238E27FC236}">
                <a16:creationId xmlns:a16="http://schemas.microsoft.com/office/drawing/2014/main" id="{3C919828-8098-DD72-7DAB-FCD3C8A0BE65}"/>
              </a:ext>
            </a:extLst>
          </p:cNvPr>
          <p:cNvSpPr txBox="1"/>
          <p:nvPr/>
        </p:nvSpPr>
        <p:spPr>
          <a:xfrm>
            <a:off x="970667" y="2691444"/>
            <a:ext cx="363686" cy="338554"/>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①</a:t>
            </a:r>
            <a:endParaRPr kumimoji="1" lang="en-US" altLang="ja-JP" sz="1600" dirty="0">
              <a:latin typeface="メイリオ" panose="020B0604030504040204" pitchFamily="50" charset="-128"/>
              <a:ea typeface="メイリオ" panose="020B0604030504040204" pitchFamily="50" charset="-128"/>
            </a:endParaRPr>
          </a:p>
        </p:txBody>
      </p:sp>
      <p:sp>
        <p:nvSpPr>
          <p:cNvPr id="19" name="テキスト ボックス 18">
            <a:extLst>
              <a:ext uri="{FF2B5EF4-FFF2-40B4-BE49-F238E27FC236}">
                <a16:creationId xmlns:a16="http://schemas.microsoft.com/office/drawing/2014/main" id="{2F5D2694-3B0C-CB7A-AFC5-102A4C0C703F}"/>
              </a:ext>
            </a:extLst>
          </p:cNvPr>
          <p:cNvSpPr txBox="1"/>
          <p:nvPr/>
        </p:nvSpPr>
        <p:spPr>
          <a:xfrm>
            <a:off x="4357344" y="2707295"/>
            <a:ext cx="363686" cy="338554"/>
          </a:xfrm>
          <a:prstGeom prst="rect">
            <a:avLst/>
          </a:prstGeom>
          <a:noFill/>
        </p:spPr>
        <p:txBody>
          <a:bodyPr wrap="square" rtlCol="0">
            <a:spAutoFit/>
          </a:bodyPr>
          <a:lstStyle/>
          <a:p>
            <a:r>
              <a:rPr lang="ja-JP" altLang="en-US" sz="1600" dirty="0">
                <a:latin typeface="メイリオ" panose="020B0604030504040204" pitchFamily="50" charset="-128"/>
                <a:ea typeface="メイリオ" panose="020B0604030504040204" pitchFamily="50" charset="-128"/>
              </a:rPr>
              <a:t>②</a:t>
            </a:r>
            <a:endParaRPr kumimoji="1" lang="en-US" altLang="ja-JP" sz="1600" dirty="0">
              <a:latin typeface="メイリオ" panose="020B0604030504040204" pitchFamily="50" charset="-128"/>
              <a:ea typeface="メイリオ" panose="020B0604030504040204" pitchFamily="50" charset="-128"/>
            </a:endParaRPr>
          </a:p>
        </p:txBody>
      </p:sp>
      <p:sp>
        <p:nvSpPr>
          <p:cNvPr id="21" name="テキスト ボックス 20">
            <a:extLst>
              <a:ext uri="{FF2B5EF4-FFF2-40B4-BE49-F238E27FC236}">
                <a16:creationId xmlns:a16="http://schemas.microsoft.com/office/drawing/2014/main" id="{E76A42FB-4DDF-516C-ACD2-1813CBEFAFEE}"/>
              </a:ext>
            </a:extLst>
          </p:cNvPr>
          <p:cNvSpPr txBox="1"/>
          <p:nvPr/>
        </p:nvSpPr>
        <p:spPr>
          <a:xfrm>
            <a:off x="970667" y="4482550"/>
            <a:ext cx="363686" cy="338554"/>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③</a:t>
            </a:r>
            <a:endParaRPr kumimoji="1" lang="en-US" altLang="ja-JP" sz="1600" dirty="0">
              <a:latin typeface="メイリオ" panose="020B0604030504040204" pitchFamily="50" charset="-128"/>
              <a:ea typeface="メイリオ" panose="020B0604030504040204" pitchFamily="50" charset="-128"/>
            </a:endParaRPr>
          </a:p>
        </p:txBody>
      </p:sp>
      <p:sp>
        <p:nvSpPr>
          <p:cNvPr id="22" name="テキスト ボックス 21">
            <a:extLst>
              <a:ext uri="{FF2B5EF4-FFF2-40B4-BE49-F238E27FC236}">
                <a16:creationId xmlns:a16="http://schemas.microsoft.com/office/drawing/2014/main" id="{F7F07D14-997A-F206-890B-0D84E40718E3}"/>
              </a:ext>
            </a:extLst>
          </p:cNvPr>
          <p:cNvSpPr txBox="1"/>
          <p:nvPr/>
        </p:nvSpPr>
        <p:spPr>
          <a:xfrm>
            <a:off x="4357344" y="4482738"/>
            <a:ext cx="363686" cy="338554"/>
          </a:xfrm>
          <a:prstGeom prst="rect">
            <a:avLst/>
          </a:prstGeom>
          <a:noFill/>
        </p:spPr>
        <p:txBody>
          <a:bodyPr wrap="square" rtlCol="0">
            <a:spAutoFit/>
          </a:bodyPr>
          <a:lstStyle/>
          <a:p>
            <a:r>
              <a:rPr kumimoji="1" lang="ja-JP" altLang="en-US" sz="1600" dirty="0">
                <a:latin typeface="メイリオ" panose="020B0604030504040204" pitchFamily="50" charset="-128"/>
                <a:ea typeface="メイリオ" panose="020B0604030504040204" pitchFamily="50" charset="-128"/>
              </a:rPr>
              <a:t>④</a:t>
            </a:r>
            <a:endParaRPr kumimoji="1" lang="en-US" altLang="ja-JP" sz="1600" dirty="0">
              <a:latin typeface="メイリオ" panose="020B0604030504040204" pitchFamily="50" charset="-128"/>
              <a:ea typeface="メイリオ" panose="020B0604030504040204" pitchFamily="50" charset="-128"/>
            </a:endParaRPr>
          </a:p>
        </p:txBody>
      </p:sp>
      <p:grpSp>
        <p:nvGrpSpPr>
          <p:cNvPr id="24" name="グループ化 23">
            <a:extLst>
              <a:ext uri="{FF2B5EF4-FFF2-40B4-BE49-F238E27FC236}">
                <a16:creationId xmlns:a16="http://schemas.microsoft.com/office/drawing/2014/main" id="{E8F28C2F-9525-BFA3-9422-150E56FBEBEC}"/>
              </a:ext>
            </a:extLst>
          </p:cNvPr>
          <p:cNvGrpSpPr/>
          <p:nvPr/>
        </p:nvGrpSpPr>
        <p:grpSpPr>
          <a:xfrm>
            <a:off x="5701775" y="1040106"/>
            <a:ext cx="4499660" cy="1657507"/>
            <a:chOff x="6021728" y="1085835"/>
            <a:chExt cx="4499660" cy="1657507"/>
          </a:xfrm>
        </p:grpSpPr>
        <p:pic>
          <p:nvPicPr>
            <p:cNvPr id="25" name="図 24" descr="障子, 建物, 大きい, グループ が含まれている画像&#10;&#10;自動的に生成された説明">
              <a:extLst>
                <a:ext uri="{FF2B5EF4-FFF2-40B4-BE49-F238E27FC236}">
                  <a16:creationId xmlns:a16="http://schemas.microsoft.com/office/drawing/2014/main" id="{190F2393-9235-DBA6-1729-2E035C73221F}"/>
                </a:ext>
              </a:extLst>
            </p:cNvPr>
            <p:cNvPicPr>
              <a:picLocks noChangeAspect="1"/>
            </p:cNvPicPr>
            <p:nvPr/>
          </p:nvPicPr>
          <p:blipFill>
            <a:blip r:embed="rId7"/>
            <a:stretch>
              <a:fillRect/>
            </a:stretch>
          </p:blipFill>
          <p:spPr>
            <a:xfrm>
              <a:off x="6021728" y="1085835"/>
              <a:ext cx="4499660" cy="1657507"/>
            </a:xfrm>
            <a:prstGeom prst="rect">
              <a:avLst/>
            </a:prstGeom>
          </p:spPr>
        </p:pic>
        <p:sp>
          <p:nvSpPr>
            <p:cNvPr id="26" name="正方形/長方形 25">
              <a:extLst>
                <a:ext uri="{FF2B5EF4-FFF2-40B4-BE49-F238E27FC236}">
                  <a16:creationId xmlns:a16="http://schemas.microsoft.com/office/drawing/2014/main" id="{80B2C3BA-0C83-BEC9-4081-C22EF405207B}"/>
                </a:ext>
              </a:extLst>
            </p:cNvPr>
            <p:cNvSpPr/>
            <p:nvPr/>
          </p:nvSpPr>
          <p:spPr>
            <a:xfrm>
              <a:off x="9805260" y="1214864"/>
              <a:ext cx="241991" cy="13395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日付プレースホルダー 3">
            <a:extLst>
              <a:ext uri="{FF2B5EF4-FFF2-40B4-BE49-F238E27FC236}">
                <a16:creationId xmlns:a16="http://schemas.microsoft.com/office/drawing/2014/main" id="{B95DC3AD-A4F8-F84B-93CA-7090FA2D2548}"/>
              </a:ext>
            </a:extLst>
          </p:cNvPr>
          <p:cNvSpPr>
            <a:spLocks noGrp="1"/>
          </p:cNvSpPr>
          <p:nvPr>
            <p:ph type="dt" sz="half" idx="10"/>
          </p:nvPr>
        </p:nvSpPr>
        <p:spPr/>
        <p:txBody>
          <a:bodyPr/>
          <a:lstStyle/>
          <a:p>
            <a:fld id="{FB4BB0C8-863E-2F44-B112-72B1ACC23D2D}" type="datetime1">
              <a:rPr lang="ja-JP" altLang="en-US" smtClean="0"/>
              <a:t>2023/3/4</a:t>
            </a:fld>
            <a:endParaRPr lang="ja-JP" altLang="en-US" dirty="0"/>
          </a:p>
        </p:txBody>
      </p:sp>
      <p:sp>
        <p:nvSpPr>
          <p:cNvPr id="6" name="スライド番号プレースホルダー 5">
            <a:extLst>
              <a:ext uri="{FF2B5EF4-FFF2-40B4-BE49-F238E27FC236}">
                <a16:creationId xmlns:a16="http://schemas.microsoft.com/office/drawing/2014/main" id="{A968FD38-E0CC-1B22-D5F3-8A40CE5176E2}"/>
              </a:ext>
            </a:extLst>
          </p:cNvPr>
          <p:cNvSpPr>
            <a:spLocks noGrp="1"/>
          </p:cNvSpPr>
          <p:nvPr>
            <p:ph type="sldNum" sz="quarter" idx="12"/>
          </p:nvPr>
        </p:nvSpPr>
        <p:spPr/>
        <p:txBody>
          <a:bodyPr/>
          <a:lstStyle/>
          <a:p>
            <a:fld id="{C2EA3249-E942-6548-99D7-50BB56ADF5E4}" type="slidenum">
              <a:rPr kumimoji="1" lang="ja-JP" altLang="en-US" smtClean="0"/>
              <a:t>37</a:t>
            </a:fld>
            <a:endParaRPr kumimoji="1" lang="ja-JP" altLang="en-US"/>
          </a:p>
        </p:txBody>
      </p:sp>
    </p:spTree>
    <p:extLst>
      <p:ext uri="{BB962C8B-B14F-4D97-AF65-F5344CB8AC3E}">
        <p14:creationId xmlns:p14="http://schemas.microsoft.com/office/powerpoint/2010/main" val="36631351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C45434F-72AE-F9D9-6031-33DA3831E3D9}"/>
              </a:ext>
            </a:extLst>
          </p:cNvPr>
          <p:cNvSpPr>
            <a:spLocks noGrp="1"/>
          </p:cNvSpPr>
          <p:nvPr>
            <p:ph type="title"/>
          </p:nvPr>
        </p:nvSpPr>
        <p:spPr/>
        <p:txBody>
          <a:bodyPr>
            <a:normAutofit/>
          </a:bodyPr>
          <a:lstStyle/>
          <a:p>
            <a:r>
              <a:rPr kumimoji="1" lang="ja-JP" altLang="en-US"/>
              <a:t>関連研究：</a:t>
            </a:r>
            <a:r>
              <a:rPr lang="en-US" altLang="ja-JP" dirty="0"/>
              <a:t>LSTM</a:t>
            </a:r>
            <a:r>
              <a:rPr lang="ja-JP" altLang="en-US"/>
              <a:t>を用いた時系列予測</a:t>
            </a:r>
            <a:endParaRPr kumimoji="1" lang="ja-JP" altLang="en-US"/>
          </a:p>
        </p:txBody>
      </p:sp>
      <p:sp>
        <p:nvSpPr>
          <p:cNvPr id="3" name="コンテンツ プレースホルダー 2">
            <a:extLst>
              <a:ext uri="{FF2B5EF4-FFF2-40B4-BE49-F238E27FC236}">
                <a16:creationId xmlns:a16="http://schemas.microsoft.com/office/drawing/2014/main" id="{60F3C2E6-4DB4-BCD0-0EEE-3EFE489816FD}"/>
              </a:ext>
            </a:extLst>
          </p:cNvPr>
          <p:cNvSpPr>
            <a:spLocks noGrp="1"/>
          </p:cNvSpPr>
          <p:nvPr>
            <p:ph idx="1"/>
          </p:nvPr>
        </p:nvSpPr>
        <p:spPr/>
        <p:txBody>
          <a:bodyPr/>
          <a:lstStyle/>
          <a:p>
            <a:r>
              <a:rPr kumimoji="1" lang="en-US" altLang="ja-JP" dirty="0"/>
              <a:t>LSTM</a:t>
            </a:r>
          </a:p>
          <a:p>
            <a:pPr lvl="1"/>
            <a:r>
              <a:rPr lang="ja-JP" altLang="en-US" dirty="0"/>
              <a:t>系列データの予測に用いられるニューラルネットワーク</a:t>
            </a:r>
            <a:endParaRPr lang="en-US" altLang="ja-JP" dirty="0"/>
          </a:p>
          <a:p>
            <a:pPr lvl="1"/>
            <a:r>
              <a:rPr kumimoji="1" lang="ja-JP" altLang="en-US" dirty="0"/>
              <a:t>過去の情報を用いて未来を予測する</a:t>
            </a:r>
            <a:br>
              <a:rPr kumimoji="1" lang="en-US" altLang="ja-JP" dirty="0"/>
            </a:br>
            <a:endParaRPr kumimoji="1" lang="en-US" altLang="ja-JP" dirty="0"/>
          </a:p>
          <a:p>
            <a:pPr lvl="1"/>
            <a:endParaRPr lang="en-US" altLang="ja-JP" dirty="0"/>
          </a:p>
          <a:p>
            <a:pPr lvl="1"/>
            <a:endParaRPr lang="en-US" altLang="ja-JP" dirty="0"/>
          </a:p>
          <a:p>
            <a:r>
              <a:rPr kumimoji="1" lang="en-US" altLang="ja-JP" dirty="0"/>
              <a:t>Bidirectional LSTM(</a:t>
            </a:r>
            <a:r>
              <a:rPr kumimoji="1" lang="ja-JP" altLang="en-US" dirty="0"/>
              <a:t>双方向</a:t>
            </a:r>
            <a:r>
              <a:rPr kumimoji="1" lang="en-US" altLang="ja-JP" dirty="0"/>
              <a:t>LSTM)</a:t>
            </a:r>
          </a:p>
          <a:p>
            <a:pPr lvl="1"/>
            <a:r>
              <a:rPr lang="ja-JP" altLang="en-US" dirty="0"/>
              <a:t>過去→未来だけでなく未来→過去の関係も用いて学習</a:t>
            </a:r>
            <a:endParaRPr lang="en-US" altLang="ja-JP" dirty="0"/>
          </a:p>
          <a:p>
            <a:pPr marL="457200" lvl="1" indent="0">
              <a:buNone/>
            </a:pPr>
            <a:r>
              <a:rPr lang="ja-JP" altLang="en-US" dirty="0"/>
              <a:t>→ より長期的なデータの特徴や依存関係を学習可能</a:t>
            </a:r>
            <a:endParaRPr lang="en-US" altLang="ja-JP" dirty="0"/>
          </a:p>
          <a:p>
            <a:pPr lvl="1"/>
            <a:r>
              <a:rPr lang="en-US" altLang="ja-JP" dirty="0"/>
              <a:t>ARIMA</a:t>
            </a:r>
            <a:r>
              <a:rPr lang="ja-JP" altLang="en-US" dirty="0"/>
              <a:t>や</a:t>
            </a:r>
            <a:r>
              <a:rPr lang="en-US" altLang="ja-JP" dirty="0"/>
              <a:t>LSTM</a:t>
            </a:r>
            <a:r>
              <a:rPr lang="ja-JP" altLang="en-US" dirty="0"/>
              <a:t>よりも良い予測精度</a:t>
            </a:r>
            <a:endParaRPr lang="en-US" altLang="ja-JP" dirty="0"/>
          </a:p>
          <a:p>
            <a:pPr lvl="2"/>
            <a:r>
              <a:rPr lang="ja-JP" altLang="en-US" dirty="0"/>
              <a:t>多変量時系列，季節時系列の予測に強い</a:t>
            </a:r>
            <a:endParaRPr lang="en-US" altLang="ja-JP" dirty="0"/>
          </a:p>
          <a:p>
            <a:endParaRPr kumimoji="1" lang="en-US" altLang="ja-JP" dirty="0"/>
          </a:p>
          <a:p>
            <a:endParaRPr kumimoji="1" lang="ja-JP" altLang="en-US" dirty="0"/>
          </a:p>
        </p:txBody>
      </p:sp>
      <p:sp>
        <p:nvSpPr>
          <p:cNvPr id="5" name="フッター プレースホルダー 4">
            <a:extLst>
              <a:ext uri="{FF2B5EF4-FFF2-40B4-BE49-F238E27FC236}">
                <a16:creationId xmlns:a16="http://schemas.microsoft.com/office/drawing/2014/main" id="{6C513267-B137-1057-B54A-D3AAFCCAA5CE}"/>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pic>
        <p:nvPicPr>
          <p:cNvPr id="7" name="コンテンツ プレースホルダー 7">
            <a:extLst>
              <a:ext uri="{FF2B5EF4-FFF2-40B4-BE49-F238E27FC236}">
                <a16:creationId xmlns:a16="http://schemas.microsoft.com/office/drawing/2014/main" id="{F50B4CFB-ED54-848A-EE3C-49B63F7CE111}"/>
              </a:ext>
            </a:extLst>
          </p:cNvPr>
          <p:cNvPicPr>
            <a:picLocks noChangeAspect="1"/>
          </p:cNvPicPr>
          <p:nvPr/>
        </p:nvPicPr>
        <p:blipFill>
          <a:blip r:embed="rId3"/>
          <a:stretch>
            <a:fillRect/>
          </a:stretch>
        </p:blipFill>
        <p:spPr>
          <a:xfrm>
            <a:off x="8045688" y="3811864"/>
            <a:ext cx="2772962" cy="1802426"/>
          </a:xfrm>
          <a:prstGeom prst="rect">
            <a:avLst/>
          </a:prstGeom>
        </p:spPr>
      </p:pic>
      <p:sp>
        <p:nvSpPr>
          <p:cNvPr id="8" name="テキスト ボックス 7">
            <a:extLst>
              <a:ext uri="{FF2B5EF4-FFF2-40B4-BE49-F238E27FC236}">
                <a16:creationId xmlns:a16="http://schemas.microsoft.com/office/drawing/2014/main" id="{CDF895AD-943F-0325-9E9E-0C77C09ADBBF}"/>
              </a:ext>
            </a:extLst>
          </p:cNvPr>
          <p:cNvSpPr txBox="1"/>
          <p:nvPr/>
        </p:nvSpPr>
        <p:spPr>
          <a:xfrm>
            <a:off x="523975" y="5944591"/>
            <a:ext cx="11137252" cy="577081"/>
          </a:xfrm>
          <a:prstGeom prst="rect">
            <a:avLst/>
          </a:prstGeom>
          <a:noFill/>
        </p:spPr>
        <p:txBody>
          <a:bodyPr wrap="square">
            <a:spAutoFit/>
          </a:bodyPr>
          <a:lstStyle/>
          <a:p>
            <a:r>
              <a:rPr kumimoji="1" lang="en" altLang="ja-JP" sz="105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34" charset="-128"/>
                <a:cs typeface="Times New Roman" panose="02020603050405020304" pitchFamily="18" charset="0"/>
              </a:rPr>
              <a:t>[2] </a:t>
            </a:r>
            <a:r>
              <a:rPr lang="en" altLang="ja-JP" sz="1050" dirty="0">
                <a:effectLst/>
                <a:latin typeface="Times New Roman" panose="02020603050405020304" pitchFamily="18" charset="0"/>
                <a:cs typeface="Times New Roman" panose="02020603050405020304" pitchFamily="18" charset="0"/>
              </a:rPr>
              <a:t>Alex Graves, Abdel-</a:t>
            </a:r>
            <a:r>
              <a:rPr lang="en" altLang="ja-JP" sz="1050" dirty="0" err="1">
                <a:effectLst/>
                <a:latin typeface="Times New Roman" panose="02020603050405020304" pitchFamily="18" charset="0"/>
                <a:cs typeface="Times New Roman" panose="02020603050405020304" pitchFamily="18" charset="0"/>
              </a:rPr>
              <a:t>rahman</a:t>
            </a:r>
            <a:r>
              <a:rPr lang="en" altLang="ja-JP" sz="1050" dirty="0">
                <a:effectLst/>
                <a:latin typeface="Times New Roman" panose="02020603050405020304" pitchFamily="18" charset="0"/>
                <a:cs typeface="Times New Roman" panose="02020603050405020304" pitchFamily="18" charset="0"/>
              </a:rPr>
              <a:t> Mohamed, and Geoffrey Hinton. Speech recognition with deep recurrent neural networks. In 2013 IEEE International Conference on Acoustics, Speech and Signal Processing, pp. 6645–6649, May 2013. </a:t>
            </a:r>
          </a:p>
          <a:p>
            <a:pPr marR="0" lvl="0" algn="l" defTabSz="914400" rtl="0" eaLnBrk="1" fontAlgn="auto" latinLnBrk="0" hangingPunct="1">
              <a:lnSpc>
                <a:spcPct val="100000"/>
              </a:lnSpc>
              <a:spcBef>
                <a:spcPts val="0"/>
              </a:spcBef>
              <a:spcAft>
                <a:spcPts val="0"/>
              </a:spcAft>
              <a:buClrTx/>
              <a:buSzTx/>
              <a:tabLst/>
              <a:defRPr/>
            </a:pPr>
            <a:endParaRPr kumimoji="1" lang="en-US" altLang="ja-JP" sz="105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34" charset="-128"/>
              <a:cs typeface="Times New Roman" panose="02020603050405020304" pitchFamily="18" charset="0"/>
            </a:endParaRPr>
          </a:p>
        </p:txBody>
      </p:sp>
      <p:sp>
        <p:nvSpPr>
          <p:cNvPr id="9" name="テキスト ボックス 8">
            <a:extLst>
              <a:ext uri="{FF2B5EF4-FFF2-40B4-BE49-F238E27FC236}">
                <a16:creationId xmlns:a16="http://schemas.microsoft.com/office/drawing/2014/main" id="{C5DF9090-F4E7-8D24-D6F7-F78E726F97AF}"/>
              </a:ext>
            </a:extLst>
          </p:cNvPr>
          <p:cNvSpPr txBox="1"/>
          <p:nvPr/>
        </p:nvSpPr>
        <p:spPr>
          <a:xfrm>
            <a:off x="7280096" y="2981986"/>
            <a:ext cx="4304145" cy="307777"/>
          </a:xfrm>
          <a:prstGeom prst="rect">
            <a:avLst/>
          </a:prstGeom>
          <a:noFill/>
        </p:spPr>
        <p:txBody>
          <a:bodyPr wrap="square" rtlCol="0">
            <a:spAutoFit/>
          </a:bodyPr>
          <a:lstStyle/>
          <a:p>
            <a:pPr algn="ctr"/>
            <a:r>
              <a:rPr kumimoji="1" lang="en-US" altLang="ja-JP" sz="1400" dirty="0">
                <a:latin typeface="メイリオ" panose="020B0604030504040204" pitchFamily="50" charset="-128"/>
                <a:ea typeface="メイリオ" panose="020B0604030504040204" pitchFamily="50" charset="-128"/>
              </a:rPr>
              <a:t>LSTM</a:t>
            </a:r>
            <a:r>
              <a:rPr kumimoji="1" lang="ja-JP" altLang="en-US" sz="1400" dirty="0">
                <a:latin typeface="メイリオ" panose="020B0604030504040204" pitchFamily="50" charset="-128"/>
                <a:ea typeface="メイリオ" panose="020B0604030504040204" pitchFamily="50" charset="-128"/>
              </a:rPr>
              <a:t>の基本構造</a:t>
            </a:r>
          </a:p>
        </p:txBody>
      </p:sp>
      <p:pic>
        <p:nvPicPr>
          <p:cNvPr id="112" name="図 111">
            <a:extLst>
              <a:ext uri="{FF2B5EF4-FFF2-40B4-BE49-F238E27FC236}">
                <a16:creationId xmlns:a16="http://schemas.microsoft.com/office/drawing/2014/main" id="{939C2D59-51B3-4C48-4B9D-4C740886F499}"/>
              </a:ext>
            </a:extLst>
          </p:cNvPr>
          <p:cNvPicPr>
            <a:picLocks noChangeAspect="1"/>
          </p:cNvPicPr>
          <p:nvPr/>
        </p:nvPicPr>
        <p:blipFill>
          <a:blip r:embed="rId4"/>
          <a:stretch>
            <a:fillRect/>
          </a:stretch>
        </p:blipFill>
        <p:spPr>
          <a:xfrm>
            <a:off x="7983667" y="1270235"/>
            <a:ext cx="2897004" cy="1689227"/>
          </a:xfrm>
          <a:prstGeom prst="rect">
            <a:avLst/>
          </a:prstGeom>
        </p:spPr>
      </p:pic>
      <mc:AlternateContent xmlns:mc="http://schemas.openxmlformats.org/markup-compatibility/2006" xmlns:a14="http://schemas.microsoft.com/office/drawing/2010/main">
        <mc:Choice Requires="a14">
          <p:sp>
            <p:nvSpPr>
              <p:cNvPr id="113" name="テキスト ボックス 112">
                <a:extLst>
                  <a:ext uri="{FF2B5EF4-FFF2-40B4-BE49-F238E27FC236}">
                    <a16:creationId xmlns:a16="http://schemas.microsoft.com/office/drawing/2014/main" id="{8498CDED-B168-6E55-96BE-B8D6AC694A73}"/>
                  </a:ext>
                </a:extLst>
              </p:cNvPr>
              <p:cNvSpPr txBox="1"/>
              <p:nvPr/>
            </p:nvSpPr>
            <p:spPr>
              <a:xfrm>
                <a:off x="7280096" y="5545091"/>
                <a:ext cx="4304145" cy="3261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altLang="ja-JP" sz="1400" i="1" smtClean="0">
                              <a:latin typeface="Cambria Math" panose="02040503050406030204" pitchFamily="18" charset="0"/>
                              <a:ea typeface="メイリオ" panose="020B0604030504040204" pitchFamily="50" charset="-128"/>
                            </a:rPr>
                          </m:ctrlPr>
                        </m:sSupPr>
                        <m:e>
                          <m:r>
                            <m:rPr>
                              <m:nor/>
                            </m:rPr>
                            <a:rPr lang="en-US" altLang="ja-JP" sz="1400" dirty="0">
                              <a:latin typeface="メイリオ" panose="020B0604030504040204" pitchFamily="50" charset="-128"/>
                              <a:ea typeface="メイリオ" panose="020B0604030504040204" pitchFamily="50" charset="-128"/>
                            </a:rPr>
                            <m:t>Bidirectional</m:t>
                          </m:r>
                          <m:r>
                            <m:rPr>
                              <m:nor/>
                            </m:rPr>
                            <a:rPr lang="en-US" altLang="ja-JP" sz="1400" dirty="0">
                              <a:latin typeface="メイリオ" panose="020B0604030504040204" pitchFamily="50" charset="-128"/>
                              <a:ea typeface="メイリオ" panose="020B0604030504040204" pitchFamily="50" charset="-128"/>
                            </a:rPr>
                            <m:t> </m:t>
                          </m:r>
                          <m:r>
                            <m:rPr>
                              <m:nor/>
                            </m:rPr>
                            <a:rPr lang="en-US" altLang="ja-JP" sz="1400" dirty="0">
                              <a:latin typeface="メイリオ" panose="020B0604030504040204" pitchFamily="50" charset="-128"/>
                              <a:ea typeface="メイリオ" panose="020B0604030504040204" pitchFamily="50" charset="-128"/>
                            </a:rPr>
                            <m:t>LSTM</m:t>
                          </m:r>
                          <m:r>
                            <m:rPr>
                              <m:nor/>
                            </m:rPr>
                            <a:rPr lang="ja-JP" altLang="en-US" sz="1400">
                              <a:latin typeface="メイリオ" panose="020B0604030504040204" pitchFamily="50" charset="-128"/>
                              <a:ea typeface="メイリオ" panose="020B0604030504040204" pitchFamily="50" charset="-128"/>
                            </a:rPr>
                            <m:t>の</m:t>
                          </m:r>
                          <m:r>
                            <m:rPr>
                              <m:nor/>
                            </m:rPr>
                            <a:rPr lang="ja-JP" altLang="en-US" sz="1400">
                              <a:latin typeface="メイリオ" panose="020B0604030504040204" pitchFamily="50" charset="-128"/>
                              <a:ea typeface="メイリオ" panose="020B0604030504040204" pitchFamily="50" charset="-128"/>
                            </a:rPr>
                            <m:t>模式図</m:t>
                          </m:r>
                        </m:e>
                        <m:sup>
                          <m:r>
                            <a:rPr lang="en-US" altLang="ja-JP" sz="1400" b="0" i="1" smtClean="0">
                              <a:latin typeface="Cambria Math" panose="02040503050406030204" pitchFamily="18" charset="0"/>
                              <a:ea typeface="メイリオ" panose="020B0604030504040204" pitchFamily="50" charset="-128"/>
                            </a:rPr>
                            <m:t>[2]</m:t>
                          </m:r>
                        </m:sup>
                      </m:sSup>
                    </m:oMath>
                  </m:oMathPara>
                </a14:m>
                <a:endParaRPr kumimoji="1" lang="ja-JP" altLang="en-US" sz="1400" dirty="0">
                  <a:latin typeface="メイリオ" panose="020B0604030504040204" pitchFamily="50" charset="-128"/>
                  <a:ea typeface="メイリオ" panose="020B0604030504040204" pitchFamily="50" charset="-128"/>
                </a:endParaRPr>
              </a:p>
            </p:txBody>
          </p:sp>
        </mc:Choice>
        <mc:Fallback xmlns="">
          <p:sp>
            <p:nvSpPr>
              <p:cNvPr id="113" name="テキスト ボックス 112">
                <a:extLst>
                  <a:ext uri="{FF2B5EF4-FFF2-40B4-BE49-F238E27FC236}">
                    <a16:creationId xmlns:a16="http://schemas.microsoft.com/office/drawing/2014/main" id="{8498CDED-B168-6E55-96BE-B8D6AC694A73}"/>
                  </a:ext>
                </a:extLst>
              </p:cNvPr>
              <p:cNvSpPr txBox="1">
                <a:spLocks noRot="1" noChangeAspect="1" noMove="1" noResize="1" noEditPoints="1" noAdjustHandles="1" noChangeArrowheads="1" noChangeShapeType="1" noTextEdit="1"/>
              </p:cNvSpPr>
              <p:nvPr/>
            </p:nvSpPr>
            <p:spPr>
              <a:xfrm>
                <a:off x="7280096" y="5545091"/>
                <a:ext cx="4304145" cy="326180"/>
              </a:xfrm>
              <a:prstGeom prst="rect">
                <a:avLst/>
              </a:prstGeom>
              <a:blipFill>
                <a:blip r:embed="rId5"/>
                <a:stretch>
                  <a:fillRect/>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B6C970B4-E7AD-8BB7-DF68-EF237289DD25}"/>
              </a:ext>
            </a:extLst>
          </p:cNvPr>
          <p:cNvSpPr>
            <a:spLocks noGrp="1"/>
          </p:cNvSpPr>
          <p:nvPr>
            <p:ph type="dt" sz="half" idx="10"/>
          </p:nvPr>
        </p:nvSpPr>
        <p:spPr/>
        <p:txBody>
          <a:bodyPr/>
          <a:lstStyle/>
          <a:p>
            <a:fld id="{50AE291C-DA12-9D44-ADAA-BC10F4A9C22C}" type="datetime1">
              <a:rPr lang="ja-JP" altLang="en-US" smtClean="0"/>
              <a:t>2023/3/4</a:t>
            </a:fld>
            <a:endParaRPr lang="ja-JP" altLang="en-US" dirty="0"/>
          </a:p>
        </p:txBody>
      </p:sp>
      <p:sp>
        <p:nvSpPr>
          <p:cNvPr id="6" name="スライド番号プレースホルダー 5">
            <a:extLst>
              <a:ext uri="{FF2B5EF4-FFF2-40B4-BE49-F238E27FC236}">
                <a16:creationId xmlns:a16="http://schemas.microsoft.com/office/drawing/2014/main" id="{C43F6A3A-9DC4-DF5E-6FCC-70CFBA99CC9E}"/>
              </a:ext>
            </a:extLst>
          </p:cNvPr>
          <p:cNvSpPr>
            <a:spLocks noGrp="1"/>
          </p:cNvSpPr>
          <p:nvPr>
            <p:ph type="sldNum" sz="quarter" idx="12"/>
          </p:nvPr>
        </p:nvSpPr>
        <p:spPr/>
        <p:txBody>
          <a:bodyPr/>
          <a:lstStyle/>
          <a:p>
            <a:fld id="{C2EA3249-E942-6548-99D7-50BB56ADF5E4}" type="slidenum">
              <a:rPr kumimoji="1" lang="ja-JP" altLang="en-US" smtClean="0"/>
              <a:t>38</a:t>
            </a:fld>
            <a:endParaRPr kumimoji="1" lang="ja-JP" altLang="en-US"/>
          </a:p>
        </p:txBody>
      </p:sp>
    </p:spTree>
    <p:extLst>
      <p:ext uri="{BB962C8B-B14F-4D97-AF65-F5344CB8AC3E}">
        <p14:creationId xmlns:p14="http://schemas.microsoft.com/office/powerpoint/2010/main" val="2014597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F5548A42-BBC7-D8F3-10DB-B5CB56C5A150}"/>
                  </a:ext>
                </a:extLst>
              </p:cNvPr>
              <p:cNvSpPr>
                <a:spLocks noGrp="1"/>
              </p:cNvSpPr>
              <p:nvPr>
                <p:ph type="title"/>
              </p:nvPr>
            </p:nvSpPr>
            <p:spPr>
              <a:xfrm>
                <a:off x="530772" y="314026"/>
                <a:ext cx="11130455" cy="798787"/>
              </a:xfrm>
            </p:spPr>
            <p:txBody>
              <a:bodyPr>
                <a:normAutofit/>
              </a:bodyPr>
              <a:lstStyle/>
              <a:p>
                <a:pPr/>
                <a14:m>
                  <m:oMathPara xmlns:m="http://schemas.openxmlformats.org/officeDocument/2006/math">
                    <m:oMathParaPr>
                      <m:jc m:val="left"/>
                    </m:oMathParaPr>
                    <m:oMath xmlns:m="http://schemas.openxmlformats.org/officeDocument/2006/math">
                      <m:r>
                        <m:rPr>
                          <m:nor/>
                        </m:rPr>
                        <a:rPr lang="ja-JP" altLang="en-US"/>
                        <m:t>関連研究：</m:t>
                      </m:r>
                      <m:r>
                        <m:rPr>
                          <m:nor/>
                        </m:rPr>
                        <a:rPr lang="en-US" altLang="ja-JP" dirty="0"/>
                        <m:t>LSTM</m:t>
                      </m:r>
                      <m:r>
                        <m:rPr>
                          <m:nor/>
                        </m:rPr>
                        <a:rPr lang="ja-JP" altLang="en-US"/>
                        <m:t>を</m:t>
                      </m:r>
                      <m:r>
                        <m:rPr>
                          <m:nor/>
                        </m:rPr>
                        <a:rPr lang="ja-JP" altLang="en-US"/>
                        <m:t>用</m:t>
                      </m:r>
                      <m:r>
                        <m:rPr>
                          <m:nor/>
                        </m:rPr>
                        <a:rPr lang="ja-JP" altLang="en-US"/>
                        <m:t>いた</m:t>
                      </m:r>
                      <m:r>
                        <m:rPr>
                          <m:nor/>
                        </m:rPr>
                        <a:rPr lang="ja-JP" altLang="en-US"/>
                        <m:t>時系列予測</m:t>
                      </m:r>
                    </m:oMath>
                  </m:oMathPara>
                </a14:m>
                <a:endParaRPr kumimoji="1" lang="ja-JP" altLang="en-US" dirty="0"/>
              </a:p>
            </p:txBody>
          </p:sp>
        </mc:Choice>
        <mc:Fallback xmlns="">
          <p:sp>
            <p:nvSpPr>
              <p:cNvPr id="2" name="タイトル 1">
                <a:extLst>
                  <a:ext uri="{FF2B5EF4-FFF2-40B4-BE49-F238E27FC236}">
                    <a16:creationId xmlns:a16="http://schemas.microsoft.com/office/drawing/2014/main" id="{F5548A42-BBC7-D8F3-10DB-B5CB56C5A150}"/>
                  </a:ext>
                </a:extLst>
              </p:cNvPr>
              <p:cNvSpPr>
                <a:spLocks noGrp="1" noRot="1" noChangeAspect="1" noMove="1" noResize="1" noEditPoints="1" noAdjustHandles="1" noChangeArrowheads="1" noChangeShapeType="1" noTextEdit="1"/>
              </p:cNvSpPr>
              <p:nvPr>
                <p:ph type="title"/>
              </p:nvPr>
            </p:nvSpPr>
            <p:spPr>
              <a:xfrm>
                <a:off x="530772" y="314026"/>
                <a:ext cx="11130455" cy="798787"/>
              </a:xfrm>
              <a:blipFill>
                <a:blip r:embed="rId3"/>
                <a:stretch>
                  <a:fillRect l="-1025"/>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BD0B208E-E845-CB79-37A5-70E2DA40217C}"/>
              </a:ext>
            </a:extLst>
          </p:cNvPr>
          <p:cNvSpPr>
            <a:spLocks noGrp="1"/>
          </p:cNvSpPr>
          <p:nvPr>
            <p:ph idx="1"/>
          </p:nvPr>
        </p:nvSpPr>
        <p:spPr/>
        <p:txBody>
          <a:bodyPr/>
          <a:lstStyle/>
          <a:p>
            <a:r>
              <a:rPr kumimoji="1" lang="ja-JP" altLang="en-US"/>
              <a:t>モビリティデータを用いたマルチパス </a:t>
            </a:r>
            <a:r>
              <a:rPr kumimoji="1" lang="en-US" altLang="ja-JP" dirty="0"/>
              <a:t>LSTM </a:t>
            </a:r>
            <a:r>
              <a:rPr kumimoji="1" lang="ja-JP" altLang="en-US"/>
              <a:t>による </a:t>
            </a:r>
            <a:r>
              <a:rPr kumimoji="1" lang="en-US" altLang="ja-JP" dirty="0"/>
              <a:t>Covid-19 </a:t>
            </a:r>
            <a:r>
              <a:rPr kumimoji="1" lang="ja-JP" altLang="en-US"/>
              <a:t>の感染者数予測</a:t>
            </a:r>
            <a:endParaRPr kumimoji="1" lang="en-US" altLang="ja-JP" dirty="0"/>
          </a:p>
          <a:p>
            <a:pPr lvl="1"/>
            <a:r>
              <a:rPr kumimoji="1" lang="en-US" altLang="ja-JP" dirty="0"/>
              <a:t>LSTM</a:t>
            </a:r>
            <a:r>
              <a:rPr lang="ja-JP" altLang="en-US" dirty="0"/>
              <a:t>をベースとし，気象データや公共交通機関の推定値等を利用した</a:t>
            </a:r>
            <a:r>
              <a:rPr lang="en-US" altLang="ja-JP" dirty="0"/>
              <a:t>NN</a:t>
            </a:r>
            <a:r>
              <a:rPr lang="ja-JP" altLang="en-US" dirty="0"/>
              <a:t>アーキテクチャ</a:t>
            </a:r>
            <a:endParaRPr lang="en-US" altLang="ja-JP" dirty="0"/>
          </a:p>
          <a:p>
            <a:pPr lvl="1"/>
            <a:r>
              <a:rPr lang="ja-JP" altLang="en-US"/>
              <a:t>データ：モビリティデータ，最高気温，</a:t>
            </a:r>
            <a:br>
              <a:rPr lang="en-US" altLang="ja-JP" dirty="0"/>
            </a:br>
            <a:r>
              <a:rPr lang="ja-JP" altLang="en-US"/>
              <a:t>平均湿度</a:t>
            </a:r>
            <a:r>
              <a:rPr lang="en-US" altLang="ja-JP" dirty="0"/>
              <a:t>, Covid-19</a:t>
            </a:r>
            <a:r>
              <a:rPr lang="ja-JP" altLang="en-US"/>
              <a:t>の感染者数</a:t>
            </a:r>
            <a:endParaRPr lang="en-US" altLang="ja-JP" dirty="0"/>
          </a:p>
          <a:p>
            <a:pPr lvl="1"/>
            <a:endParaRPr lang="en-US" altLang="ja-JP" dirty="0"/>
          </a:p>
          <a:p>
            <a:pPr lvl="1"/>
            <a:r>
              <a:rPr lang="ja-JP" altLang="en-US"/>
              <a:t>本研究は入力データを参考にしている</a:t>
            </a:r>
            <a:endParaRPr lang="en-US" altLang="ja-JP" dirty="0"/>
          </a:p>
          <a:p>
            <a:endParaRPr lang="en-US" altLang="ja-JP" dirty="0"/>
          </a:p>
          <a:p>
            <a:endParaRPr lang="en-US" altLang="ja-JP" dirty="0"/>
          </a:p>
        </p:txBody>
      </p:sp>
      <p:sp>
        <p:nvSpPr>
          <p:cNvPr id="5" name="フッター プレースホルダー 4">
            <a:extLst>
              <a:ext uri="{FF2B5EF4-FFF2-40B4-BE49-F238E27FC236}">
                <a16:creationId xmlns:a16="http://schemas.microsoft.com/office/drawing/2014/main" id="{B018788A-6061-A3D3-FAAC-8260485735E9}"/>
              </a:ext>
            </a:extLst>
          </p:cNvPr>
          <p:cNvSpPr>
            <a:spLocks noGrp="1"/>
          </p:cNvSpPr>
          <p:nvPr>
            <p:ph type="ftr" sz="quarter" idx="11"/>
          </p:nvPr>
        </p:nvSpPr>
        <p:spPr/>
        <p:txBody>
          <a:bodyPr/>
          <a:lstStyle/>
          <a:p>
            <a:r>
              <a:rPr kumimoji="1" lang="zh-CN" altLang="en-US"/>
              <a:t>情報処理学会第</a:t>
            </a:r>
            <a:r>
              <a:rPr kumimoji="1" lang="en-US" altLang="zh-CN"/>
              <a:t>85</a:t>
            </a:r>
            <a:r>
              <a:rPr kumimoji="1" lang="zh-CN" altLang="en-US"/>
              <a:t>回全国大会</a:t>
            </a:r>
            <a:endParaRPr kumimoji="1" lang="ja-JP" altLang="en-US"/>
          </a:p>
        </p:txBody>
      </p:sp>
      <p:pic>
        <p:nvPicPr>
          <p:cNvPr id="7" name="図 6">
            <a:extLst>
              <a:ext uri="{FF2B5EF4-FFF2-40B4-BE49-F238E27FC236}">
                <a16:creationId xmlns:a16="http://schemas.microsoft.com/office/drawing/2014/main" id="{494325ED-A90D-7903-ACBE-67C735172F5D}"/>
              </a:ext>
            </a:extLst>
          </p:cNvPr>
          <p:cNvPicPr>
            <a:picLocks noChangeAspect="1"/>
          </p:cNvPicPr>
          <p:nvPr/>
        </p:nvPicPr>
        <p:blipFill rotWithShape="1">
          <a:blip r:embed="rId4"/>
          <a:srcRect l="2036" r="2647"/>
          <a:stretch/>
        </p:blipFill>
        <p:spPr>
          <a:xfrm>
            <a:off x="6880036" y="2211496"/>
            <a:ext cx="5094516" cy="3888845"/>
          </a:xfrm>
          <a:prstGeom prst="rect">
            <a:avLst/>
          </a:prstGeom>
        </p:spPr>
      </p:pic>
      <p:sp>
        <p:nvSpPr>
          <p:cNvPr id="9" name="テキスト ボックス 8">
            <a:extLst>
              <a:ext uri="{FF2B5EF4-FFF2-40B4-BE49-F238E27FC236}">
                <a16:creationId xmlns:a16="http://schemas.microsoft.com/office/drawing/2014/main" id="{B5D743E9-3578-A2DB-311F-8A5B15C32A16}"/>
              </a:ext>
            </a:extLst>
          </p:cNvPr>
          <p:cNvSpPr txBox="1"/>
          <p:nvPr/>
        </p:nvSpPr>
        <p:spPr>
          <a:xfrm>
            <a:off x="530771" y="6059857"/>
            <a:ext cx="11130454" cy="415498"/>
          </a:xfrm>
          <a:prstGeom prst="rect">
            <a:avLst/>
          </a:prstGeom>
          <a:noFill/>
        </p:spPr>
        <p:txBody>
          <a:bodyPr wrap="square">
            <a:spAutoFit/>
          </a:bodyPr>
          <a:lstStyle/>
          <a:p>
            <a:r>
              <a:rPr lang="en-US" altLang="ja-JP" sz="1050" dirty="0">
                <a:latin typeface="Times New Roman" panose="02020603050405020304" pitchFamily="18" charset="0"/>
                <a:cs typeface="Times New Roman" panose="02020603050405020304" pitchFamily="18" charset="0"/>
              </a:rPr>
              <a:t>[3] Rashed, Essam A., and </a:t>
            </a:r>
            <a:r>
              <a:rPr lang="en-US" altLang="ja-JP" sz="1050" dirty="0" err="1">
                <a:latin typeface="Times New Roman" panose="02020603050405020304" pitchFamily="18" charset="0"/>
                <a:cs typeface="Times New Roman" panose="02020603050405020304" pitchFamily="18" charset="0"/>
              </a:rPr>
              <a:t>Akimasa</a:t>
            </a:r>
            <a:r>
              <a:rPr lang="en-US" altLang="ja-JP" sz="1050" dirty="0">
                <a:latin typeface="Times New Roman" panose="02020603050405020304" pitchFamily="18" charset="0"/>
                <a:cs typeface="Times New Roman" panose="02020603050405020304" pitchFamily="18" charset="0"/>
              </a:rPr>
              <a:t> Hirata. "One-year lesson: machine learning prediction of COVID-19 positive cases with meteorological data and mobility estimate in Japan." International Journal of Environmental Research and Public Health 18.11 (2021): 5736.</a:t>
            </a: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E2FFEF5D-25A9-C48F-47CB-4AB06BD9FF32}"/>
                  </a:ext>
                </a:extLst>
              </p:cNvPr>
              <p:cNvSpPr txBox="1"/>
              <p:nvPr/>
            </p:nvSpPr>
            <p:spPr>
              <a:xfrm>
                <a:off x="4038599" y="5405939"/>
                <a:ext cx="4304145" cy="3169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altLang="ja-JP" sz="1400" i="1" smtClean="0">
                              <a:latin typeface="Cambria Math" panose="02040503050406030204" pitchFamily="18" charset="0"/>
                              <a:ea typeface="メイリオ" panose="020B0604030504040204" pitchFamily="50" charset="-128"/>
                            </a:rPr>
                          </m:ctrlPr>
                        </m:sSupPr>
                        <m:e>
                          <m:r>
                            <a:rPr lang="ja-JP" altLang="en-US" sz="1400" i="1">
                              <a:latin typeface="Cambria Math" panose="02040503050406030204" pitchFamily="18" charset="0"/>
                              <a:ea typeface="メイリオ" panose="020B0604030504040204" pitchFamily="50" charset="-128"/>
                            </a:rPr>
                            <m:t>予測</m:t>
                          </m:r>
                          <m:r>
                            <a:rPr lang="ja-JP" altLang="en-US" sz="1400" i="1">
                              <a:latin typeface="Cambria Math" panose="02040503050406030204" pitchFamily="18" charset="0"/>
                              <a:ea typeface="メイリオ" panose="020B0604030504040204" pitchFamily="50" charset="-128"/>
                            </a:rPr>
                            <m:t>モデル</m:t>
                          </m:r>
                        </m:e>
                        <m:sup>
                          <m:r>
                            <a:rPr lang="en-US" altLang="ja-JP" sz="1400" b="0" i="1" smtClean="0">
                              <a:latin typeface="Cambria Math" panose="02040503050406030204" pitchFamily="18" charset="0"/>
                              <a:ea typeface="メイリオ" panose="020B0604030504040204" pitchFamily="50" charset="-128"/>
                            </a:rPr>
                            <m:t>[3]</m:t>
                          </m:r>
                        </m:sup>
                      </m:sSup>
                    </m:oMath>
                  </m:oMathPara>
                </a14:m>
                <a:endParaRPr kumimoji="1" lang="ja-JP" altLang="en-US" sz="1400" dirty="0">
                  <a:latin typeface="メイリオ" panose="020B0604030504040204" pitchFamily="50" charset="-128"/>
                  <a:ea typeface="メイリオ" panose="020B0604030504040204" pitchFamily="50" charset="-128"/>
                </a:endParaRPr>
              </a:p>
            </p:txBody>
          </p:sp>
        </mc:Choice>
        <mc:Fallback xmlns="">
          <p:sp>
            <p:nvSpPr>
              <p:cNvPr id="4" name="テキスト ボックス 3">
                <a:extLst>
                  <a:ext uri="{FF2B5EF4-FFF2-40B4-BE49-F238E27FC236}">
                    <a16:creationId xmlns:a16="http://schemas.microsoft.com/office/drawing/2014/main" id="{E2FFEF5D-25A9-C48F-47CB-4AB06BD9FF32}"/>
                  </a:ext>
                </a:extLst>
              </p:cNvPr>
              <p:cNvSpPr txBox="1">
                <a:spLocks noRot="1" noChangeAspect="1" noMove="1" noResize="1" noEditPoints="1" noAdjustHandles="1" noChangeArrowheads="1" noChangeShapeType="1" noTextEdit="1"/>
              </p:cNvSpPr>
              <p:nvPr/>
            </p:nvSpPr>
            <p:spPr>
              <a:xfrm>
                <a:off x="4038599" y="5405939"/>
                <a:ext cx="4304145" cy="316946"/>
              </a:xfrm>
              <a:prstGeom prst="rect">
                <a:avLst/>
              </a:prstGeom>
              <a:blipFill>
                <a:blip r:embed="rId5"/>
                <a:stretch>
                  <a:fillRect/>
                </a:stretch>
              </a:blipFill>
            </p:spPr>
            <p:txBody>
              <a:bodyPr/>
              <a:lstStyle/>
              <a:p>
                <a:r>
                  <a:rPr lang="ja-JP" altLang="en-US">
                    <a:noFill/>
                  </a:rPr>
                  <a:t> </a:t>
                </a:r>
              </a:p>
            </p:txBody>
          </p:sp>
        </mc:Fallback>
      </mc:AlternateContent>
      <p:sp>
        <p:nvSpPr>
          <p:cNvPr id="10" name="左中かっこ 9">
            <a:extLst>
              <a:ext uri="{FF2B5EF4-FFF2-40B4-BE49-F238E27FC236}">
                <a16:creationId xmlns:a16="http://schemas.microsoft.com/office/drawing/2014/main" id="{30B0CE86-16CE-0912-B881-62AB83645C1B}"/>
              </a:ext>
            </a:extLst>
          </p:cNvPr>
          <p:cNvSpPr/>
          <p:nvPr/>
        </p:nvSpPr>
        <p:spPr>
          <a:xfrm>
            <a:off x="6880036" y="2364059"/>
            <a:ext cx="234442" cy="1940312"/>
          </a:xfrm>
          <a:prstGeom prst="leftBrace">
            <a:avLst>
              <a:gd name="adj1" fmla="val 36975"/>
              <a:gd name="adj2" fmla="val 54598"/>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2" name="直線矢印コネクタ 11">
            <a:extLst>
              <a:ext uri="{FF2B5EF4-FFF2-40B4-BE49-F238E27FC236}">
                <a16:creationId xmlns:a16="http://schemas.microsoft.com/office/drawing/2014/main" id="{91E00F82-1536-EC75-B08B-FF3286314AC4}"/>
              </a:ext>
            </a:extLst>
          </p:cNvPr>
          <p:cNvCxnSpPr/>
          <p:nvPr/>
        </p:nvCxnSpPr>
        <p:spPr>
          <a:xfrm>
            <a:off x="5475249" y="3429000"/>
            <a:ext cx="140478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日付プレースホルダー 5">
            <a:extLst>
              <a:ext uri="{FF2B5EF4-FFF2-40B4-BE49-F238E27FC236}">
                <a16:creationId xmlns:a16="http://schemas.microsoft.com/office/drawing/2014/main" id="{AAB27277-7188-CBC8-CED5-6D924DD26BCD}"/>
              </a:ext>
            </a:extLst>
          </p:cNvPr>
          <p:cNvSpPr>
            <a:spLocks noGrp="1"/>
          </p:cNvSpPr>
          <p:nvPr>
            <p:ph type="dt" sz="half" idx="10"/>
          </p:nvPr>
        </p:nvSpPr>
        <p:spPr/>
        <p:txBody>
          <a:bodyPr/>
          <a:lstStyle/>
          <a:p>
            <a:fld id="{03279694-FA67-084B-9092-905CD7C73738}" type="datetime1">
              <a:rPr lang="ja-JP" altLang="en-US" smtClean="0"/>
              <a:t>2023/3/4</a:t>
            </a:fld>
            <a:endParaRPr lang="ja-JP" altLang="en-US" dirty="0"/>
          </a:p>
        </p:txBody>
      </p:sp>
      <p:sp>
        <p:nvSpPr>
          <p:cNvPr id="8" name="スライド番号プレースホルダー 7">
            <a:extLst>
              <a:ext uri="{FF2B5EF4-FFF2-40B4-BE49-F238E27FC236}">
                <a16:creationId xmlns:a16="http://schemas.microsoft.com/office/drawing/2014/main" id="{7B07DA96-AF6B-C157-322C-DECA6126373D}"/>
              </a:ext>
            </a:extLst>
          </p:cNvPr>
          <p:cNvSpPr>
            <a:spLocks noGrp="1"/>
          </p:cNvSpPr>
          <p:nvPr>
            <p:ph type="sldNum" sz="quarter" idx="12"/>
          </p:nvPr>
        </p:nvSpPr>
        <p:spPr/>
        <p:txBody>
          <a:bodyPr/>
          <a:lstStyle/>
          <a:p>
            <a:fld id="{C2EA3249-E942-6548-99D7-50BB56ADF5E4}" type="slidenum">
              <a:rPr kumimoji="1" lang="ja-JP" altLang="en-US" smtClean="0"/>
              <a:t>39</a:t>
            </a:fld>
            <a:endParaRPr kumimoji="1" lang="ja-JP" altLang="en-US"/>
          </a:p>
        </p:txBody>
      </p:sp>
    </p:spTree>
    <p:extLst>
      <p:ext uri="{BB962C8B-B14F-4D97-AF65-F5344CB8AC3E}">
        <p14:creationId xmlns:p14="http://schemas.microsoft.com/office/powerpoint/2010/main" val="1845595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0BF74A-EE16-682D-35A5-1432134ED93A}"/>
              </a:ext>
            </a:extLst>
          </p:cNvPr>
          <p:cNvSpPr>
            <a:spLocks noGrp="1"/>
          </p:cNvSpPr>
          <p:nvPr>
            <p:ph type="title"/>
          </p:nvPr>
        </p:nvSpPr>
        <p:spPr/>
        <p:txBody>
          <a:bodyPr/>
          <a:lstStyle/>
          <a:p>
            <a:r>
              <a:rPr kumimoji="1" lang="ja-JP" altLang="en-US"/>
              <a:t>研究背景と目的：研究背景</a:t>
            </a:r>
            <a:endParaRPr kumimoji="1" lang="ja-JP" altLang="en-US" dirty="0"/>
          </a:p>
        </p:txBody>
      </p:sp>
      <p:sp>
        <p:nvSpPr>
          <p:cNvPr id="3" name="コンテンツ プレースホルダー 2">
            <a:extLst>
              <a:ext uri="{FF2B5EF4-FFF2-40B4-BE49-F238E27FC236}">
                <a16:creationId xmlns:a16="http://schemas.microsoft.com/office/drawing/2014/main" id="{CF0921C4-2222-1B27-7D89-8486161A8FB4}"/>
              </a:ext>
            </a:extLst>
          </p:cNvPr>
          <p:cNvSpPr>
            <a:spLocks noGrp="1"/>
          </p:cNvSpPr>
          <p:nvPr>
            <p:ph idx="1"/>
          </p:nvPr>
        </p:nvSpPr>
        <p:spPr>
          <a:xfrm>
            <a:off x="530771" y="1135115"/>
            <a:ext cx="11403725" cy="5391262"/>
          </a:xfrm>
        </p:spPr>
        <p:txBody>
          <a:bodyPr>
            <a:normAutofit/>
          </a:bodyPr>
          <a:lstStyle/>
          <a:p>
            <a:r>
              <a:rPr lang="en-US" altLang="ja-JP" dirty="0"/>
              <a:t>LSTM(Long Short-Term Memory)</a:t>
            </a:r>
            <a:r>
              <a:rPr lang="ja-JP" altLang="en-US" dirty="0"/>
              <a:t>：</a:t>
            </a:r>
            <a:r>
              <a:rPr lang="en-US" altLang="ja-JP" dirty="0"/>
              <a:t>RNN</a:t>
            </a:r>
            <a:r>
              <a:rPr lang="ja-JP" altLang="en-US" dirty="0"/>
              <a:t>を拡張したモデル</a:t>
            </a:r>
            <a:endParaRPr lang="en-US" altLang="ja-JP" dirty="0"/>
          </a:p>
          <a:p>
            <a:endParaRPr lang="en-US" altLang="ja-JP" dirty="0"/>
          </a:p>
          <a:p>
            <a:r>
              <a:rPr lang="ja-JP" altLang="en-US" dirty="0"/>
              <a:t>予測精度を向上させる試み：入力データに対する</a:t>
            </a:r>
            <a:r>
              <a:rPr lang="ja-JP" altLang="en-US"/>
              <a:t>近似処理</a:t>
            </a:r>
            <a:endParaRPr lang="en-US" altLang="ja-JP" dirty="0"/>
          </a:p>
          <a:p>
            <a:pPr lvl="1"/>
            <a:r>
              <a:rPr lang="ja-JP" altLang="en-US" dirty="0"/>
              <a:t>ガウス近似が広く用いられている．</a:t>
            </a:r>
            <a:endParaRPr lang="en-US" altLang="ja-JP" dirty="0"/>
          </a:p>
          <a:p>
            <a:pPr lvl="1"/>
            <a:r>
              <a:rPr lang="ja-JP" altLang="en-US" dirty="0"/>
              <a:t>先行研究では，</a:t>
            </a:r>
            <a:r>
              <a:rPr lang="en-US" altLang="ja-JP" dirty="0"/>
              <a:t>Covid-19</a:t>
            </a:r>
            <a:r>
              <a:rPr lang="ja-JP" altLang="en-US" dirty="0"/>
              <a:t>のデータに対して</a:t>
            </a:r>
            <a:r>
              <a:rPr lang="en-US" altLang="ja-JP" dirty="0"/>
              <a:t>1</a:t>
            </a:r>
            <a:r>
              <a:rPr lang="ja-JP" altLang="en-US" dirty="0"/>
              <a:t>次元畳み込みを用いた近似</a:t>
            </a:r>
            <a:endParaRPr lang="en-US" altLang="ja-JP" dirty="0"/>
          </a:p>
          <a:p>
            <a:endParaRPr lang="en-US" altLang="ja-JP" dirty="0"/>
          </a:p>
          <a:p>
            <a:endParaRPr lang="en-US" altLang="ja-JP" dirty="0"/>
          </a:p>
          <a:p>
            <a:endParaRPr lang="en-US" altLang="ja-JP" dirty="0"/>
          </a:p>
          <a:p>
            <a:endParaRPr lang="en-US" altLang="ja-JP" dirty="0"/>
          </a:p>
          <a:p>
            <a:r>
              <a:rPr lang="ja-JP" altLang="en-US" dirty="0"/>
              <a:t>これらは，データが激しい凹凸を持つ場合に近似誤差が大きくなることや，</a:t>
            </a:r>
            <a:br>
              <a:rPr lang="en-US" altLang="ja-JP" dirty="0"/>
            </a:br>
            <a:r>
              <a:rPr lang="ja-JP" altLang="en-US" dirty="0"/>
              <a:t>山や谷という重要な情報を失ってしまう，更に単峰部分の抽出が不十分であるという課題がある</a:t>
            </a:r>
            <a:endParaRPr lang="en-US" altLang="ja-JP" dirty="0"/>
          </a:p>
          <a:p>
            <a:pPr marL="0" indent="0">
              <a:buNone/>
            </a:pPr>
            <a:endParaRPr lang="ja-JP" altLang="en-US" dirty="0"/>
          </a:p>
          <a:p>
            <a:endParaRPr lang="en" altLang="ja-JP" dirty="0"/>
          </a:p>
        </p:txBody>
      </p:sp>
      <p:sp>
        <p:nvSpPr>
          <p:cNvPr id="5" name="フッター プレースホルダー 4">
            <a:extLst>
              <a:ext uri="{FF2B5EF4-FFF2-40B4-BE49-F238E27FC236}">
                <a16:creationId xmlns:a16="http://schemas.microsoft.com/office/drawing/2014/main" id="{22A4E5AC-C3EA-5BAF-4CF2-15F47C5F84F5}"/>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pic>
        <p:nvPicPr>
          <p:cNvPr id="9" name="図 8" descr="グラフ&#10;&#10;自動的に生成された説明">
            <a:extLst>
              <a:ext uri="{FF2B5EF4-FFF2-40B4-BE49-F238E27FC236}">
                <a16:creationId xmlns:a16="http://schemas.microsoft.com/office/drawing/2014/main" id="{694F762C-4778-C271-F157-332F880104CC}"/>
              </a:ext>
            </a:extLst>
          </p:cNvPr>
          <p:cNvPicPr>
            <a:picLocks noChangeAspect="1"/>
          </p:cNvPicPr>
          <p:nvPr/>
        </p:nvPicPr>
        <p:blipFill>
          <a:blip r:embed="rId3"/>
          <a:stretch>
            <a:fillRect/>
          </a:stretch>
        </p:blipFill>
        <p:spPr>
          <a:xfrm>
            <a:off x="2008131" y="3429000"/>
            <a:ext cx="2826850" cy="1869304"/>
          </a:xfrm>
          <a:prstGeom prst="rect">
            <a:avLst/>
          </a:prstGeom>
        </p:spPr>
      </p:pic>
      <p:pic>
        <p:nvPicPr>
          <p:cNvPr id="12" name="図 11">
            <a:extLst>
              <a:ext uri="{FF2B5EF4-FFF2-40B4-BE49-F238E27FC236}">
                <a16:creationId xmlns:a16="http://schemas.microsoft.com/office/drawing/2014/main" id="{66357F64-AC29-2878-81A9-62A6F4C34B4B}"/>
              </a:ext>
            </a:extLst>
          </p:cNvPr>
          <p:cNvPicPr>
            <a:picLocks noChangeAspect="1"/>
          </p:cNvPicPr>
          <p:nvPr/>
        </p:nvPicPr>
        <p:blipFill>
          <a:blip r:embed="rId4"/>
          <a:stretch>
            <a:fillRect/>
          </a:stretch>
        </p:blipFill>
        <p:spPr>
          <a:xfrm>
            <a:off x="5683404" y="3429000"/>
            <a:ext cx="5089914" cy="1869304"/>
          </a:xfrm>
          <a:prstGeom prst="rect">
            <a:avLst/>
          </a:prstGeom>
        </p:spPr>
      </p:pic>
      <p:sp>
        <p:nvSpPr>
          <p:cNvPr id="13" name="円/楕円 12">
            <a:extLst>
              <a:ext uri="{FF2B5EF4-FFF2-40B4-BE49-F238E27FC236}">
                <a16:creationId xmlns:a16="http://schemas.microsoft.com/office/drawing/2014/main" id="{4D662110-E0E6-05DF-A25D-4F24D5AF2043}"/>
              </a:ext>
            </a:extLst>
          </p:cNvPr>
          <p:cNvSpPr/>
          <p:nvPr/>
        </p:nvSpPr>
        <p:spPr>
          <a:xfrm>
            <a:off x="9976007" y="3532451"/>
            <a:ext cx="461535" cy="4596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a:extLst>
              <a:ext uri="{FF2B5EF4-FFF2-40B4-BE49-F238E27FC236}">
                <a16:creationId xmlns:a16="http://schemas.microsoft.com/office/drawing/2014/main" id="{7269D115-6018-24D9-6EA9-75CA6112BA4F}"/>
              </a:ext>
            </a:extLst>
          </p:cNvPr>
          <p:cNvSpPr/>
          <p:nvPr/>
        </p:nvSpPr>
        <p:spPr>
          <a:xfrm>
            <a:off x="4060691" y="4382886"/>
            <a:ext cx="461535" cy="4596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2525AC62-4B28-8595-557C-DBD2617B8B28}"/>
              </a:ext>
            </a:extLst>
          </p:cNvPr>
          <p:cNvSpPr/>
          <p:nvPr/>
        </p:nvSpPr>
        <p:spPr>
          <a:xfrm>
            <a:off x="3517168" y="4234344"/>
            <a:ext cx="461535" cy="45968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a:extLst>
              <a:ext uri="{FF2B5EF4-FFF2-40B4-BE49-F238E27FC236}">
                <a16:creationId xmlns:a16="http://schemas.microsoft.com/office/drawing/2014/main" id="{23BCA89D-955D-0641-988B-5E91D2D88A20}"/>
              </a:ext>
            </a:extLst>
          </p:cNvPr>
          <p:cNvSpPr/>
          <p:nvPr/>
        </p:nvSpPr>
        <p:spPr>
          <a:xfrm>
            <a:off x="9201874" y="4234344"/>
            <a:ext cx="774134" cy="76993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下 6">
            <a:extLst>
              <a:ext uri="{FF2B5EF4-FFF2-40B4-BE49-F238E27FC236}">
                <a16:creationId xmlns:a16="http://schemas.microsoft.com/office/drawing/2014/main" id="{2F765510-2885-1B4C-BFB1-229357F430F2}"/>
              </a:ext>
            </a:extLst>
          </p:cNvPr>
          <p:cNvSpPr/>
          <p:nvPr/>
        </p:nvSpPr>
        <p:spPr>
          <a:xfrm>
            <a:off x="5704760" y="1676227"/>
            <a:ext cx="782477" cy="39344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日付プレースホルダー 3">
            <a:extLst>
              <a:ext uri="{FF2B5EF4-FFF2-40B4-BE49-F238E27FC236}">
                <a16:creationId xmlns:a16="http://schemas.microsoft.com/office/drawing/2014/main" id="{BE846E9E-D33A-F593-E561-DB92DDC509D3}"/>
              </a:ext>
            </a:extLst>
          </p:cNvPr>
          <p:cNvSpPr>
            <a:spLocks noGrp="1"/>
          </p:cNvSpPr>
          <p:nvPr>
            <p:ph type="dt" sz="half" idx="10"/>
          </p:nvPr>
        </p:nvSpPr>
        <p:spPr/>
        <p:txBody>
          <a:bodyPr/>
          <a:lstStyle/>
          <a:p>
            <a:fld id="{5C84B980-EE5C-DE41-994D-87FDB30EEA7D}" type="datetime1">
              <a:rPr lang="ja-JP" altLang="en-US" smtClean="0"/>
              <a:t>2023/3/4</a:t>
            </a:fld>
            <a:endParaRPr lang="ja-JP" altLang="en-US" dirty="0"/>
          </a:p>
        </p:txBody>
      </p:sp>
      <p:sp>
        <p:nvSpPr>
          <p:cNvPr id="6" name="スライド番号プレースホルダー 5">
            <a:extLst>
              <a:ext uri="{FF2B5EF4-FFF2-40B4-BE49-F238E27FC236}">
                <a16:creationId xmlns:a16="http://schemas.microsoft.com/office/drawing/2014/main" id="{0C28A598-D32D-ECD3-5EE4-FC9DE7657256}"/>
              </a:ext>
            </a:extLst>
          </p:cNvPr>
          <p:cNvSpPr>
            <a:spLocks noGrp="1"/>
          </p:cNvSpPr>
          <p:nvPr>
            <p:ph type="sldNum" sz="quarter" idx="12"/>
          </p:nvPr>
        </p:nvSpPr>
        <p:spPr/>
        <p:txBody>
          <a:bodyPr/>
          <a:lstStyle/>
          <a:p>
            <a:fld id="{C2EA3249-E942-6548-99D7-50BB56ADF5E4}" type="slidenum">
              <a:rPr kumimoji="1" lang="ja-JP" altLang="en-US" smtClean="0"/>
              <a:t>4</a:t>
            </a:fld>
            <a:endParaRPr kumimoji="1" lang="ja-JP" altLang="en-US"/>
          </a:p>
        </p:txBody>
      </p:sp>
    </p:spTree>
    <p:extLst>
      <p:ext uri="{BB962C8B-B14F-4D97-AF65-F5344CB8AC3E}">
        <p14:creationId xmlns:p14="http://schemas.microsoft.com/office/powerpoint/2010/main" val="20518140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5CB744-039A-2BC2-D50C-343CD0C77BD9}"/>
              </a:ext>
            </a:extLst>
          </p:cNvPr>
          <p:cNvSpPr>
            <a:spLocks noGrp="1"/>
          </p:cNvSpPr>
          <p:nvPr>
            <p:ph type="title"/>
          </p:nvPr>
        </p:nvSpPr>
        <p:spPr/>
        <p:txBody>
          <a:bodyPr>
            <a:normAutofit/>
          </a:bodyPr>
          <a:lstStyle/>
          <a:p>
            <a:r>
              <a:rPr kumimoji="1" lang="ja-JP" altLang="en-US"/>
              <a:t>関連研究：比較のための先行研究</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1D76D8D-FFB2-9447-B3A8-C833A23A77BD}"/>
                  </a:ext>
                </a:extLst>
              </p:cNvPr>
              <p:cNvSpPr>
                <a:spLocks noGrp="1"/>
              </p:cNvSpPr>
              <p:nvPr>
                <p:ph idx="1"/>
              </p:nvPr>
            </p:nvSpPr>
            <p:spPr/>
            <p:txBody>
              <a:bodyPr/>
              <a:lstStyle/>
              <a:p>
                <a:r>
                  <a:rPr lang="en-US" altLang="ja-JP" dirty="0"/>
                  <a:t>LSTM</a:t>
                </a:r>
                <a:r>
                  <a:rPr lang="ja-JP" altLang="en-US" dirty="0"/>
                  <a:t>を用いた時系列予測</a:t>
                </a:r>
                <a:endParaRPr lang="en-US" altLang="ja-JP" dirty="0"/>
              </a:p>
              <a:p>
                <a:pPr lvl="1"/>
                <a:r>
                  <a:rPr kumimoji="1" lang="en-US" altLang="ja-JP" dirty="0">
                    <a:solidFill>
                      <a:schemeClr val="bg1">
                        <a:lumMod val="75000"/>
                      </a:schemeClr>
                    </a:solidFill>
                  </a:rPr>
                  <a:t>Bidirectional LSTM</a:t>
                </a:r>
                <a:r>
                  <a:rPr kumimoji="1" lang="ja-JP" altLang="en-US" dirty="0">
                    <a:solidFill>
                      <a:schemeClr val="bg1">
                        <a:lumMod val="75000"/>
                      </a:schemeClr>
                    </a:solidFill>
                  </a:rPr>
                  <a:t>を用いた</a:t>
                </a:r>
                <a:r>
                  <a:rPr kumimoji="1" lang="ja-JP" altLang="en-US">
                    <a:solidFill>
                      <a:schemeClr val="bg1">
                        <a:lumMod val="75000"/>
                      </a:schemeClr>
                    </a:solidFill>
                  </a:rPr>
                  <a:t>時系列予測</a:t>
                </a:r>
                <a:endParaRPr kumimoji="1" lang="en-US" altLang="ja-JP" dirty="0">
                  <a:solidFill>
                    <a:schemeClr val="bg1">
                      <a:lumMod val="75000"/>
                    </a:schemeClr>
                  </a:solidFill>
                </a:endParaRPr>
              </a:p>
              <a:p>
                <a:pPr lvl="1"/>
                <a:r>
                  <a:rPr kumimoji="1" lang="ja-JP" altLang="en-US">
                    <a:solidFill>
                      <a:schemeClr val="bg1">
                        <a:lumMod val="75000"/>
                      </a:schemeClr>
                    </a:solidFill>
                  </a:rPr>
                  <a:t>モビリティデータ</a:t>
                </a:r>
                <a:r>
                  <a:rPr kumimoji="1" lang="ja-JP" altLang="en-US" dirty="0">
                    <a:solidFill>
                      <a:schemeClr val="bg1">
                        <a:lumMod val="75000"/>
                      </a:schemeClr>
                    </a:solidFill>
                  </a:rPr>
                  <a:t>を用いたマルチパス </a:t>
                </a:r>
                <a:r>
                  <a:rPr kumimoji="1" lang="en-US" altLang="ja-JP" dirty="0">
                    <a:solidFill>
                      <a:schemeClr val="bg1">
                        <a:lumMod val="75000"/>
                      </a:schemeClr>
                    </a:solidFill>
                  </a:rPr>
                  <a:t>LSTM </a:t>
                </a:r>
                <a:r>
                  <a:rPr kumimoji="1" lang="ja-JP" altLang="en-US" dirty="0">
                    <a:solidFill>
                      <a:schemeClr val="bg1">
                        <a:lumMod val="75000"/>
                      </a:schemeClr>
                    </a:solidFill>
                  </a:rPr>
                  <a:t>による </a:t>
                </a:r>
                <a:r>
                  <a:rPr kumimoji="1" lang="en-US" altLang="ja-JP" dirty="0">
                    <a:solidFill>
                      <a:schemeClr val="bg1">
                        <a:lumMod val="75000"/>
                      </a:schemeClr>
                    </a:solidFill>
                  </a:rPr>
                  <a:t>Covid-19 </a:t>
                </a:r>
                <a:r>
                  <a:rPr kumimoji="1" lang="ja-JP" altLang="en-US" dirty="0">
                    <a:solidFill>
                      <a:schemeClr val="bg1">
                        <a:lumMod val="75000"/>
                      </a:schemeClr>
                    </a:solidFill>
                  </a:rPr>
                  <a:t>の感染者数予測</a:t>
                </a:r>
                <a:endParaRPr kumimoji="1" lang="en-US" altLang="ja-JP" dirty="0">
                  <a:solidFill>
                    <a:schemeClr val="bg1">
                      <a:lumMod val="75000"/>
                    </a:schemeClr>
                  </a:solidFill>
                </a:endParaRPr>
              </a:p>
              <a:p>
                <a:pPr lvl="1"/>
                <a:r>
                  <a:rPr lang="en-US" altLang="ja-JP" dirty="0"/>
                  <a:t>1</a:t>
                </a:r>
                <a:r>
                  <a:rPr lang="ja-JP" altLang="en-US" dirty="0"/>
                  <a:t>次元畳み込みを用いた</a:t>
                </a:r>
                <a:r>
                  <a:rPr lang="en-US" altLang="ja-JP" dirty="0"/>
                  <a:t>LSTM</a:t>
                </a:r>
                <a:r>
                  <a:rPr lang="ja-JP" altLang="en-US" dirty="0"/>
                  <a:t>による</a:t>
                </a:r>
                <a:r>
                  <a:rPr lang="en-US" altLang="ja-JP" dirty="0"/>
                  <a:t>Covid-19</a:t>
                </a:r>
                <a:r>
                  <a:rPr lang="ja-JP" altLang="en-US" dirty="0"/>
                  <a:t>の</a:t>
                </a:r>
                <a:r>
                  <a:rPr lang="ja-JP" altLang="en-US"/>
                  <a:t>時系列予測</a:t>
                </a:r>
                <a:endParaRPr lang="en-US" altLang="ja-JP" dirty="0"/>
              </a:p>
              <a:p>
                <a:pPr lvl="2"/>
                <a:r>
                  <a:rPr lang="ja-JP" altLang="en-US"/>
                  <a:t>入力データに対して１次元畳み込みを用いた近似処理を行う → 予測精度の向上</a:t>
                </a:r>
                <a:endParaRPr lang="en-US" altLang="ja-JP" dirty="0"/>
              </a:p>
              <a:p>
                <a:pPr lvl="2"/>
                <a14:m>
                  <m:oMath xmlns:m="http://schemas.openxmlformats.org/officeDocument/2006/math">
                    <m:r>
                      <a:rPr kumimoji="1" lang="en-US" altLang="ja-JP" b="0" i="1" smtClean="0">
                        <a:latin typeface="Cambria Math" panose="02040503050406030204" pitchFamily="18" charset="0"/>
                      </a:rPr>
                      <m:t>𝑘</m:t>
                    </m:r>
                  </m:oMath>
                </a14:m>
                <a:r>
                  <a:rPr kumimoji="1" lang="ja-JP" altLang="en-US"/>
                  <a:t>ピーク近似と比較実験を行い，時系列予測への影響の差を検証する</a:t>
                </a:r>
                <a:endParaRPr kumimoji="1"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01D76D8D-FFB2-9447-B3A8-C833A23A77BD}"/>
                  </a:ext>
                </a:extLst>
              </p:cNvPr>
              <p:cNvSpPr>
                <a:spLocks noGrp="1" noRot="1" noChangeAspect="1" noMove="1" noResize="1" noEditPoints="1" noAdjustHandles="1" noChangeArrowheads="1" noChangeShapeType="1" noTextEdit="1"/>
              </p:cNvSpPr>
              <p:nvPr>
                <p:ph idx="1"/>
              </p:nvPr>
            </p:nvSpPr>
            <p:spPr>
              <a:blipFill>
                <a:blip r:embed="rId3"/>
                <a:stretch>
                  <a:fillRect l="-456"/>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FB596F66-86D9-AA00-1EDD-FC3CAA9B7B55}"/>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pic>
        <p:nvPicPr>
          <p:cNvPr id="4" name="図 3">
            <a:extLst>
              <a:ext uri="{FF2B5EF4-FFF2-40B4-BE49-F238E27FC236}">
                <a16:creationId xmlns:a16="http://schemas.microsoft.com/office/drawing/2014/main" id="{7EC68D06-4FF6-87FD-5A8D-ACEE47237ABE}"/>
              </a:ext>
            </a:extLst>
          </p:cNvPr>
          <p:cNvPicPr>
            <a:picLocks noChangeAspect="1"/>
          </p:cNvPicPr>
          <p:nvPr/>
        </p:nvPicPr>
        <p:blipFill>
          <a:blip r:embed="rId4"/>
          <a:stretch>
            <a:fillRect/>
          </a:stretch>
        </p:blipFill>
        <p:spPr>
          <a:xfrm>
            <a:off x="2641598" y="3656039"/>
            <a:ext cx="6908802" cy="2537302"/>
          </a:xfrm>
          <a:prstGeom prst="rect">
            <a:avLst/>
          </a:prstGeom>
        </p:spPr>
      </p:pic>
      <p:sp>
        <p:nvSpPr>
          <p:cNvPr id="14" name="テキスト ボックス 13">
            <a:extLst>
              <a:ext uri="{FF2B5EF4-FFF2-40B4-BE49-F238E27FC236}">
                <a16:creationId xmlns:a16="http://schemas.microsoft.com/office/drawing/2014/main" id="{4FE14D36-AB84-2817-64B4-A299CA97CBED}"/>
              </a:ext>
            </a:extLst>
          </p:cNvPr>
          <p:cNvSpPr txBox="1"/>
          <p:nvPr/>
        </p:nvSpPr>
        <p:spPr>
          <a:xfrm>
            <a:off x="3814954" y="6213895"/>
            <a:ext cx="4562090" cy="307777"/>
          </a:xfrm>
          <a:prstGeom prst="rect">
            <a:avLst/>
          </a:prstGeom>
          <a:noFill/>
        </p:spPr>
        <p:txBody>
          <a:bodyPr wrap="square" rtlCol="0">
            <a:spAutoFit/>
          </a:bodyPr>
          <a:lstStyle/>
          <a:p>
            <a:pPr algn="ctr"/>
            <a:r>
              <a:rPr lang="ja-JP" altLang="en-US" sz="1400" dirty="0">
                <a:latin typeface="メイリオ" panose="020B0604030504040204" pitchFamily="50" charset="-128"/>
                <a:ea typeface="メイリオ" panose="020B0604030504040204" pitchFamily="50" charset="-128"/>
              </a:rPr>
              <a:t>日本の感染者数の畳み込み</a:t>
            </a:r>
            <a:r>
              <a:rPr lang="en-US" altLang="ja-JP" sz="1400" dirty="0">
                <a:latin typeface="メイリオ" panose="020B0604030504040204" pitchFamily="50" charset="-128"/>
                <a:ea typeface="メイリオ" panose="020B0604030504040204" pitchFamily="50" charset="-128"/>
              </a:rPr>
              <a:t>(7</a:t>
            </a:r>
            <a:r>
              <a:rPr lang="ja-JP" altLang="en-US" sz="1400" dirty="0">
                <a:latin typeface="メイリオ" panose="020B0604030504040204" pitchFamily="50" charset="-128"/>
                <a:ea typeface="メイリオ" panose="020B0604030504040204" pitchFamily="50" charset="-128"/>
              </a:rPr>
              <a:t>日間，</a:t>
            </a:r>
            <a:r>
              <a:rPr lang="en-US" altLang="ja-JP" sz="1400" dirty="0">
                <a:latin typeface="メイリオ" panose="020B0604030504040204" pitchFamily="50" charset="-128"/>
                <a:ea typeface="メイリオ" panose="020B0604030504040204" pitchFamily="50" charset="-128"/>
              </a:rPr>
              <a:t>2022</a:t>
            </a:r>
            <a:r>
              <a:rPr lang="ja-JP" altLang="en-US" sz="1400" dirty="0">
                <a:latin typeface="メイリオ" panose="020B0604030504040204" pitchFamily="50" charset="-128"/>
                <a:ea typeface="メイリオ" panose="020B0604030504040204" pitchFamily="50" charset="-128"/>
              </a:rPr>
              <a:t>年</a:t>
            </a:r>
            <a:r>
              <a:rPr lang="en-US" altLang="ja-JP" sz="1400" dirty="0">
                <a:latin typeface="メイリオ" panose="020B0604030504040204" pitchFamily="50" charset="-128"/>
                <a:ea typeface="メイリオ" panose="020B0604030504040204" pitchFamily="50" charset="-128"/>
              </a:rPr>
              <a:t>4</a:t>
            </a:r>
            <a:r>
              <a:rPr lang="ja-JP" altLang="en-US" sz="1400" dirty="0">
                <a:latin typeface="メイリオ" panose="020B0604030504040204" pitchFamily="50" charset="-128"/>
                <a:ea typeface="メイリオ" panose="020B0604030504040204" pitchFamily="50" charset="-128"/>
              </a:rPr>
              <a:t>月時点</a:t>
            </a:r>
            <a:r>
              <a:rPr lang="en-US" altLang="ja-JP" sz="1400" dirty="0">
                <a:latin typeface="メイリオ" panose="020B0604030504040204" pitchFamily="50" charset="-128"/>
                <a:ea typeface="メイリオ" panose="020B0604030504040204" pitchFamily="50" charset="-128"/>
              </a:rPr>
              <a:t>)</a:t>
            </a:r>
            <a:endParaRPr kumimoji="1" lang="ja-JP" altLang="en-US" sz="1400" dirty="0">
              <a:latin typeface="メイリオ" panose="020B0604030504040204" pitchFamily="50" charset="-128"/>
              <a:ea typeface="メイリオ" panose="020B0604030504040204" pitchFamily="50" charset="-128"/>
            </a:endParaRPr>
          </a:p>
        </p:txBody>
      </p:sp>
      <p:sp>
        <p:nvSpPr>
          <p:cNvPr id="6" name="日付プレースホルダー 5">
            <a:extLst>
              <a:ext uri="{FF2B5EF4-FFF2-40B4-BE49-F238E27FC236}">
                <a16:creationId xmlns:a16="http://schemas.microsoft.com/office/drawing/2014/main" id="{E4F44976-A2C1-8E20-CFC9-306B85317CCE}"/>
              </a:ext>
            </a:extLst>
          </p:cNvPr>
          <p:cNvSpPr>
            <a:spLocks noGrp="1"/>
          </p:cNvSpPr>
          <p:nvPr>
            <p:ph type="dt" sz="half" idx="10"/>
          </p:nvPr>
        </p:nvSpPr>
        <p:spPr/>
        <p:txBody>
          <a:bodyPr/>
          <a:lstStyle/>
          <a:p>
            <a:fld id="{66D29DEB-38E6-3A45-9E6F-E7F3AFF3E2CC}" type="datetime1">
              <a:rPr lang="ja-JP" altLang="en-US" smtClean="0"/>
              <a:t>2023/3/4</a:t>
            </a:fld>
            <a:endParaRPr lang="ja-JP" altLang="en-US" dirty="0"/>
          </a:p>
        </p:txBody>
      </p:sp>
      <p:sp>
        <p:nvSpPr>
          <p:cNvPr id="7" name="スライド番号プレースホルダー 6">
            <a:extLst>
              <a:ext uri="{FF2B5EF4-FFF2-40B4-BE49-F238E27FC236}">
                <a16:creationId xmlns:a16="http://schemas.microsoft.com/office/drawing/2014/main" id="{0F6B8E7B-5E89-DBD0-37F5-6DE48B00D9F3}"/>
              </a:ext>
            </a:extLst>
          </p:cNvPr>
          <p:cNvSpPr>
            <a:spLocks noGrp="1"/>
          </p:cNvSpPr>
          <p:nvPr>
            <p:ph type="sldNum" sz="quarter" idx="12"/>
          </p:nvPr>
        </p:nvSpPr>
        <p:spPr/>
        <p:txBody>
          <a:bodyPr/>
          <a:lstStyle/>
          <a:p>
            <a:fld id="{C2EA3249-E942-6548-99D7-50BB56ADF5E4}" type="slidenum">
              <a:rPr kumimoji="1" lang="ja-JP" altLang="en-US" smtClean="0"/>
              <a:t>40</a:t>
            </a:fld>
            <a:endParaRPr kumimoji="1" lang="ja-JP" altLang="en-US"/>
          </a:p>
        </p:txBody>
      </p:sp>
    </p:spTree>
    <p:extLst>
      <p:ext uri="{BB962C8B-B14F-4D97-AF65-F5344CB8AC3E}">
        <p14:creationId xmlns:p14="http://schemas.microsoft.com/office/powerpoint/2010/main" val="1461151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A40C8856-44E6-5CF9-BD39-904319C035A1}"/>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p>
                        <m:sSupPr>
                          <m:ctrlPr>
                            <a:rPr kumimoji="1" lang="en-US" altLang="ja-JP" i="1" smtClean="0">
                              <a:latin typeface="Cambria Math" panose="02040503050406030204" pitchFamily="18" charset="0"/>
                            </a:rPr>
                          </m:ctrlPr>
                        </m:sSupPr>
                        <m:e>
                          <m:r>
                            <m:rPr>
                              <m:nor/>
                            </m:rPr>
                            <a:rPr lang="ja-JP" altLang="en-US"/>
                            <m:t>最適</m:t>
                          </m:r>
                          <m:r>
                            <m:rPr>
                              <m:nor/>
                            </m:rPr>
                            <a:rPr lang="ja-JP" altLang="en-US"/>
                            <m:t>ピラミッド</m:t>
                          </m:r>
                          <m:r>
                            <m:rPr>
                              <m:nor/>
                            </m:rPr>
                            <a:rPr lang="ja-JP" altLang="en-US"/>
                            <m:t>問題</m:t>
                          </m:r>
                          <m:r>
                            <m:rPr>
                              <m:nor/>
                            </m:rPr>
                            <a:rPr lang="en-US" altLang="ja-JP" dirty="0"/>
                            <m:t>(</m:t>
                          </m:r>
                          <m:r>
                            <m:rPr>
                              <m:nor/>
                            </m:rPr>
                            <a:rPr lang="ja-JP" altLang="en-US"/>
                            <m:t>２</m:t>
                          </m:r>
                          <m:r>
                            <m:rPr>
                              <m:nor/>
                            </m:rPr>
                            <a:rPr lang="ja-JP" altLang="en-US"/>
                            <m:t>次元</m:t>
                          </m:r>
                          <m:r>
                            <m:rPr>
                              <m:nor/>
                            </m:rPr>
                            <a:rPr lang="en-US" altLang="ja-JP" dirty="0"/>
                            <m:t>)</m:t>
                          </m:r>
                        </m:e>
                        <m:sup>
                          <m:r>
                            <a:rPr kumimoji="1" lang="en-US" altLang="ja-JP" b="0" i="1" smtClean="0">
                              <a:latin typeface="Cambria Math" panose="02040503050406030204" pitchFamily="18" charset="0"/>
                            </a:rPr>
                            <m:t>[4]</m:t>
                          </m:r>
                        </m:sup>
                      </m:sSup>
                    </m:oMath>
                  </m:oMathPara>
                </a14:m>
                <a:endParaRPr kumimoji="1" lang="ja-JP" altLang="en-US"/>
              </a:p>
            </p:txBody>
          </p:sp>
        </mc:Choice>
        <mc:Fallback xmlns="">
          <p:sp>
            <p:nvSpPr>
              <p:cNvPr id="2" name="タイトル 1">
                <a:extLst>
                  <a:ext uri="{FF2B5EF4-FFF2-40B4-BE49-F238E27FC236}">
                    <a16:creationId xmlns:a16="http://schemas.microsoft.com/office/drawing/2014/main" id="{A40C8856-44E6-5CF9-BD39-904319C035A1}"/>
                  </a:ext>
                </a:extLst>
              </p:cNvPr>
              <p:cNvSpPr>
                <a:spLocks noGrp="1" noRot="1" noChangeAspect="1" noMove="1" noResize="1" noEditPoints="1" noAdjustHandles="1" noChangeArrowheads="1" noChangeShapeType="1" noTextEdit="1"/>
              </p:cNvSpPr>
              <p:nvPr>
                <p:ph type="title"/>
              </p:nvPr>
            </p:nvSpPr>
            <p:spPr>
              <a:blipFill>
                <a:blip r:embed="rId2"/>
                <a:stretch>
                  <a:fillRect l="-1025" b="-4688"/>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5047B65E-6D11-9330-2C0E-DF837E4AD2A7}"/>
              </a:ext>
            </a:extLst>
          </p:cNvPr>
          <p:cNvSpPr>
            <a:spLocks noGrp="1"/>
          </p:cNvSpPr>
          <p:nvPr>
            <p:ph idx="1"/>
          </p:nvPr>
        </p:nvSpPr>
        <p:spPr/>
        <p:txBody>
          <a:bodyPr/>
          <a:lstStyle/>
          <a:p>
            <a:r>
              <a:rPr kumimoji="1" lang="ja-JP" altLang="en-US"/>
              <a:t>グラフアルゴリズムを用い，２つ以上の</a:t>
            </a:r>
            <a:r>
              <a:rPr kumimoji="1" lang="en-US" altLang="ja-JP" dirty="0"/>
              <a:t>2 </a:t>
            </a:r>
            <a:r>
              <a:rPr kumimoji="1" lang="ja-JP" altLang="en-US"/>
              <a:t>つ以上の属性を持つ最適数値属性結合ルールと階層構造の数値属性結合ルールを与える．</a:t>
            </a:r>
            <a:endParaRPr kumimoji="1" lang="en-US" altLang="ja-JP" dirty="0"/>
          </a:p>
          <a:p>
            <a:pPr marL="0" indent="0">
              <a:buNone/>
            </a:pPr>
            <a:r>
              <a:rPr lang="ja-JP" altLang="en-US"/>
              <a:t>→ 領域として切り出さず，性質の良い関数として切り出しを行う．</a:t>
            </a:r>
            <a:endParaRPr lang="en-US" altLang="ja-JP" dirty="0"/>
          </a:p>
          <a:p>
            <a:pPr marL="0" indent="0">
              <a:buNone/>
            </a:pPr>
            <a:endParaRPr lang="en-US" altLang="ja-JP" dirty="0"/>
          </a:p>
        </p:txBody>
      </p:sp>
      <p:sp>
        <p:nvSpPr>
          <p:cNvPr id="5" name="フッター プレースホルダー 4">
            <a:extLst>
              <a:ext uri="{FF2B5EF4-FFF2-40B4-BE49-F238E27FC236}">
                <a16:creationId xmlns:a16="http://schemas.microsoft.com/office/drawing/2014/main" id="{6E968C66-0A11-0F42-ECE3-23D90D706A48}"/>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a:p>
        </p:txBody>
      </p:sp>
      <p:pic>
        <p:nvPicPr>
          <p:cNvPr id="8" name="図 7" descr="グラフィカル ユーザー インターフェイス&#10;&#10;自動的に生成された説明">
            <a:extLst>
              <a:ext uri="{FF2B5EF4-FFF2-40B4-BE49-F238E27FC236}">
                <a16:creationId xmlns:a16="http://schemas.microsoft.com/office/drawing/2014/main" id="{F815C0FE-FC8F-F9AD-78FB-311CC8601598}"/>
              </a:ext>
            </a:extLst>
          </p:cNvPr>
          <p:cNvPicPr>
            <a:picLocks noChangeAspect="1"/>
          </p:cNvPicPr>
          <p:nvPr/>
        </p:nvPicPr>
        <p:blipFill>
          <a:blip r:embed="rId3"/>
          <a:stretch>
            <a:fillRect/>
          </a:stretch>
        </p:blipFill>
        <p:spPr>
          <a:xfrm>
            <a:off x="7535430" y="2935218"/>
            <a:ext cx="4125795" cy="2772296"/>
          </a:xfrm>
          <a:prstGeom prst="rect">
            <a:avLst/>
          </a:prstGeom>
        </p:spPr>
      </p:pic>
      <p:sp>
        <p:nvSpPr>
          <p:cNvPr id="9" name="テキスト ボックス 8">
            <a:extLst>
              <a:ext uri="{FF2B5EF4-FFF2-40B4-BE49-F238E27FC236}">
                <a16:creationId xmlns:a16="http://schemas.microsoft.com/office/drawing/2014/main" id="{2AB65E14-F591-E7FC-D5FA-8ABD3534A550}"/>
              </a:ext>
            </a:extLst>
          </p:cNvPr>
          <p:cNvSpPr txBox="1"/>
          <p:nvPr/>
        </p:nvSpPr>
        <p:spPr>
          <a:xfrm>
            <a:off x="530771" y="5892592"/>
            <a:ext cx="11130454" cy="253916"/>
          </a:xfrm>
          <a:prstGeom prst="rect">
            <a:avLst/>
          </a:prstGeom>
          <a:noFill/>
        </p:spPr>
        <p:txBody>
          <a:bodyPr wrap="square">
            <a:spAutoFit/>
          </a:bodyPr>
          <a:lstStyle/>
          <a:p>
            <a:r>
              <a:rPr lang="en-US" altLang="ja-JP" sz="1050" dirty="0">
                <a:latin typeface="Times New Roman" panose="02020603050405020304" pitchFamily="18" charset="0"/>
                <a:cs typeface="Times New Roman" panose="02020603050405020304" pitchFamily="18" charset="0"/>
              </a:rPr>
              <a:t>[5]</a:t>
            </a:r>
            <a:r>
              <a:rPr lang="ja-JP" altLang="en-US" sz="1050" b="0">
                <a:solidFill>
                  <a:srgbClr val="222222"/>
                </a:solidFill>
                <a:effectLst/>
                <a:latin typeface="Arial" panose="020B0604020202020204" pitchFamily="34" charset="0"/>
              </a:rPr>
              <a:t>全眞嬉</a:t>
            </a:r>
            <a:r>
              <a:rPr lang="en-US" altLang="ja-JP" sz="1050" b="0" dirty="0">
                <a:solidFill>
                  <a:srgbClr val="222222"/>
                </a:solidFill>
                <a:effectLst/>
                <a:latin typeface="Arial" panose="020B0604020202020204" pitchFamily="34" charset="0"/>
              </a:rPr>
              <a:t>, </a:t>
            </a:r>
            <a:r>
              <a:rPr lang="ja-JP" altLang="en-US" sz="1050" b="0">
                <a:solidFill>
                  <a:srgbClr val="222222"/>
                </a:solidFill>
                <a:effectLst/>
                <a:latin typeface="Arial" panose="020B0604020202020204" pitchFamily="34" charset="0"/>
              </a:rPr>
              <a:t>加藤直樹</a:t>
            </a:r>
            <a:r>
              <a:rPr lang="en-US" altLang="ja-JP" sz="1050" b="0" dirty="0">
                <a:solidFill>
                  <a:srgbClr val="222222"/>
                </a:solidFill>
                <a:effectLst/>
                <a:latin typeface="Arial" panose="020B0604020202020204" pitchFamily="34" charset="0"/>
              </a:rPr>
              <a:t>, </a:t>
            </a:r>
            <a:r>
              <a:rPr lang="ja-JP" altLang="en-US" sz="1050" b="0">
                <a:solidFill>
                  <a:srgbClr val="222222"/>
                </a:solidFill>
                <a:effectLst/>
                <a:latin typeface="Arial" panose="020B0604020202020204" pitchFamily="34" charset="0"/>
              </a:rPr>
              <a:t>徳山豪</a:t>
            </a:r>
            <a:r>
              <a:rPr lang="en-US" altLang="ja-JP" sz="1050" b="0" dirty="0">
                <a:solidFill>
                  <a:srgbClr val="222222"/>
                </a:solidFill>
                <a:effectLst/>
                <a:latin typeface="Arial" panose="020B0604020202020204" pitchFamily="34" charset="0"/>
              </a:rPr>
              <a:t>. "</a:t>
            </a:r>
            <a:r>
              <a:rPr lang="ja-JP" altLang="en-US" sz="1050" b="0">
                <a:solidFill>
                  <a:srgbClr val="222222"/>
                </a:solidFill>
                <a:effectLst/>
                <a:latin typeface="Arial" panose="020B0604020202020204" pitchFamily="34" charset="0"/>
              </a:rPr>
              <a:t>高次元ピラミッドを用いた数値属性ルールの生成とデータマイニングへの応用</a:t>
            </a:r>
            <a:r>
              <a:rPr lang="en-US" altLang="ja-JP" sz="1050" b="0" dirty="0">
                <a:solidFill>
                  <a:srgbClr val="222222"/>
                </a:solidFill>
                <a:effectLst/>
                <a:latin typeface="Arial" panose="020B0604020202020204" pitchFamily="34" charset="0"/>
              </a:rPr>
              <a:t>." </a:t>
            </a:r>
            <a:r>
              <a:rPr lang="ja-JP" altLang="en-US" sz="1050" b="0">
                <a:solidFill>
                  <a:srgbClr val="222222"/>
                </a:solidFill>
                <a:effectLst/>
                <a:latin typeface="Arial" panose="020B0604020202020204" pitchFamily="34" charset="0"/>
              </a:rPr>
              <a:t>日本データベース学会 </a:t>
            </a:r>
            <a:r>
              <a:rPr lang="en" altLang="ja-JP" sz="1050" b="0" dirty="0">
                <a:solidFill>
                  <a:srgbClr val="222222"/>
                </a:solidFill>
                <a:effectLst/>
                <a:latin typeface="Arial" panose="020B0604020202020204" pitchFamily="34" charset="0"/>
              </a:rPr>
              <a:t>Letters 2 (2003): 83-86.</a:t>
            </a:r>
            <a:endParaRPr lang="en-US" altLang="ja-JP" sz="1050" dirty="0">
              <a:latin typeface="Times New Roman" panose="02020603050405020304" pitchFamily="18" charset="0"/>
              <a:cs typeface="Times New Roman" panose="02020603050405020304" pitchFamily="18" charset="0"/>
            </a:endParaRPr>
          </a:p>
        </p:txBody>
      </p:sp>
      <p:sp>
        <p:nvSpPr>
          <p:cNvPr id="10" name="コンテンツ プレースホルダー 2">
            <a:extLst>
              <a:ext uri="{FF2B5EF4-FFF2-40B4-BE49-F238E27FC236}">
                <a16:creationId xmlns:a16="http://schemas.microsoft.com/office/drawing/2014/main" id="{8BA55A4C-FA0E-801A-E313-61893864E7B1}"/>
              </a:ext>
            </a:extLst>
          </p:cNvPr>
          <p:cNvSpPr txBox="1">
            <a:spLocks/>
          </p:cNvSpPr>
          <p:nvPr/>
        </p:nvSpPr>
        <p:spPr>
          <a:xfrm>
            <a:off x="530771" y="2996847"/>
            <a:ext cx="6698704" cy="3394145"/>
          </a:xfrm>
          <a:prstGeom prst="rect">
            <a:avLst/>
          </a:prstGeom>
        </p:spPr>
        <p:txBody>
          <a:bodyPr vert="horz" lIns="91440" tIns="45720" rIns="91440" bIns="45720" rtlCol="0">
            <a:normAutofit/>
          </a:bodyPr>
          <a:lstStyle>
            <a:lvl1pPr marL="228600" indent="-228600" algn="l" defTabSz="914400" rtl="0" eaLnBrk="1" latinLnBrk="0" hangingPunct="1">
              <a:lnSpc>
                <a:spcPts val="2800"/>
              </a:lnSpc>
              <a:spcBef>
                <a:spcPts val="1000"/>
              </a:spcBef>
              <a:buFont typeface="Wingdings" pitchFamily="2" charset="2"/>
              <a:buChar char="n"/>
              <a:defRPr kumimoji="1" sz="2000" kern="1200">
                <a:solidFill>
                  <a:schemeClr val="tx1"/>
                </a:solidFill>
                <a:latin typeface="Meiryo" panose="020B0604030504040204" pitchFamily="34" charset="-128"/>
                <a:ea typeface="Meiryo" panose="020B0604030504040204" pitchFamily="34" charset="-128"/>
                <a:cs typeface="+mn-cs"/>
              </a:defRPr>
            </a:lvl1pPr>
            <a:lvl2pPr marL="800100" indent="-342900" algn="l" defTabSz="914400" rtl="0" eaLnBrk="1" latinLnBrk="0" hangingPunct="1">
              <a:lnSpc>
                <a:spcPts val="2800"/>
              </a:lnSpc>
              <a:spcBef>
                <a:spcPts val="500"/>
              </a:spcBef>
              <a:buFont typeface="Arial" panose="020B0604020202020204" pitchFamily="34" charset="0"/>
              <a:buChar char="•"/>
              <a:defRPr kumimoji="1" sz="1800" kern="1200">
                <a:solidFill>
                  <a:schemeClr val="tx1"/>
                </a:solidFill>
                <a:latin typeface="Meiryo" panose="020B0604030504040204" pitchFamily="34" charset="-128"/>
                <a:ea typeface="Meiryo" panose="020B0604030504040204" pitchFamily="34" charset="-128"/>
                <a:cs typeface="+mn-cs"/>
              </a:defRPr>
            </a:lvl2pPr>
            <a:lvl3pPr marL="1143000" indent="-228600" algn="l" defTabSz="914400" rtl="0" eaLnBrk="1" latinLnBrk="0" hangingPunct="1">
              <a:lnSpc>
                <a:spcPts val="2800"/>
              </a:lnSpc>
              <a:spcBef>
                <a:spcPts val="500"/>
              </a:spcBef>
              <a:buFont typeface="Arial" panose="020B0604020202020204" pitchFamily="34" charset="0"/>
              <a:buChar char="•"/>
              <a:defRPr kumimoji="1" sz="1600" kern="1200">
                <a:solidFill>
                  <a:schemeClr val="tx1"/>
                </a:solidFill>
                <a:latin typeface="Meiryo" panose="020B0604030504040204" pitchFamily="34" charset="-128"/>
                <a:ea typeface="Meiryo" panose="020B0604030504040204" pitchFamily="34" charset="-128"/>
                <a:cs typeface="+mn-cs"/>
              </a:defRPr>
            </a:lvl3pPr>
            <a:lvl4pPr marL="1600200" indent="-228600" algn="l" defTabSz="914400" rtl="0" eaLnBrk="1" latinLnBrk="0" hangingPunct="1">
              <a:lnSpc>
                <a:spcPts val="2800"/>
              </a:lnSpc>
              <a:spcBef>
                <a:spcPts val="500"/>
              </a:spcBef>
              <a:buFont typeface="Arial" panose="020B0604020202020204" pitchFamily="34" charset="0"/>
              <a:buChar char="•"/>
              <a:defRPr kumimoji="1" sz="1400" kern="1200">
                <a:solidFill>
                  <a:schemeClr val="tx1"/>
                </a:solidFill>
                <a:latin typeface="Meiryo" panose="020B0604030504040204" pitchFamily="34" charset="-128"/>
                <a:ea typeface="Meiryo" panose="020B0604030504040204" pitchFamily="34" charset="-128"/>
                <a:cs typeface="+mn-cs"/>
              </a:defRPr>
            </a:lvl4pPr>
            <a:lvl5pPr marL="2057400" indent="-228600" algn="l" defTabSz="914400" rtl="0" eaLnBrk="1" latinLnBrk="0" hangingPunct="1">
              <a:lnSpc>
                <a:spcPts val="2800"/>
              </a:lnSpc>
              <a:spcBef>
                <a:spcPts val="500"/>
              </a:spcBef>
              <a:buFont typeface="Arial" panose="020B0604020202020204" pitchFamily="34" charset="0"/>
              <a:buChar char="•"/>
              <a:defRPr kumimoji="1" sz="1400" kern="1200">
                <a:solidFill>
                  <a:schemeClr val="tx1"/>
                </a:solidFill>
                <a:latin typeface="Meiryo" panose="020B0604030504040204" pitchFamily="34" charset="-128"/>
                <a:ea typeface="Meiryo" panose="020B0604030504040204"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a:t>動的計画法を用いており，多項式時間アルゴリズムが提案されている</a:t>
            </a:r>
          </a:p>
        </p:txBody>
      </p:sp>
      <p:sp>
        <p:nvSpPr>
          <p:cNvPr id="4" name="日付プレースホルダー 3">
            <a:extLst>
              <a:ext uri="{FF2B5EF4-FFF2-40B4-BE49-F238E27FC236}">
                <a16:creationId xmlns:a16="http://schemas.microsoft.com/office/drawing/2014/main" id="{31F245D7-F959-7CD0-6459-ED0ED4561A34}"/>
              </a:ext>
            </a:extLst>
          </p:cNvPr>
          <p:cNvSpPr>
            <a:spLocks noGrp="1"/>
          </p:cNvSpPr>
          <p:nvPr>
            <p:ph type="dt" sz="half" idx="10"/>
          </p:nvPr>
        </p:nvSpPr>
        <p:spPr/>
        <p:txBody>
          <a:bodyPr/>
          <a:lstStyle/>
          <a:p>
            <a:fld id="{574433EA-28C4-BB4F-8A39-0E622CEC8AE5}" type="datetime1">
              <a:rPr lang="ja-JP" altLang="en-US" smtClean="0"/>
              <a:t>2023/3/4</a:t>
            </a:fld>
            <a:endParaRPr lang="ja-JP" altLang="en-US" dirty="0"/>
          </a:p>
        </p:txBody>
      </p:sp>
      <p:sp>
        <p:nvSpPr>
          <p:cNvPr id="6" name="スライド番号プレースホルダー 5">
            <a:extLst>
              <a:ext uri="{FF2B5EF4-FFF2-40B4-BE49-F238E27FC236}">
                <a16:creationId xmlns:a16="http://schemas.microsoft.com/office/drawing/2014/main" id="{1BE0A79F-5D73-B8FB-32F3-84112A180B9A}"/>
              </a:ext>
            </a:extLst>
          </p:cNvPr>
          <p:cNvSpPr>
            <a:spLocks noGrp="1"/>
          </p:cNvSpPr>
          <p:nvPr>
            <p:ph type="sldNum" sz="quarter" idx="12"/>
          </p:nvPr>
        </p:nvSpPr>
        <p:spPr/>
        <p:txBody>
          <a:bodyPr/>
          <a:lstStyle/>
          <a:p>
            <a:fld id="{C2EA3249-E942-6548-99D7-50BB56ADF5E4}" type="slidenum">
              <a:rPr kumimoji="1" lang="ja-JP" altLang="en-US" smtClean="0"/>
              <a:t>41</a:t>
            </a:fld>
            <a:endParaRPr kumimoji="1" lang="ja-JP" altLang="en-US"/>
          </a:p>
        </p:txBody>
      </p:sp>
    </p:spTree>
    <p:extLst>
      <p:ext uri="{BB962C8B-B14F-4D97-AF65-F5344CB8AC3E}">
        <p14:creationId xmlns:p14="http://schemas.microsoft.com/office/powerpoint/2010/main" val="38756958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タイトル 1">
                <a:extLst>
                  <a:ext uri="{FF2B5EF4-FFF2-40B4-BE49-F238E27FC236}">
                    <a16:creationId xmlns:a16="http://schemas.microsoft.com/office/drawing/2014/main" id="{4C1B43B7-D2DB-F14E-9B30-06D3223251D8}"/>
                  </a:ext>
                </a:extLst>
              </p:cNvPr>
              <p:cNvSpPr>
                <a:spLocks noGrp="1"/>
              </p:cNvSpPr>
              <p:nvPr>
                <p:ph type="title"/>
              </p:nvPr>
            </p:nvSpPr>
            <p:spPr/>
            <p:txBody>
              <a:bodyPr/>
              <a:lstStyle/>
              <a:p>
                <a:pPr/>
                <a14:m>
                  <m:oMathPara xmlns:m="http://schemas.openxmlformats.org/officeDocument/2006/math">
                    <m:oMathParaPr>
                      <m:jc m:val="left"/>
                    </m:oMathParaPr>
                    <m:oMath xmlns:m="http://schemas.openxmlformats.org/officeDocument/2006/math">
                      <m:sSup>
                        <m:sSupPr>
                          <m:ctrlPr>
                            <a:rPr kumimoji="1" lang="en-US" altLang="ja-JP" i="1" smtClean="0">
                              <a:latin typeface="Cambria Math" panose="02040503050406030204" pitchFamily="18" charset="0"/>
                            </a:rPr>
                          </m:ctrlPr>
                        </m:sSupPr>
                        <m:e>
                          <m:r>
                            <m:rPr>
                              <m:nor/>
                            </m:rPr>
                            <a:rPr lang="en-US" altLang="ja-JP" dirty="0"/>
                            <m:t>Contour</m:t>
                          </m:r>
                          <m:r>
                            <m:rPr>
                              <m:nor/>
                            </m:rPr>
                            <a:rPr lang="en-US" altLang="ja-JP" dirty="0"/>
                            <m:t> </m:t>
                          </m:r>
                          <m:r>
                            <m:rPr>
                              <m:nor/>
                            </m:rPr>
                            <a:rPr lang="en-US" altLang="ja-JP" dirty="0"/>
                            <m:t>Tree</m:t>
                          </m:r>
                        </m:e>
                        <m:sup>
                          <m:r>
                            <a:rPr kumimoji="1" lang="en-US" altLang="ja-JP" b="0" i="1" smtClean="0">
                              <a:latin typeface="Cambria Math" panose="02040503050406030204" pitchFamily="18" charset="0"/>
                            </a:rPr>
                            <m:t>[5]</m:t>
                          </m:r>
                        </m:sup>
                      </m:sSup>
                    </m:oMath>
                  </m:oMathPara>
                </a14:m>
                <a:endParaRPr kumimoji="1" lang="ja-JP" altLang="en-US" dirty="0"/>
              </a:p>
            </p:txBody>
          </p:sp>
        </mc:Choice>
        <mc:Fallback xmlns="">
          <p:sp>
            <p:nvSpPr>
              <p:cNvPr id="2" name="タイトル 1">
                <a:extLst>
                  <a:ext uri="{FF2B5EF4-FFF2-40B4-BE49-F238E27FC236}">
                    <a16:creationId xmlns:a16="http://schemas.microsoft.com/office/drawing/2014/main" id="{4C1B43B7-D2DB-F14E-9B30-06D3223251D8}"/>
                  </a:ext>
                </a:extLst>
              </p:cNvPr>
              <p:cNvSpPr>
                <a:spLocks noGrp="1" noRot="1" noChangeAspect="1" noMove="1" noResize="1" noEditPoints="1" noAdjustHandles="1" noChangeArrowheads="1" noChangeShapeType="1" noTextEdit="1"/>
              </p:cNvSpPr>
              <p:nvPr>
                <p:ph type="title"/>
              </p:nvPr>
            </p:nvSpPr>
            <p:spPr>
              <a:blipFill>
                <a:blip r:embed="rId2"/>
                <a:stretch>
                  <a:fillRect l="-797" t="-9375" b="-18750"/>
                </a:stretch>
              </a:blipFill>
            </p:spPr>
            <p:txBody>
              <a:bodyPr/>
              <a:lstStyle/>
              <a:p>
                <a:r>
                  <a:rPr lang="ja-JP" altLang="en-US">
                    <a:noFill/>
                  </a:rPr>
                  <a:t> </a:t>
                </a:r>
              </a:p>
            </p:txBody>
          </p:sp>
        </mc:Fallback>
      </mc:AlternateContent>
      <p:sp>
        <p:nvSpPr>
          <p:cNvPr id="3" name="コンテンツ プレースホルダー 2">
            <a:extLst>
              <a:ext uri="{FF2B5EF4-FFF2-40B4-BE49-F238E27FC236}">
                <a16:creationId xmlns:a16="http://schemas.microsoft.com/office/drawing/2014/main" id="{FE8794AA-55FE-EA41-8F05-0A6211BB2DAE}"/>
              </a:ext>
            </a:extLst>
          </p:cNvPr>
          <p:cNvSpPr>
            <a:spLocks noGrp="1"/>
          </p:cNvSpPr>
          <p:nvPr>
            <p:ph idx="1"/>
          </p:nvPr>
        </p:nvSpPr>
        <p:spPr/>
        <p:txBody>
          <a:bodyPr>
            <a:normAutofit/>
          </a:bodyPr>
          <a:lstStyle/>
          <a:p>
            <a:r>
              <a:rPr lang="ja-JP" altLang="en-US"/>
              <a:t>等値面の位相構造を表現する手法</a:t>
            </a:r>
            <a:endParaRPr lang="en-US" altLang="ja-JP" dirty="0"/>
          </a:p>
          <a:p>
            <a:pPr lvl="1"/>
            <a:r>
              <a:rPr lang="ja-JP" altLang="en-US"/>
              <a:t>等値面：多次元連続スカラ場にいおいて，ある場の値に対応する閉曲面</a:t>
            </a:r>
            <a:endParaRPr lang="en-US" altLang="ja-JP" dirty="0"/>
          </a:p>
          <a:p>
            <a:pPr marL="0" indent="0">
              <a:buNone/>
            </a:pPr>
            <a:r>
              <a:rPr lang="ja-JP" altLang="en-US"/>
              <a:t>［</a:t>
            </a:r>
            <a:r>
              <a:rPr lang="ja-JP" altLang="en-US" dirty="0"/>
              <a:t>定義 </a:t>
            </a:r>
            <a:r>
              <a:rPr lang="en-US" altLang="ja-JP" dirty="0"/>
              <a:t>1</a:t>
            </a:r>
            <a:r>
              <a:rPr lang="ja-JP" altLang="en-US" dirty="0"/>
              <a:t>］</a:t>
            </a:r>
            <a:endParaRPr lang="en-US" altLang="ja-JP" dirty="0"/>
          </a:p>
          <a:p>
            <a:pPr marL="457200" indent="-457200">
              <a:buFont typeface="+mj-lt"/>
              <a:buAutoNum type="arabicPeriod"/>
            </a:pPr>
            <a:r>
              <a:rPr lang="en-US" altLang="ja-JP" dirty="0"/>
              <a:t>CT </a:t>
            </a:r>
            <a:r>
              <a:rPr lang="ja-JP" altLang="en-US" dirty="0"/>
              <a:t>は節と枝をもつ木構造グラフである． </a:t>
            </a:r>
            <a:endParaRPr lang="en-US" altLang="ja-JP" dirty="0"/>
          </a:p>
          <a:p>
            <a:pPr marL="457200" indent="-457200">
              <a:buFont typeface="+mj-lt"/>
              <a:buAutoNum type="arabicPeriod"/>
            </a:pPr>
            <a:r>
              <a:rPr lang="en-US" altLang="ja-JP" dirty="0"/>
              <a:t>CT </a:t>
            </a:r>
            <a:r>
              <a:rPr lang="ja-JP" altLang="en-US" dirty="0"/>
              <a:t>の節は特異点及びこれを通過する等値面を 示す． </a:t>
            </a:r>
            <a:endParaRPr lang="en-US" altLang="ja-JP" dirty="0"/>
          </a:p>
          <a:p>
            <a:pPr marL="457200" indent="-457200">
              <a:buFont typeface="+mj-lt"/>
              <a:buAutoNum type="arabicPeriod"/>
            </a:pPr>
            <a:r>
              <a:rPr lang="en-US" altLang="ja-JP" dirty="0"/>
              <a:t>CT </a:t>
            </a:r>
            <a:r>
              <a:rPr lang="ja-JP" altLang="en-US" dirty="0"/>
              <a:t>の枝は節を結ぶ線分として</a:t>
            </a:r>
            <a:r>
              <a:rPr lang="ja-JP" altLang="en-US"/>
              <a:t>表現され２つの</a:t>
            </a:r>
            <a:r>
              <a:rPr lang="ja-JP" altLang="en-US" dirty="0"/>
              <a:t>節</a:t>
            </a:r>
            <a:r>
              <a:rPr lang="ja-JP" altLang="en-US"/>
              <a:t>により</a:t>
            </a:r>
            <a:endParaRPr lang="en-US" altLang="ja-JP" dirty="0"/>
          </a:p>
          <a:p>
            <a:pPr marL="0" indent="0">
              <a:lnSpc>
                <a:spcPts val="2000"/>
              </a:lnSpc>
              <a:buNone/>
            </a:pPr>
            <a:r>
              <a:rPr lang="ja-JP" altLang="en-US"/>
              <a:t>　</a:t>
            </a:r>
            <a:r>
              <a:rPr lang="en-US" altLang="ja-JP" dirty="0"/>
              <a:t>  </a:t>
            </a:r>
            <a:r>
              <a:rPr lang="ja-JP" altLang="en-US"/>
              <a:t>定義</a:t>
            </a:r>
            <a:r>
              <a:rPr lang="ja-JP" altLang="en-US" dirty="0"/>
              <a:t>される等値面によって囲まれる領域を示す</a:t>
            </a:r>
          </a:p>
        </p:txBody>
      </p:sp>
      <p:sp>
        <p:nvSpPr>
          <p:cNvPr id="5" name="フッター プレースホルダー 4">
            <a:extLst>
              <a:ext uri="{FF2B5EF4-FFF2-40B4-BE49-F238E27FC236}">
                <a16:creationId xmlns:a16="http://schemas.microsoft.com/office/drawing/2014/main" id="{A2EE78D9-2785-CA43-8449-A0F6AFC10F9E}"/>
              </a:ext>
            </a:extLst>
          </p:cNvPr>
          <p:cNvSpPr>
            <a:spLocks noGrp="1"/>
          </p:cNvSpPr>
          <p:nvPr>
            <p:ph type="ftr" sz="quarter" idx="11"/>
          </p:nvPr>
        </p:nvSpPr>
        <p:spPr/>
        <p:txBody>
          <a:bodyPr/>
          <a:lstStyle/>
          <a:p>
            <a:r>
              <a:rPr kumimoji="1" lang="zh-CN" altLang="en-US"/>
              <a:t>情報処理学会第</a:t>
            </a:r>
            <a:r>
              <a:rPr kumimoji="1" lang="en-US" altLang="zh-CN"/>
              <a:t>85</a:t>
            </a:r>
            <a:r>
              <a:rPr kumimoji="1" lang="zh-CN" altLang="en-US"/>
              <a:t>回全国大会</a:t>
            </a:r>
            <a:endParaRPr kumimoji="1" lang="ja-JP" altLang="en-US"/>
          </a:p>
        </p:txBody>
      </p:sp>
      <p:sp>
        <p:nvSpPr>
          <p:cNvPr id="9" name="テキスト ボックス 8">
            <a:extLst>
              <a:ext uri="{FF2B5EF4-FFF2-40B4-BE49-F238E27FC236}">
                <a16:creationId xmlns:a16="http://schemas.microsoft.com/office/drawing/2014/main" id="{C7EA6B21-11F5-F872-DD2B-327EA3F5AC47}"/>
              </a:ext>
            </a:extLst>
          </p:cNvPr>
          <p:cNvSpPr txBox="1"/>
          <p:nvPr/>
        </p:nvSpPr>
        <p:spPr>
          <a:xfrm>
            <a:off x="530771" y="5892592"/>
            <a:ext cx="11130454" cy="415498"/>
          </a:xfrm>
          <a:prstGeom prst="rect">
            <a:avLst/>
          </a:prstGeom>
          <a:noFill/>
        </p:spPr>
        <p:txBody>
          <a:bodyPr wrap="square">
            <a:spAutoFit/>
          </a:bodyPr>
          <a:lstStyle/>
          <a:p>
            <a:r>
              <a:rPr lang="en-US" altLang="ja-JP" sz="1050" dirty="0">
                <a:latin typeface="Times New Roman" panose="02020603050405020304" pitchFamily="18" charset="0"/>
                <a:cs typeface="Times New Roman" panose="02020603050405020304" pitchFamily="18" charset="0"/>
              </a:rPr>
              <a:t>[5]M. van </a:t>
            </a:r>
            <a:r>
              <a:rPr lang="en-US" altLang="ja-JP" sz="1050" dirty="0" err="1">
                <a:latin typeface="Times New Roman" panose="02020603050405020304" pitchFamily="18" charset="0"/>
                <a:cs typeface="Times New Roman" panose="02020603050405020304" pitchFamily="18" charset="0"/>
              </a:rPr>
              <a:t>Kreveld</a:t>
            </a:r>
            <a:r>
              <a:rPr lang="en-US" altLang="ja-JP" sz="1050" dirty="0">
                <a:latin typeface="Times New Roman" panose="02020603050405020304" pitchFamily="18" charset="0"/>
                <a:cs typeface="Times New Roman" panose="02020603050405020304" pitchFamily="18" charset="0"/>
              </a:rPr>
              <a:t>, R. van </a:t>
            </a:r>
            <a:r>
              <a:rPr lang="en-US" altLang="ja-JP" sz="1050" dirty="0" err="1">
                <a:latin typeface="Times New Roman" panose="02020603050405020304" pitchFamily="18" charset="0"/>
                <a:cs typeface="Times New Roman" panose="02020603050405020304" pitchFamily="18" charset="0"/>
              </a:rPr>
              <a:t>Oostrum</a:t>
            </a:r>
            <a:r>
              <a:rPr lang="en-US" altLang="ja-JP" sz="1050" dirty="0">
                <a:latin typeface="Times New Roman" panose="02020603050405020304" pitchFamily="18" charset="0"/>
                <a:cs typeface="Times New Roman" panose="02020603050405020304" pitchFamily="18" charset="0"/>
              </a:rPr>
              <a:t>, C.L. Bajaj, Vol. J89–D No. 9 V. </a:t>
            </a:r>
            <a:r>
              <a:rPr lang="en-US" altLang="ja-JP" sz="1050" dirty="0" err="1">
                <a:latin typeface="Times New Roman" panose="02020603050405020304" pitchFamily="18" charset="0"/>
                <a:cs typeface="Times New Roman" panose="02020603050405020304" pitchFamily="18" charset="0"/>
              </a:rPr>
              <a:t>Pascucci</a:t>
            </a:r>
            <a:r>
              <a:rPr lang="en-US" altLang="ja-JP" sz="1050" dirty="0">
                <a:latin typeface="Times New Roman" panose="02020603050405020304" pitchFamily="18" charset="0"/>
                <a:cs typeface="Times New Roman" panose="02020603050405020304" pitchFamily="18" charset="0"/>
              </a:rPr>
              <a:t>, and D.R. </a:t>
            </a:r>
            <a:r>
              <a:rPr lang="en-US" altLang="ja-JP" sz="1050" dirty="0" err="1">
                <a:latin typeface="Times New Roman" panose="02020603050405020304" pitchFamily="18" charset="0"/>
                <a:cs typeface="Times New Roman" panose="02020603050405020304" pitchFamily="18" charset="0"/>
              </a:rPr>
              <a:t>Schikore</a:t>
            </a:r>
            <a:r>
              <a:rPr lang="en-US" altLang="ja-JP" sz="1050" dirty="0">
                <a:latin typeface="Times New Roman" panose="02020603050405020304" pitchFamily="18" charset="0"/>
                <a:cs typeface="Times New Roman" panose="02020603050405020304" pitchFamily="18" charset="0"/>
              </a:rPr>
              <a:t>, “Contour trees and small seed sets for </a:t>
            </a:r>
            <a:r>
              <a:rPr lang="en-US" altLang="ja-JP" sz="1050" dirty="0" err="1">
                <a:latin typeface="Times New Roman" panose="02020603050405020304" pitchFamily="18" charset="0"/>
                <a:cs typeface="Times New Roman" panose="02020603050405020304" pitchFamily="18" charset="0"/>
              </a:rPr>
              <a:t>isosurface</a:t>
            </a:r>
            <a:r>
              <a:rPr lang="en-US" altLang="ja-JP" sz="1050" dirty="0">
                <a:latin typeface="Times New Roman" panose="02020603050405020304" pitchFamily="18" charset="0"/>
                <a:cs typeface="Times New Roman" panose="02020603050405020304" pitchFamily="18" charset="0"/>
              </a:rPr>
              <a:t> traversal,” Proc. 13th ACM Symposium on Computational Geometry, pp.212–220, Nice, France, June 1997.</a:t>
            </a:r>
          </a:p>
        </p:txBody>
      </p:sp>
      <p:pic>
        <p:nvPicPr>
          <p:cNvPr id="10" name="図 9">
            <a:extLst>
              <a:ext uri="{FF2B5EF4-FFF2-40B4-BE49-F238E27FC236}">
                <a16:creationId xmlns:a16="http://schemas.microsoft.com/office/drawing/2014/main" id="{A4B5443E-B2C1-0577-E31D-98382C519CC1}"/>
              </a:ext>
            </a:extLst>
          </p:cNvPr>
          <p:cNvPicPr>
            <a:picLocks noChangeAspect="1"/>
          </p:cNvPicPr>
          <p:nvPr/>
        </p:nvPicPr>
        <p:blipFill>
          <a:blip r:embed="rId3"/>
          <a:stretch>
            <a:fillRect/>
          </a:stretch>
        </p:blipFill>
        <p:spPr>
          <a:xfrm>
            <a:off x="7388217" y="2579914"/>
            <a:ext cx="4735781" cy="3105147"/>
          </a:xfrm>
          <a:prstGeom prst="rect">
            <a:avLst/>
          </a:prstGeom>
        </p:spPr>
      </p:pic>
      <p:sp>
        <p:nvSpPr>
          <p:cNvPr id="4" name="日付プレースホルダー 3">
            <a:extLst>
              <a:ext uri="{FF2B5EF4-FFF2-40B4-BE49-F238E27FC236}">
                <a16:creationId xmlns:a16="http://schemas.microsoft.com/office/drawing/2014/main" id="{C58CB075-9037-7FE8-24BF-602DE3C2562D}"/>
              </a:ext>
            </a:extLst>
          </p:cNvPr>
          <p:cNvSpPr>
            <a:spLocks noGrp="1"/>
          </p:cNvSpPr>
          <p:nvPr>
            <p:ph type="dt" sz="half" idx="10"/>
          </p:nvPr>
        </p:nvSpPr>
        <p:spPr/>
        <p:txBody>
          <a:bodyPr/>
          <a:lstStyle/>
          <a:p>
            <a:fld id="{1DE04196-AB06-0943-8FE1-44AE49C5A8BA}" type="datetime1">
              <a:rPr lang="ja-JP" altLang="en-US" smtClean="0"/>
              <a:t>2023/3/4</a:t>
            </a:fld>
            <a:endParaRPr lang="ja-JP" altLang="en-US" dirty="0"/>
          </a:p>
        </p:txBody>
      </p:sp>
      <p:sp>
        <p:nvSpPr>
          <p:cNvPr id="6" name="スライド番号プレースホルダー 5">
            <a:extLst>
              <a:ext uri="{FF2B5EF4-FFF2-40B4-BE49-F238E27FC236}">
                <a16:creationId xmlns:a16="http://schemas.microsoft.com/office/drawing/2014/main" id="{4E352977-DD46-5046-33D7-C71FDB61FD64}"/>
              </a:ext>
            </a:extLst>
          </p:cNvPr>
          <p:cNvSpPr>
            <a:spLocks noGrp="1"/>
          </p:cNvSpPr>
          <p:nvPr>
            <p:ph type="sldNum" sz="quarter" idx="12"/>
          </p:nvPr>
        </p:nvSpPr>
        <p:spPr/>
        <p:txBody>
          <a:bodyPr/>
          <a:lstStyle/>
          <a:p>
            <a:fld id="{C2EA3249-E942-6548-99D7-50BB56ADF5E4}" type="slidenum">
              <a:rPr kumimoji="1" lang="ja-JP" altLang="en-US" smtClean="0"/>
              <a:t>42</a:t>
            </a:fld>
            <a:endParaRPr kumimoji="1" lang="ja-JP" altLang="en-US"/>
          </a:p>
        </p:txBody>
      </p:sp>
    </p:spTree>
    <p:extLst>
      <p:ext uri="{BB962C8B-B14F-4D97-AF65-F5344CB8AC3E}">
        <p14:creationId xmlns:p14="http://schemas.microsoft.com/office/powerpoint/2010/main" val="12478087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393C71-4C2E-0C79-D820-1756B54D70AD}"/>
              </a:ext>
            </a:extLst>
          </p:cNvPr>
          <p:cNvSpPr>
            <a:spLocks noGrp="1"/>
          </p:cNvSpPr>
          <p:nvPr>
            <p:ph type="title"/>
          </p:nvPr>
        </p:nvSpPr>
        <p:spPr/>
        <p:txBody>
          <a:bodyPr/>
          <a:lstStyle/>
          <a:p>
            <a:r>
              <a:rPr kumimoji="1" lang="ja-JP" altLang="en-US"/>
              <a:t>株価に適用してみよう</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97E4B7B2-DAE1-C53E-7F4B-B0449E2A501E}"/>
                  </a:ext>
                </a:extLst>
              </p:cNvPr>
              <p:cNvSpPr>
                <a:spLocks noGrp="1"/>
              </p:cNvSpPr>
              <p:nvPr>
                <p:ph idx="1"/>
              </p:nvPr>
            </p:nvSpPr>
            <p:spPr/>
            <p:txBody>
              <a:bodyPr/>
              <a:lstStyle/>
              <a:p>
                <a14:m>
                  <m:oMath xmlns:m="http://schemas.openxmlformats.org/officeDocument/2006/math">
                    <m:r>
                      <a:rPr kumimoji="1" lang="en-US" altLang="ja-JP" b="0" i="1" smtClean="0">
                        <a:latin typeface="Cambria Math" panose="02040503050406030204" pitchFamily="18" charset="0"/>
                      </a:rPr>
                      <m:t>𝑘</m:t>
                    </m:r>
                  </m:oMath>
                </a14:m>
                <a:r>
                  <a:rPr kumimoji="1" lang="ja-JP" altLang="en-US"/>
                  <a:t>ピーク近似</a:t>
                </a:r>
                <a:r>
                  <a:rPr kumimoji="1" lang="en-US" altLang="ja-JP" dirty="0"/>
                  <a:t>&amp;AIC</a:t>
                </a:r>
                <a:r>
                  <a:rPr kumimoji="1" lang="ja-JP" altLang="en-US"/>
                  <a:t>によるピーク数最適化を行ってみる</a:t>
                </a:r>
                <a:endParaRPr kumimoji="1" lang="en-US" altLang="ja-JP" dirty="0"/>
              </a:p>
              <a:p>
                <a:pPr lvl="1"/>
                <a:r>
                  <a:rPr lang="ja-JP" altLang="en-US"/>
                  <a:t>入力データ：日経平均株価</a:t>
                </a:r>
                <a:endParaRPr lang="en-US" altLang="ja-JP" dirty="0"/>
              </a:p>
              <a:p>
                <a:endParaRPr kumimoji="1" lang="en-US" altLang="ja-JP" dirty="0"/>
              </a:p>
              <a:p>
                <a:r>
                  <a:rPr lang="ja-JP" altLang="en-US"/>
                  <a:t>これが良いのか悪いのかわからん</a:t>
                </a:r>
                <a:endParaRPr lang="en-US" altLang="ja-JP" dirty="0"/>
              </a:p>
            </p:txBody>
          </p:sp>
        </mc:Choice>
        <mc:Fallback xmlns="">
          <p:sp>
            <p:nvSpPr>
              <p:cNvPr id="3" name="コンテンツ プレースホルダー 2">
                <a:extLst>
                  <a:ext uri="{FF2B5EF4-FFF2-40B4-BE49-F238E27FC236}">
                    <a16:creationId xmlns:a16="http://schemas.microsoft.com/office/drawing/2014/main" id="{97E4B7B2-DAE1-C53E-7F4B-B0449E2A501E}"/>
                  </a:ext>
                </a:extLst>
              </p:cNvPr>
              <p:cNvSpPr>
                <a:spLocks noGrp="1" noRot="1" noChangeAspect="1" noMove="1" noResize="1" noEditPoints="1" noAdjustHandles="1" noChangeArrowheads="1" noChangeShapeType="1" noTextEdit="1"/>
              </p:cNvSpPr>
              <p:nvPr>
                <p:ph idx="1"/>
              </p:nvPr>
            </p:nvSpPr>
            <p:spPr>
              <a:blipFill>
                <a:blip r:embed="rId2"/>
                <a:stretch>
                  <a:fillRect l="-456"/>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D621DF96-F076-87A0-F978-2B5A55709892}"/>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pic>
        <p:nvPicPr>
          <p:cNvPr id="7" name="図 6">
            <a:extLst>
              <a:ext uri="{FF2B5EF4-FFF2-40B4-BE49-F238E27FC236}">
                <a16:creationId xmlns:a16="http://schemas.microsoft.com/office/drawing/2014/main" id="{C70B3E24-5D1A-EC42-AF0F-9D27808F08AB}"/>
              </a:ext>
            </a:extLst>
          </p:cNvPr>
          <p:cNvPicPr>
            <a:picLocks noChangeAspect="1"/>
          </p:cNvPicPr>
          <p:nvPr/>
        </p:nvPicPr>
        <p:blipFill>
          <a:blip r:embed="rId3"/>
          <a:stretch>
            <a:fillRect/>
          </a:stretch>
        </p:blipFill>
        <p:spPr>
          <a:xfrm>
            <a:off x="6245576" y="1768681"/>
            <a:ext cx="5667501" cy="3320637"/>
          </a:xfrm>
          <a:prstGeom prst="rect">
            <a:avLst/>
          </a:prstGeom>
        </p:spPr>
      </p:pic>
      <p:sp>
        <p:nvSpPr>
          <p:cNvPr id="4" name="日付プレースホルダー 3">
            <a:extLst>
              <a:ext uri="{FF2B5EF4-FFF2-40B4-BE49-F238E27FC236}">
                <a16:creationId xmlns:a16="http://schemas.microsoft.com/office/drawing/2014/main" id="{92302F52-0C72-D8FA-24C8-20F3B8C0E8C5}"/>
              </a:ext>
            </a:extLst>
          </p:cNvPr>
          <p:cNvSpPr>
            <a:spLocks noGrp="1"/>
          </p:cNvSpPr>
          <p:nvPr>
            <p:ph type="dt" sz="half" idx="10"/>
          </p:nvPr>
        </p:nvSpPr>
        <p:spPr/>
        <p:txBody>
          <a:bodyPr/>
          <a:lstStyle/>
          <a:p>
            <a:fld id="{353BE0EE-7662-8445-87CF-41BECEA0F2FE}" type="datetime1">
              <a:rPr lang="ja-JP" altLang="en-US" smtClean="0"/>
              <a:t>2023/3/4</a:t>
            </a:fld>
            <a:endParaRPr lang="ja-JP" altLang="en-US" dirty="0"/>
          </a:p>
        </p:txBody>
      </p:sp>
      <p:sp>
        <p:nvSpPr>
          <p:cNvPr id="6" name="スライド番号プレースホルダー 5">
            <a:extLst>
              <a:ext uri="{FF2B5EF4-FFF2-40B4-BE49-F238E27FC236}">
                <a16:creationId xmlns:a16="http://schemas.microsoft.com/office/drawing/2014/main" id="{DE08EE05-D861-BE35-7B32-0158C99FAD6D}"/>
              </a:ext>
            </a:extLst>
          </p:cNvPr>
          <p:cNvSpPr>
            <a:spLocks noGrp="1"/>
          </p:cNvSpPr>
          <p:nvPr>
            <p:ph type="sldNum" sz="quarter" idx="12"/>
          </p:nvPr>
        </p:nvSpPr>
        <p:spPr/>
        <p:txBody>
          <a:bodyPr/>
          <a:lstStyle/>
          <a:p>
            <a:fld id="{C2EA3249-E942-6548-99D7-50BB56ADF5E4}" type="slidenum">
              <a:rPr kumimoji="1" lang="ja-JP" altLang="en-US" smtClean="0"/>
              <a:t>43</a:t>
            </a:fld>
            <a:endParaRPr kumimoji="1" lang="ja-JP" altLang="en-US"/>
          </a:p>
        </p:txBody>
      </p:sp>
    </p:spTree>
    <p:extLst>
      <p:ext uri="{BB962C8B-B14F-4D97-AF65-F5344CB8AC3E}">
        <p14:creationId xmlns:p14="http://schemas.microsoft.com/office/powerpoint/2010/main" val="3317916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60BF74A-EE16-682D-35A5-1432134ED93A}"/>
              </a:ext>
            </a:extLst>
          </p:cNvPr>
          <p:cNvSpPr>
            <a:spLocks noGrp="1"/>
          </p:cNvSpPr>
          <p:nvPr>
            <p:ph type="title"/>
          </p:nvPr>
        </p:nvSpPr>
        <p:spPr/>
        <p:txBody>
          <a:bodyPr/>
          <a:lstStyle/>
          <a:p>
            <a:r>
              <a:rPr kumimoji="1" lang="ja-JP" altLang="en-US"/>
              <a:t>研究背景と目的：研究背景</a:t>
            </a:r>
            <a:endParaRPr kumimoji="1" lang="ja-JP" altLang="en-US" dirty="0"/>
          </a:p>
        </p:txBody>
      </p:sp>
      <p:sp>
        <p:nvSpPr>
          <p:cNvPr id="3" name="コンテンツ プレースホルダー 2">
            <a:extLst>
              <a:ext uri="{FF2B5EF4-FFF2-40B4-BE49-F238E27FC236}">
                <a16:creationId xmlns:a16="http://schemas.microsoft.com/office/drawing/2014/main" id="{CF0921C4-2222-1B27-7D89-8486161A8FB4}"/>
              </a:ext>
            </a:extLst>
          </p:cNvPr>
          <p:cNvSpPr>
            <a:spLocks noGrp="1"/>
          </p:cNvSpPr>
          <p:nvPr>
            <p:ph idx="1"/>
          </p:nvPr>
        </p:nvSpPr>
        <p:spPr>
          <a:xfrm>
            <a:off x="530771" y="1135115"/>
            <a:ext cx="11403725" cy="5391262"/>
          </a:xfrm>
        </p:spPr>
        <p:txBody>
          <a:bodyPr>
            <a:normAutofit/>
          </a:bodyPr>
          <a:lstStyle/>
          <a:p>
            <a:r>
              <a:rPr lang="en-US" altLang="ja-JP" dirty="0"/>
              <a:t>LSTM(Long Short-Term Memory)</a:t>
            </a:r>
            <a:r>
              <a:rPr lang="ja-JP" altLang="en-US"/>
              <a:t>：</a:t>
            </a:r>
            <a:r>
              <a:rPr lang="en-US" altLang="ja-JP" dirty="0"/>
              <a:t>RNN</a:t>
            </a:r>
            <a:r>
              <a:rPr lang="ja-JP" altLang="en-US"/>
              <a:t>を拡張したモデル</a:t>
            </a:r>
            <a:endParaRPr lang="en-US" altLang="ja-JP" dirty="0"/>
          </a:p>
          <a:p>
            <a:endParaRPr lang="en-US" altLang="ja-JP" dirty="0"/>
          </a:p>
          <a:p>
            <a:r>
              <a:rPr lang="ja-JP" altLang="en-US"/>
              <a:t>予測精度を向上させる試み：入力データに対する近似処理</a:t>
            </a:r>
            <a:endParaRPr lang="en-US" altLang="ja-JP" dirty="0"/>
          </a:p>
          <a:p>
            <a:pPr lvl="1"/>
            <a:r>
              <a:rPr lang="ja-JP" altLang="en-US"/>
              <a:t>ガウス</a:t>
            </a:r>
            <a:r>
              <a:rPr lang="ja-JP" altLang="en-US" dirty="0"/>
              <a:t>近似が広く用いられて</a:t>
            </a:r>
            <a:r>
              <a:rPr lang="ja-JP" altLang="en-US"/>
              <a:t>いる．</a:t>
            </a:r>
            <a:endParaRPr lang="en-US" altLang="ja-JP" dirty="0"/>
          </a:p>
          <a:p>
            <a:pPr lvl="1"/>
            <a:r>
              <a:rPr lang="ja-JP" altLang="en-US"/>
              <a:t>先行</a:t>
            </a:r>
            <a:r>
              <a:rPr lang="ja-JP" altLang="en-US" dirty="0"/>
              <a:t>研究</a:t>
            </a:r>
            <a:r>
              <a:rPr lang="ja-JP" altLang="en-US"/>
              <a:t>では，</a:t>
            </a:r>
            <a:r>
              <a:rPr lang="en-US" altLang="ja-JP" dirty="0"/>
              <a:t>Covid-19</a:t>
            </a:r>
            <a:r>
              <a:rPr lang="ja-JP" altLang="en-US" dirty="0"/>
              <a:t>のデータに対して</a:t>
            </a:r>
            <a:r>
              <a:rPr lang="en-US" altLang="ja-JP" dirty="0"/>
              <a:t>1</a:t>
            </a:r>
            <a:r>
              <a:rPr lang="ja-JP" altLang="en-US" dirty="0"/>
              <a:t>次元畳み込み</a:t>
            </a:r>
            <a:r>
              <a:rPr lang="ja-JP" altLang="en-US"/>
              <a:t>を用いた近似</a:t>
            </a:r>
            <a:endParaRPr lang="en-US" altLang="ja-JP" dirty="0"/>
          </a:p>
          <a:p>
            <a:pPr marL="0" indent="0">
              <a:buNone/>
            </a:pPr>
            <a:endParaRPr lang="en-US" altLang="ja-JP" dirty="0"/>
          </a:p>
          <a:p>
            <a:r>
              <a:rPr lang="ja-JP" altLang="en-US"/>
              <a:t>これらは</a:t>
            </a:r>
            <a:r>
              <a:rPr lang="ja-JP" altLang="en-US" dirty="0"/>
              <a:t>，データ激しい凹凸を持つ場合に近似誤差が大きくなること</a:t>
            </a:r>
            <a:r>
              <a:rPr lang="ja-JP" altLang="en-US"/>
              <a:t>や，</a:t>
            </a:r>
            <a:br>
              <a:rPr lang="en-US" altLang="ja-JP" dirty="0"/>
            </a:br>
            <a:r>
              <a:rPr lang="ja-JP" altLang="en-US"/>
              <a:t>山</a:t>
            </a:r>
            <a:r>
              <a:rPr lang="ja-JP" altLang="en-US" dirty="0"/>
              <a:t>や谷という重要な情報を失ってしまう，更に単峰部分の抽出が不十分であるという課題</a:t>
            </a:r>
            <a:r>
              <a:rPr lang="ja-JP" altLang="en-US"/>
              <a:t>がある</a:t>
            </a:r>
            <a:endParaRPr lang="en-US" altLang="ja-JP" dirty="0"/>
          </a:p>
          <a:p>
            <a:pPr marL="0" indent="0">
              <a:buNone/>
            </a:pPr>
            <a:endParaRPr lang="en-US" altLang="ja-JP" dirty="0"/>
          </a:p>
          <a:p>
            <a:r>
              <a:rPr lang="ja-JP" altLang="en-US" u="sng"/>
              <a:t>入力</a:t>
            </a:r>
            <a:r>
              <a:rPr lang="ja-JP" altLang="en-US" u="sng" dirty="0"/>
              <a:t>データの情報を可能な限り損なわず，且つ，最適な数の単峰部分を抽出するアルゴリズム</a:t>
            </a:r>
            <a:endParaRPr lang="en-US" altLang="ja-JP" u="sng" dirty="0"/>
          </a:p>
          <a:p>
            <a:endParaRPr lang="ja-JP" altLang="en-US" dirty="0"/>
          </a:p>
          <a:p>
            <a:endParaRPr lang="en" altLang="ja-JP" dirty="0"/>
          </a:p>
        </p:txBody>
      </p:sp>
      <p:sp>
        <p:nvSpPr>
          <p:cNvPr id="5" name="フッター プレースホルダー 4">
            <a:extLst>
              <a:ext uri="{FF2B5EF4-FFF2-40B4-BE49-F238E27FC236}">
                <a16:creationId xmlns:a16="http://schemas.microsoft.com/office/drawing/2014/main" id="{22A4E5AC-C3EA-5BAF-4CF2-15F47C5F84F5}"/>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sp>
        <p:nvSpPr>
          <p:cNvPr id="4" name="矢印: 下 6">
            <a:extLst>
              <a:ext uri="{FF2B5EF4-FFF2-40B4-BE49-F238E27FC236}">
                <a16:creationId xmlns:a16="http://schemas.microsoft.com/office/drawing/2014/main" id="{8AF1F221-C371-6F7C-405D-B3A25A5A00D0}"/>
              </a:ext>
            </a:extLst>
          </p:cNvPr>
          <p:cNvSpPr/>
          <p:nvPr/>
        </p:nvSpPr>
        <p:spPr>
          <a:xfrm>
            <a:off x="5704760" y="1676227"/>
            <a:ext cx="782477" cy="39344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矢印: 下 6">
            <a:extLst>
              <a:ext uri="{FF2B5EF4-FFF2-40B4-BE49-F238E27FC236}">
                <a16:creationId xmlns:a16="http://schemas.microsoft.com/office/drawing/2014/main" id="{18C662CF-2F2D-F1E0-A6E9-C79150483848}"/>
              </a:ext>
            </a:extLst>
          </p:cNvPr>
          <p:cNvSpPr/>
          <p:nvPr/>
        </p:nvSpPr>
        <p:spPr>
          <a:xfrm>
            <a:off x="5704760" y="4788332"/>
            <a:ext cx="782477" cy="39344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日付プレースホルダー 5">
            <a:extLst>
              <a:ext uri="{FF2B5EF4-FFF2-40B4-BE49-F238E27FC236}">
                <a16:creationId xmlns:a16="http://schemas.microsoft.com/office/drawing/2014/main" id="{DDE09433-9BBA-8C63-643D-E3062FCBB272}"/>
              </a:ext>
            </a:extLst>
          </p:cNvPr>
          <p:cNvSpPr>
            <a:spLocks noGrp="1"/>
          </p:cNvSpPr>
          <p:nvPr>
            <p:ph type="dt" sz="half" idx="10"/>
          </p:nvPr>
        </p:nvSpPr>
        <p:spPr/>
        <p:txBody>
          <a:bodyPr/>
          <a:lstStyle/>
          <a:p>
            <a:fld id="{B858D1E3-BC8A-784B-AF98-124F966FBA1C}" type="datetime1">
              <a:rPr lang="ja-JP" altLang="en-US" smtClean="0"/>
              <a:t>2023/3/4</a:t>
            </a:fld>
            <a:endParaRPr lang="ja-JP" altLang="en-US" dirty="0"/>
          </a:p>
        </p:txBody>
      </p:sp>
      <p:sp>
        <p:nvSpPr>
          <p:cNvPr id="7" name="スライド番号プレースホルダー 6">
            <a:extLst>
              <a:ext uri="{FF2B5EF4-FFF2-40B4-BE49-F238E27FC236}">
                <a16:creationId xmlns:a16="http://schemas.microsoft.com/office/drawing/2014/main" id="{B745532F-6922-D673-BE5B-95F764DD2CAA}"/>
              </a:ext>
            </a:extLst>
          </p:cNvPr>
          <p:cNvSpPr>
            <a:spLocks noGrp="1"/>
          </p:cNvSpPr>
          <p:nvPr>
            <p:ph type="sldNum" sz="quarter" idx="12"/>
          </p:nvPr>
        </p:nvSpPr>
        <p:spPr/>
        <p:txBody>
          <a:bodyPr/>
          <a:lstStyle/>
          <a:p>
            <a:fld id="{C2EA3249-E942-6548-99D7-50BB56ADF5E4}" type="slidenum">
              <a:rPr kumimoji="1" lang="ja-JP" altLang="en-US" smtClean="0"/>
              <a:t>5</a:t>
            </a:fld>
            <a:endParaRPr kumimoji="1" lang="ja-JP" altLang="en-US"/>
          </a:p>
        </p:txBody>
      </p:sp>
    </p:spTree>
    <p:extLst>
      <p:ext uri="{BB962C8B-B14F-4D97-AF65-F5344CB8AC3E}">
        <p14:creationId xmlns:p14="http://schemas.microsoft.com/office/powerpoint/2010/main" val="130668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D42C8F-DA1A-2817-81B1-E627176409AC}"/>
              </a:ext>
            </a:extLst>
          </p:cNvPr>
          <p:cNvSpPr>
            <a:spLocks noGrp="1"/>
          </p:cNvSpPr>
          <p:nvPr>
            <p:ph type="title"/>
          </p:nvPr>
        </p:nvSpPr>
        <p:spPr/>
        <p:txBody>
          <a:bodyPr/>
          <a:lstStyle/>
          <a:p>
            <a:r>
              <a:rPr kumimoji="1" lang="ja-JP" altLang="en-US"/>
              <a:t>研究背景と目的：研究目的</a:t>
            </a:r>
            <a:endParaRPr kumimoji="1" lang="ja-JP" altLang="en-US" b="1"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AFC9AE5A-570C-DA01-CDD1-B57CCE75743B}"/>
                  </a:ext>
                </a:extLst>
              </p:cNvPr>
              <p:cNvSpPr>
                <a:spLocks noGrp="1"/>
              </p:cNvSpPr>
              <p:nvPr>
                <p:ph idx="1"/>
              </p:nvPr>
            </p:nvSpPr>
            <p:spPr/>
            <p:txBody>
              <a:bodyPr>
                <a:noAutofit/>
              </a:bodyPr>
              <a:lstStyle/>
              <a:p>
                <a:r>
                  <a:rPr kumimoji="1" lang="ja-JP" altLang="en-US" dirty="0"/>
                  <a:t>より良い近似アルゴリズムの設計</a:t>
                </a:r>
                <a:r>
                  <a:rPr kumimoji="1" lang="ja-JP" altLang="en-US"/>
                  <a:t>と実装</a:t>
                </a:r>
                <a:r>
                  <a:rPr lang="ja-JP" altLang="en-US"/>
                  <a:t>：ピーク数減少</a:t>
                </a:r>
                <a:r>
                  <a:rPr kumimoji="1" lang="ja-JP" altLang="en-US"/>
                  <a:t>近似</a:t>
                </a:r>
                <a:r>
                  <a:rPr kumimoji="1" lang="ja-JP" altLang="en-US" dirty="0"/>
                  <a:t>アルゴリズム</a:t>
                </a:r>
                <a:endParaRPr kumimoji="1" lang="en-US" altLang="ja-JP" dirty="0"/>
              </a:p>
              <a:p>
                <a:pPr lvl="1"/>
                <a:r>
                  <a:rPr lang="ja-JP" altLang="en-US" i="1">
                    <a:latin typeface="Cambria Math" panose="02040503050406030204" pitchFamily="18" charset="0"/>
                  </a:rPr>
                  <a:t>任意のピーク数の下，</a:t>
                </a:r>
                <a14:m>
                  <m:oMath xmlns:m="http://schemas.openxmlformats.org/officeDocument/2006/math">
                    <m:sSub>
                      <m:sSubPr>
                        <m:ctrlPr>
                          <a:rPr lang="en-US" altLang="ja-JP" b="0" i="1" smtClean="0">
                            <a:latin typeface="Cambria Math" panose="02040503050406030204" pitchFamily="18" charset="0"/>
                          </a:rPr>
                        </m:ctrlPr>
                      </m:sSubPr>
                      <m:e>
                        <m:r>
                          <a:rPr lang="en-US" altLang="ja-JP" b="0" i="1" smtClean="0">
                            <a:latin typeface="Cambria Math" panose="02040503050406030204" pitchFamily="18" charset="0"/>
                          </a:rPr>
                          <m:t>𝐿</m:t>
                        </m:r>
                      </m:e>
                      <m:sub>
                        <m:r>
                          <a:rPr lang="en-US" altLang="ja-JP" b="0" i="1" smtClean="0">
                            <a:latin typeface="Cambria Math" panose="02040503050406030204" pitchFamily="18" charset="0"/>
                          </a:rPr>
                          <m:t>2</m:t>
                        </m:r>
                      </m:sub>
                    </m:sSub>
                  </m:oMath>
                </a14:m>
                <a:r>
                  <a:rPr lang="ja-JP" altLang="en-US" i="1">
                    <a:latin typeface="Cambria Math" panose="02040503050406030204" pitchFamily="18" charset="0"/>
                  </a:rPr>
                  <a:t>二乗距離が最小隣る近似</a:t>
                </a:r>
                <a:r>
                  <a:rPr lang="ja-JP" altLang="en-US" i="1" dirty="0">
                    <a:latin typeface="Cambria Math" panose="02040503050406030204" pitchFamily="18" charset="0"/>
                  </a:rPr>
                  <a:t>関数を計算する</a:t>
                </a:r>
                <a:endParaRPr lang="en-US" altLang="ja-JP" i="1" dirty="0">
                  <a:latin typeface="Cambria Math" panose="02040503050406030204" pitchFamily="18" charset="0"/>
                </a:endParaRPr>
              </a:p>
              <a:p>
                <a:pPr lvl="1"/>
                <a:r>
                  <a:rPr lang="ja-JP" altLang="en-US" i="1">
                    <a:latin typeface="Cambria Math" panose="02040503050406030204" pitchFamily="18" charset="0"/>
                  </a:rPr>
                  <a:t>幾何学的最適化を</a:t>
                </a:r>
                <a:r>
                  <a:rPr lang="ja-JP" altLang="en-US" i="1" dirty="0">
                    <a:latin typeface="Cambria Math" panose="02040503050406030204" pitchFamily="18" charset="0"/>
                  </a:rPr>
                  <a:t>活用：単峰近似の線形時間アルゴリズム</a:t>
                </a:r>
                <a:endParaRPr lang="en-US" altLang="ja-JP" i="1" dirty="0">
                  <a:latin typeface="Cambria Math" panose="02040503050406030204" pitchFamily="18" charset="0"/>
                </a:endParaRPr>
              </a:p>
              <a:p>
                <a:pPr marL="0" indent="0">
                  <a:buNone/>
                </a:pPr>
                <a:endParaRPr lang="en-US" altLang="ja-JP" i="1" dirty="0">
                  <a:latin typeface="Cambria Math" panose="02040503050406030204" pitchFamily="18" charset="0"/>
                </a:endParaRPr>
              </a:p>
              <a:p>
                <a:endParaRPr kumimoji="1" lang="en-US" altLang="ja-JP" b="0" i="1" dirty="0">
                  <a:latin typeface="Cambria Math" panose="02040503050406030204" pitchFamily="18" charset="0"/>
                </a:endParaRPr>
              </a:p>
              <a:p>
                <a:r>
                  <a:rPr kumimoji="1" lang="ja-JP" altLang="en-US"/>
                  <a:t>ピーク数減少近似</a:t>
                </a:r>
                <a:r>
                  <a:rPr kumimoji="1" lang="ja-JP" altLang="en-US" dirty="0"/>
                  <a:t>データを用い</a:t>
                </a:r>
                <a:r>
                  <a:rPr lang="ja-JP" altLang="en-US" dirty="0"/>
                  <a:t>た時系列予測</a:t>
                </a:r>
                <a:endParaRPr lang="en-US" altLang="ja-JP" dirty="0"/>
              </a:p>
              <a:p>
                <a:pPr lvl="1"/>
                <a:r>
                  <a:rPr kumimoji="1" lang="en-US" altLang="ja-JP" dirty="0"/>
                  <a:t>LSTM</a:t>
                </a:r>
                <a:r>
                  <a:rPr kumimoji="1" lang="ja-JP" altLang="en-US" dirty="0"/>
                  <a:t>をベースとする時系列予測モデルを構築</a:t>
                </a:r>
                <a:r>
                  <a:rPr kumimoji="1" lang="ja-JP" altLang="en-US"/>
                  <a:t>し，</a:t>
                </a:r>
                <a:br>
                  <a:rPr kumimoji="1" lang="en-US" altLang="ja-JP" dirty="0"/>
                </a:br>
                <a:r>
                  <a:rPr kumimoji="1" lang="en-US" altLang="ja-JP" dirty="0"/>
                  <a:t>Covid-19</a:t>
                </a:r>
                <a:r>
                  <a:rPr kumimoji="1" lang="ja-JP" altLang="en-US" dirty="0"/>
                  <a:t>の感染者数を予測する</a:t>
                </a:r>
                <a:endParaRPr kumimoji="1" lang="en-US" altLang="ja-JP" dirty="0"/>
              </a:p>
              <a:p>
                <a:pPr lvl="1"/>
                <a:r>
                  <a:rPr kumimoji="1" lang="ja-JP" altLang="en-US" dirty="0"/>
                  <a:t>従来研究として畳み込みを用いた近似手法と比較</a:t>
                </a:r>
                <a:endParaRPr kumimoji="1" lang="en-US" altLang="ja-JP" dirty="0"/>
              </a:p>
              <a:p>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AFC9AE5A-570C-DA01-CDD1-B57CCE75743B}"/>
                  </a:ext>
                </a:extLst>
              </p:cNvPr>
              <p:cNvSpPr>
                <a:spLocks noGrp="1" noRot="1" noChangeAspect="1" noMove="1" noResize="1" noEditPoints="1" noAdjustHandles="1" noChangeArrowheads="1" noChangeShapeType="1" noTextEdit="1"/>
              </p:cNvSpPr>
              <p:nvPr>
                <p:ph idx="1"/>
              </p:nvPr>
            </p:nvSpPr>
            <p:spPr>
              <a:blipFill>
                <a:blip r:embed="rId3"/>
                <a:stretch>
                  <a:fillRect l="-456"/>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4A262253-1CAE-F839-5B87-1B1FCBC1A296}"/>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sp>
        <p:nvSpPr>
          <p:cNvPr id="4" name="矢印: 下 6">
            <a:extLst>
              <a:ext uri="{FF2B5EF4-FFF2-40B4-BE49-F238E27FC236}">
                <a16:creationId xmlns:a16="http://schemas.microsoft.com/office/drawing/2014/main" id="{F83DBD8B-5DE1-D351-F33C-129722828E81}"/>
              </a:ext>
            </a:extLst>
          </p:cNvPr>
          <p:cNvSpPr/>
          <p:nvPr/>
        </p:nvSpPr>
        <p:spPr>
          <a:xfrm>
            <a:off x="3256122" y="2741032"/>
            <a:ext cx="782477" cy="39344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テキスト ボックス 7">
            <a:extLst>
              <a:ext uri="{FF2B5EF4-FFF2-40B4-BE49-F238E27FC236}">
                <a16:creationId xmlns:a16="http://schemas.microsoft.com/office/drawing/2014/main" id="{E55AAB3B-9931-3C30-716A-D89E2EF7AFF9}"/>
              </a:ext>
            </a:extLst>
          </p:cNvPr>
          <p:cNvSpPr txBox="1"/>
          <p:nvPr/>
        </p:nvSpPr>
        <p:spPr>
          <a:xfrm>
            <a:off x="3945769" y="2737299"/>
            <a:ext cx="2250322" cy="338554"/>
          </a:xfrm>
          <a:prstGeom prst="rect">
            <a:avLst/>
          </a:prstGeom>
          <a:noFill/>
        </p:spPr>
        <p:txBody>
          <a:bodyPr wrap="square" rtlCol="0">
            <a:spAutoFit/>
          </a:bodyPr>
          <a:lstStyle/>
          <a:p>
            <a:pPr algn="ctr"/>
            <a:r>
              <a:rPr kumimoji="1" lang="ja-JP" altLang="en-US" sz="1600" dirty="0">
                <a:solidFill>
                  <a:srgbClr val="FF0000"/>
                </a:solidFill>
                <a:latin typeface="メイリオ" panose="020B0604030504040204" pitchFamily="50" charset="-128"/>
                <a:ea typeface="メイリオ" panose="020B0604030504040204" pitchFamily="50" charset="-128"/>
              </a:rPr>
              <a:t>時系列予測への活用</a:t>
            </a:r>
          </a:p>
        </p:txBody>
      </p:sp>
      <p:grpSp>
        <p:nvGrpSpPr>
          <p:cNvPr id="9" name="グループ化 8">
            <a:extLst>
              <a:ext uri="{FF2B5EF4-FFF2-40B4-BE49-F238E27FC236}">
                <a16:creationId xmlns:a16="http://schemas.microsoft.com/office/drawing/2014/main" id="{A1627B19-4638-2178-C86C-F528F0D3A6EA}"/>
              </a:ext>
            </a:extLst>
          </p:cNvPr>
          <p:cNvGrpSpPr/>
          <p:nvPr/>
        </p:nvGrpSpPr>
        <p:grpSpPr>
          <a:xfrm>
            <a:off x="6875919" y="3646185"/>
            <a:ext cx="4630752" cy="2853407"/>
            <a:chOff x="7430183" y="2405700"/>
            <a:chExt cx="4630752" cy="2853407"/>
          </a:xfrm>
        </p:grpSpPr>
        <p:pic>
          <p:nvPicPr>
            <p:cNvPr id="10" name="図 9">
              <a:extLst>
                <a:ext uri="{FF2B5EF4-FFF2-40B4-BE49-F238E27FC236}">
                  <a16:creationId xmlns:a16="http://schemas.microsoft.com/office/drawing/2014/main" id="{E9C10619-4E4D-8873-FB7B-E3A55B458481}"/>
                </a:ext>
              </a:extLst>
            </p:cNvPr>
            <p:cNvPicPr>
              <a:picLocks noChangeAspect="1"/>
            </p:cNvPicPr>
            <p:nvPr/>
          </p:nvPicPr>
          <p:blipFill>
            <a:blip r:embed="rId4"/>
            <a:stretch>
              <a:fillRect/>
            </a:stretch>
          </p:blipFill>
          <p:spPr>
            <a:xfrm>
              <a:off x="7430183" y="2405700"/>
              <a:ext cx="4630752" cy="2853407"/>
            </a:xfrm>
            <a:prstGeom prst="rect">
              <a:avLst/>
            </a:prstGeom>
          </p:spPr>
        </p:pic>
        <p:sp>
          <p:nvSpPr>
            <p:cNvPr id="11" name="四角形: 角を丸くする 13">
              <a:extLst>
                <a:ext uri="{FF2B5EF4-FFF2-40B4-BE49-F238E27FC236}">
                  <a16:creationId xmlns:a16="http://schemas.microsoft.com/office/drawing/2014/main" id="{41C113A6-B6DC-67D3-E9CF-1840B9FB30AA}"/>
                </a:ext>
              </a:extLst>
            </p:cNvPr>
            <p:cNvSpPr/>
            <p:nvPr/>
          </p:nvSpPr>
          <p:spPr>
            <a:xfrm>
              <a:off x="11546709" y="2558660"/>
              <a:ext cx="418730" cy="2373694"/>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solidFill>
                    <a:sysClr val="windowText" lastClr="000000"/>
                  </a:solidFill>
                </a:rPr>
                <a:t>？</a:t>
              </a:r>
            </a:p>
          </p:txBody>
        </p:sp>
      </p:grpSp>
      <p:sp>
        <p:nvSpPr>
          <p:cNvPr id="6" name="日付プレースホルダー 5">
            <a:extLst>
              <a:ext uri="{FF2B5EF4-FFF2-40B4-BE49-F238E27FC236}">
                <a16:creationId xmlns:a16="http://schemas.microsoft.com/office/drawing/2014/main" id="{134D3CA3-FCDE-2DFA-D05E-340EDBBAC4B3}"/>
              </a:ext>
            </a:extLst>
          </p:cNvPr>
          <p:cNvSpPr>
            <a:spLocks noGrp="1"/>
          </p:cNvSpPr>
          <p:nvPr>
            <p:ph type="dt" sz="half" idx="10"/>
          </p:nvPr>
        </p:nvSpPr>
        <p:spPr/>
        <p:txBody>
          <a:bodyPr/>
          <a:lstStyle/>
          <a:p>
            <a:fld id="{F53F59D0-FBA5-AC4B-BE7A-6935BB805CF1}" type="datetime1">
              <a:rPr lang="ja-JP" altLang="en-US" smtClean="0"/>
              <a:t>2023/3/4</a:t>
            </a:fld>
            <a:endParaRPr lang="ja-JP" altLang="en-US" dirty="0"/>
          </a:p>
        </p:txBody>
      </p:sp>
      <p:sp>
        <p:nvSpPr>
          <p:cNvPr id="7" name="スライド番号プレースホルダー 6">
            <a:extLst>
              <a:ext uri="{FF2B5EF4-FFF2-40B4-BE49-F238E27FC236}">
                <a16:creationId xmlns:a16="http://schemas.microsoft.com/office/drawing/2014/main" id="{EAAC3F69-1DBE-716C-B0DE-5494458534E4}"/>
              </a:ext>
            </a:extLst>
          </p:cNvPr>
          <p:cNvSpPr>
            <a:spLocks noGrp="1"/>
          </p:cNvSpPr>
          <p:nvPr>
            <p:ph type="sldNum" sz="quarter" idx="12"/>
          </p:nvPr>
        </p:nvSpPr>
        <p:spPr/>
        <p:txBody>
          <a:bodyPr/>
          <a:lstStyle/>
          <a:p>
            <a:fld id="{C2EA3249-E942-6548-99D7-50BB56ADF5E4}" type="slidenum">
              <a:rPr kumimoji="1" lang="ja-JP" altLang="en-US" smtClean="0"/>
              <a:t>6</a:t>
            </a:fld>
            <a:endParaRPr kumimoji="1" lang="ja-JP" altLang="en-US"/>
          </a:p>
        </p:txBody>
      </p:sp>
    </p:spTree>
    <p:extLst>
      <p:ext uri="{BB962C8B-B14F-4D97-AF65-F5344CB8AC3E}">
        <p14:creationId xmlns:p14="http://schemas.microsoft.com/office/powerpoint/2010/main" val="3539399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5CB744-039A-2BC2-D50C-343CD0C77BD9}"/>
              </a:ext>
            </a:extLst>
          </p:cNvPr>
          <p:cNvSpPr>
            <a:spLocks noGrp="1"/>
          </p:cNvSpPr>
          <p:nvPr>
            <p:ph type="title"/>
          </p:nvPr>
        </p:nvSpPr>
        <p:spPr/>
        <p:txBody>
          <a:bodyPr>
            <a:normAutofit/>
          </a:bodyPr>
          <a:lstStyle/>
          <a:p>
            <a:r>
              <a:rPr kumimoji="1" lang="ja-JP" altLang="en-US"/>
              <a:t>関連研究：本研究に用いるもの</a:t>
            </a:r>
            <a:endParaRPr kumimoji="1" lang="ja-JP" altLang="en-US" dirty="0"/>
          </a:p>
        </p:txBody>
      </p:sp>
      <p:sp>
        <p:nvSpPr>
          <p:cNvPr id="3" name="コンテンツ プレースホルダー 2">
            <a:extLst>
              <a:ext uri="{FF2B5EF4-FFF2-40B4-BE49-F238E27FC236}">
                <a16:creationId xmlns:a16="http://schemas.microsoft.com/office/drawing/2014/main" id="{01D76D8D-FFB2-9447-B3A8-C833A23A77BD}"/>
              </a:ext>
            </a:extLst>
          </p:cNvPr>
          <p:cNvSpPr>
            <a:spLocks noGrp="1"/>
          </p:cNvSpPr>
          <p:nvPr>
            <p:ph idx="1"/>
          </p:nvPr>
        </p:nvSpPr>
        <p:spPr>
          <a:xfrm>
            <a:off x="530772" y="1135114"/>
            <a:ext cx="11130454" cy="5386557"/>
          </a:xfrm>
        </p:spPr>
        <p:txBody>
          <a:bodyPr>
            <a:normAutofit/>
          </a:bodyPr>
          <a:lstStyle/>
          <a:p>
            <a:r>
              <a:rPr kumimoji="1" lang="ja-JP" altLang="en-US" dirty="0"/>
              <a:t>ヒストグラムの近似</a:t>
            </a:r>
            <a:endParaRPr kumimoji="1" lang="en-US" altLang="ja-JP" dirty="0"/>
          </a:p>
          <a:p>
            <a:pPr lvl="1"/>
            <a:r>
              <a:rPr kumimoji="1" lang="ja-JP" altLang="en-US"/>
              <a:t>曲線</a:t>
            </a:r>
            <a:r>
              <a:rPr kumimoji="1" lang="ja-JP" altLang="en-US" dirty="0"/>
              <a:t>の単峰近似のための線形</a:t>
            </a:r>
            <a:r>
              <a:rPr kumimoji="1" lang="ja-JP" altLang="en-US"/>
              <a:t>時間アルゴリズム</a:t>
            </a:r>
            <a:endParaRPr kumimoji="1" lang="en-US" altLang="ja-JP" dirty="0"/>
          </a:p>
          <a:p>
            <a:r>
              <a:rPr lang="en-US" altLang="ja-JP" dirty="0"/>
              <a:t>LSTM</a:t>
            </a:r>
            <a:r>
              <a:rPr lang="ja-JP" altLang="en-US" dirty="0"/>
              <a:t>を用いた時系列予測</a:t>
            </a:r>
            <a:endParaRPr lang="en-US" altLang="ja-JP" dirty="0"/>
          </a:p>
          <a:p>
            <a:pPr lvl="1"/>
            <a:r>
              <a:rPr kumimoji="1" lang="en-US" altLang="ja-JP" dirty="0"/>
              <a:t>Bidirectional LSTM</a:t>
            </a:r>
            <a:r>
              <a:rPr kumimoji="1" lang="ja-JP" altLang="en-US" dirty="0"/>
              <a:t>を用いた</a:t>
            </a:r>
            <a:r>
              <a:rPr kumimoji="1" lang="ja-JP" altLang="en-US"/>
              <a:t>時系列予測</a:t>
            </a:r>
            <a:endParaRPr kumimoji="1" lang="en-US" altLang="ja-JP" dirty="0"/>
          </a:p>
          <a:p>
            <a:pPr lvl="1"/>
            <a:r>
              <a:rPr kumimoji="1" lang="ja-JP" altLang="en-US"/>
              <a:t>モビリティデータ</a:t>
            </a:r>
            <a:r>
              <a:rPr kumimoji="1" lang="ja-JP" altLang="en-US" dirty="0"/>
              <a:t>を用いたマルチパス </a:t>
            </a:r>
            <a:r>
              <a:rPr kumimoji="1" lang="en-US" altLang="ja-JP" dirty="0"/>
              <a:t>LSTM </a:t>
            </a:r>
            <a:r>
              <a:rPr kumimoji="1" lang="ja-JP" altLang="en-US" dirty="0"/>
              <a:t>による </a:t>
            </a:r>
            <a:r>
              <a:rPr kumimoji="1" lang="en-US" altLang="ja-JP" dirty="0"/>
              <a:t>Covid-19 </a:t>
            </a:r>
            <a:r>
              <a:rPr kumimoji="1" lang="ja-JP" altLang="en-US" dirty="0"/>
              <a:t>の</a:t>
            </a:r>
            <a:r>
              <a:rPr kumimoji="1" lang="ja-JP" altLang="en-US"/>
              <a:t>感染者数予測</a:t>
            </a:r>
            <a:endParaRPr kumimoji="1" lang="en-US" altLang="ja-JP" dirty="0"/>
          </a:p>
          <a:p>
            <a:pPr lvl="1"/>
            <a:r>
              <a:rPr lang="en-US" altLang="ja-JP" dirty="0">
                <a:solidFill>
                  <a:schemeClr val="bg1">
                    <a:lumMod val="75000"/>
                  </a:schemeClr>
                </a:solidFill>
              </a:rPr>
              <a:t>1</a:t>
            </a:r>
            <a:r>
              <a:rPr lang="ja-JP" altLang="en-US">
                <a:solidFill>
                  <a:schemeClr val="bg1">
                    <a:lumMod val="75000"/>
                  </a:schemeClr>
                </a:solidFill>
              </a:rPr>
              <a:t>次元畳み込みを用いた</a:t>
            </a:r>
            <a:r>
              <a:rPr lang="en-US" altLang="ja-JP" dirty="0">
                <a:solidFill>
                  <a:schemeClr val="bg1">
                    <a:lumMod val="75000"/>
                  </a:schemeClr>
                </a:solidFill>
              </a:rPr>
              <a:t>LSTM</a:t>
            </a:r>
            <a:r>
              <a:rPr lang="ja-JP" altLang="en-US">
                <a:solidFill>
                  <a:schemeClr val="bg1">
                    <a:lumMod val="75000"/>
                  </a:schemeClr>
                </a:solidFill>
              </a:rPr>
              <a:t>による</a:t>
            </a:r>
            <a:r>
              <a:rPr lang="en-US" altLang="ja-JP" dirty="0">
                <a:solidFill>
                  <a:schemeClr val="bg1">
                    <a:lumMod val="75000"/>
                  </a:schemeClr>
                </a:solidFill>
              </a:rPr>
              <a:t>Covid-19</a:t>
            </a:r>
            <a:r>
              <a:rPr lang="ja-JP" altLang="en-US">
                <a:solidFill>
                  <a:schemeClr val="bg1">
                    <a:lumMod val="75000"/>
                  </a:schemeClr>
                </a:solidFill>
              </a:rPr>
              <a:t>の時系列予測</a:t>
            </a:r>
            <a:endParaRPr lang="en-US" altLang="ja-JP" dirty="0">
              <a:solidFill>
                <a:schemeClr val="bg1">
                  <a:lumMod val="75000"/>
                </a:schemeClr>
              </a:solidFill>
            </a:endParaRPr>
          </a:p>
        </p:txBody>
      </p:sp>
      <p:sp>
        <p:nvSpPr>
          <p:cNvPr id="5" name="フッター プレースホルダー 4">
            <a:extLst>
              <a:ext uri="{FF2B5EF4-FFF2-40B4-BE49-F238E27FC236}">
                <a16:creationId xmlns:a16="http://schemas.microsoft.com/office/drawing/2014/main" id="{FB596F66-86D9-AA00-1EDD-FC3CAA9B7B55}"/>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sp>
        <p:nvSpPr>
          <p:cNvPr id="4" name="日付プレースホルダー 3">
            <a:extLst>
              <a:ext uri="{FF2B5EF4-FFF2-40B4-BE49-F238E27FC236}">
                <a16:creationId xmlns:a16="http://schemas.microsoft.com/office/drawing/2014/main" id="{437422FE-6BB3-551F-9E72-1BECA44872D5}"/>
              </a:ext>
            </a:extLst>
          </p:cNvPr>
          <p:cNvSpPr>
            <a:spLocks noGrp="1"/>
          </p:cNvSpPr>
          <p:nvPr>
            <p:ph type="dt" sz="half" idx="10"/>
          </p:nvPr>
        </p:nvSpPr>
        <p:spPr/>
        <p:txBody>
          <a:bodyPr/>
          <a:lstStyle/>
          <a:p>
            <a:fld id="{9FFD34C5-E469-EE43-B0B1-55434E9FA33C}" type="datetime1">
              <a:rPr lang="ja-JP" altLang="en-US" smtClean="0"/>
              <a:t>2023/3/4</a:t>
            </a:fld>
            <a:endParaRPr lang="ja-JP" altLang="en-US" dirty="0"/>
          </a:p>
        </p:txBody>
      </p:sp>
      <p:sp>
        <p:nvSpPr>
          <p:cNvPr id="6" name="スライド番号プレースホルダー 5">
            <a:extLst>
              <a:ext uri="{FF2B5EF4-FFF2-40B4-BE49-F238E27FC236}">
                <a16:creationId xmlns:a16="http://schemas.microsoft.com/office/drawing/2014/main" id="{61BC4F02-F1B9-F2C3-29A9-704FDD74D4AA}"/>
              </a:ext>
            </a:extLst>
          </p:cNvPr>
          <p:cNvSpPr>
            <a:spLocks noGrp="1"/>
          </p:cNvSpPr>
          <p:nvPr>
            <p:ph type="sldNum" sz="quarter" idx="12"/>
          </p:nvPr>
        </p:nvSpPr>
        <p:spPr/>
        <p:txBody>
          <a:bodyPr/>
          <a:lstStyle/>
          <a:p>
            <a:fld id="{C2EA3249-E942-6548-99D7-50BB56ADF5E4}" type="slidenum">
              <a:rPr kumimoji="1" lang="ja-JP" altLang="en-US" smtClean="0"/>
              <a:t>7</a:t>
            </a:fld>
            <a:endParaRPr kumimoji="1" lang="ja-JP" altLang="en-US"/>
          </a:p>
        </p:txBody>
      </p:sp>
    </p:spTree>
    <p:extLst>
      <p:ext uri="{BB962C8B-B14F-4D97-AF65-F5344CB8AC3E}">
        <p14:creationId xmlns:p14="http://schemas.microsoft.com/office/powerpoint/2010/main" val="2327541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5CB744-039A-2BC2-D50C-343CD0C77BD9}"/>
              </a:ext>
            </a:extLst>
          </p:cNvPr>
          <p:cNvSpPr>
            <a:spLocks noGrp="1"/>
          </p:cNvSpPr>
          <p:nvPr>
            <p:ph type="title"/>
          </p:nvPr>
        </p:nvSpPr>
        <p:spPr/>
        <p:txBody>
          <a:bodyPr>
            <a:normAutofit/>
          </a:bodyPr>
          <a:lstStyle/>
          <a:p>
            <a:r>
              <a:rPr kumimoji="1" lang="ja-JP" altLang="en-US"/>
              <a:t>関連研究：本研究に用いるもの</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01D76D8D-FFB2-9447-B3A8-C833A23A77BD}"/>
                  </a:ext>
                </a:extLst>
              </p:cNvPr>
              <p:cNvSpPr>
                <a:spLocks noGrp="1"/>
              </p:cNvSpPr>
              <p:nvPr>
                <p:ph idx="1"/>
              </p:nvPr>
            </p:nvSpPr>
            <p:spPr>
              <a:xfrm>
                <a:off x="530772" y="1135114"/>
                <a:ext cx="11130454" cy="5386557"/>
              </a:xfrm>
            </p:spPr>
            <p:txBody>
              <a:bodyPr>
                <a:normAutofit/>
              </a:bodyPr>
              <a:lstStyle/>
              <a:p>
                <a:r>
                  <a:rPr kumimoji="1" lang="ja-JP" altLang="en-US" dirty="0"/>
                  <a:t>ヒストグラムの近似</a:t>
                </a:r>
                <a:endParaRPr lang="en-US" altLang="ja-JP" dirty="0"/>
              </a:p>
              <a:p>
                <a:pPr lvl="1"/>
                <a14:m>
                  <m:oMath xmlns:m="http://schemas.openxmlformats.org/officeDocument/2006/math">
                    <m:sSup>
                      <m:sSupPr>
                        <m:ctrlPr>
                          <a:rPr kumimoji="1" lang="en-US" altLang="ja-JP" i="1" smtClean="0">
                            <a:latin typeface="Cambria Math" panose="02040503050406030204" pitchFamily="18" charset="0"/>
                          </a:rPr>
                        </m:ctrlPr>
                      </m:sSupPr>
                      <m:e>
                        <m:r>
                          <m:rPr>
                            <m:nor/>
                          </m:rPr>
                          <a:rPr lang="ja-JP" altLang="en-US"/>
                          <m:t>曲線</m:t>
                        </m:r>
                        <m:r>
                          <m:rPr>
                            <m:nor/>
                          </m:rPr>
                          <a:rPr lang="ja-JP" altLang="en-US" dirty="0"/>
                          <m:t>の</m:t>
                        </m:r>
                        <m:r>
                          <m:rPr>
                            <m:nor/>
                          </m:rPr>
                          <a:rPr lang="ja-JP" altLang="en-US" dirty="0"/>
                          <m:t>単峰近似</m:t>
                        </m:r>
                        <m:r>
                          <m:rPr>
                            <m:nor/>
                          </m:rPr>
                          <a:rPr lang="ja-JP" altLang="en-US" dirty="0"/>
                          <m:t>のための</m:t>
                        </m:r>
                        <m:r>
                          <m:rPr>
                            <m:nor/>
                          </m:rPr>
                          <a:rPr lang="ja-JP" altLang="en-US" dirty="0"/>
                          <m:t>線形時間</m:t>
                        </m:r>
                        <m:r>
                          <m:rPr>
                            <m:nor/>
                          </m:rPr>
                          <a:rPr lang="ja-JP" altLang="en-US"/>
                          <m:t>アルゴリズム</m:t>
                        </m:r>
                      </m:e>
                      <m:sup>
                        <m:r>
                          <a:rPr kumimoji="1" lang="en-US" altLang="ja-JP" b="0" i="1" smtClean="0">
                            <a:latin typeface="Cambria Math" panose="02040503050406030204" pitchFamily="18" charset="0"/>
                          </a:rPr>
                          <m:t>[1]</m:t>
                        </m:r>
                      </m:sup>
                    </m:sSup>
                  </m:oMath>
                </a14:m>
                <a:endParaRPr kumimoji="1" lang="en-US" altLang="ja-JP" dirty="0"/>
              </a:p>
              <a:p>
                <a:pPr lvl="2"/>
                <a:r>
                  <a:rPr lang="ja-JP" altLang="en-US"/>
                  <a:t>ピーク数減少近似アルゴリズムのサブルーチンとして用いる</a:t>
                </a:r>
                <a:endParaRPr kumimoji="1" lang="en-US" altLang="ja-JP" dirty="0"/>
              </a:p>
            </p:txBody>
          </p:sp>
        </mc:Choice>
        <mc:Fallback xmlns="">
          <p:sp>
            <p:nvSpPr>
              <p:cNvPr id="3" name="コンテンツ プレースホルダー 2">
                <a:extLst>
                  <a:ext uri="{FF2B5EF4-FFF2-40B4-BE49-F238E27FC236}">
                    <a16:creationId xmlns:a16="http://schemas.microsoft.com/office/drawing/2014/main" id="{01D76D8D-FFB2-9447-B3A8-C833A23A77BD}"/>
                  </a:ext>
                </a:extLst>
              </p:cNvPr>
              <p:cNvSpPr>
                <a:spLocks noGrp="1" noRot="1" noChangeAspect="1" noMove="1" noResize="1" noEditPoints="1" noAdjustHandles="1" noChangeArrowheads="1" noChangeShapeType="1" noTextEdit="1"/>
              </p:cNvSpPr>
              <p:nvPr>
                <p:ph idx="1"/>
              </p:nvPr>
            </p:nvSpPr>
            <p:spPr>
              <a:xfrm>
                <a:off x="530772" y="1135114"/>
                <a:ext cx="11130454" cy="5386557"/>
              </a:xfrm>
              <a:blipFill>
                <a:blip r:embed="rId3"/>
                <a:stretch>
                  <a:fillRect l="-456"/>
                </a:stretch>
              </a:blipFill>
            </p:spPr>
            <p:txBody>
              <a:bodyPr/>
              <a:lstStyle/>
              <a:p>
                <a:r>
                  <a:rPr lang="ja-JP" altLang="en-US">
                    <a:noFill/>
                  </a:rPr>
                  <a:t> </a:t>
                </a:r>
              </a:p>
            </p:txBody>
          </p:sp>
        </mc:Fallback>
      </mc:AlternateContent>
      <p:sp>
        <p:nvSpPr>
          <p:cNvPr id="5" name="フッター プレースホルダー 4">
            <a:extLst>
              <a:ext uri="{FF2B5EF4-FFF2-40B4-BE49-F238E27FC236}">
                <a16:creationId xmlns:a16="http://schemas.microsoft.com/office/drawing/2014/main" id="{FB596F66-86D9-AA00-1EDD-FC3CAA9B7B55}"/>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grpSp>
        <p:nvGrpSpPr>
          <p:cNvPr id="4" name="グループ化 3">
            <a:extLst>
              <a:ext uri="{FF2B5EF4-FFF2-40B4-BE49-F238E27FC236}">
                <a16:creationId xmlns:a16="http://schemas.microsoft.com/office/drawing/2014/main" id="{2E806644-4B6A-BC44-3233-4E27A02968FC}"/>
              </a:ext>
            </a:extLst>
          </p:cNvPr>
          <p:cNvGrpSpPr/>
          <p:nvPr/>
        </p:nvGrpSpPr>
        <p:grpSpPr>
          <a:xfrm>
            <a:off x="2038579" y="2687294"/>
            <a:ext cx="3293391" cy="2564247"/>
            <a:chOff x="1356938" y="3031440"/>
            <a:chExt cx="3960745" cy="3072560"/>
          </a:xfrm>
        </p:grpSpPr>
        <p:pic>
          <p:nvPicPr>
            <p:cNvPr id="8" name="図 7">
              <a:extLst>
                <a:ext uri="{FF2B5EF4-FFF2-40B4-BE49-F238E27FC236}">
                  <a16:creationId xmlns:a16="http://schemas.microsoft.com/office/drawing/2014/main" id="{52DAC1B0-C213-EFA8-C7EB-4F41E0839917}"/>
                </a:ext>
              </a:extLst>
            </p:cNvPr>
            <p:cNvPicPr>
              <a:picLocks noChangeAspect="1"/>
            </p:cNvPicPr>
            <p:nvPr/>
          </p:nvPicPr>
          <p:blipFill>
            <a:blip r:embed="rId4"/>
            <a:stretch>
              <a:fillRect/>
            </a:stretch>
          </p:blipFill>
          <p:spPr>
            <a:xfrm>
              <a:off x="1356938" y="3031440"/>
              <a:ext cx="3960745" cy="2764783"/>
            </a:xfrm>
            <a:prstGeom prst="rect">
              <a:avLst/>
            </a:prstGeom>
          </p:spPr>
        </p:pic>
        <mc:AlternateContent xmlns:mc="http://schemas.openxmlformats.org/markup-compatibility/2006" xmlns:a14="http://schemas.microsoft.com/office/drawing/2010/main">
          <mc:Choice Requires="a14">
            <p:sp>
              <p:nvSpPr>
                <p:cNvPr id="9" name="テキスト ボックス 8">
                  <a:extLst>
                    <a:ext uri="{FF2B5EF4-FFF2-40B4-BE49-F238E27FC236}">
                      <a16:creationId xmlns:a16="http://schemas.microsoft.com/office/drawing/2014/main" id="{4CAD90FC-BA86-CD55-014F-27F699E46CBD}"/>
                    </a:ext>
                  </a:extLst>
                </p:cNvPr>
                <p:cNvSpPr txBox="1"/>
                <p:nvPr/>
              </p:nvSpPr>
              <p:spPr>
                <a:xfrm>
                  <a:off x="1532322" y="5796223"/>
                  <a:ext cx="3609975" cy="307777"/>
                </a:xfrm>
                <a:prstGeom prst="rect">
                  <a:avLst/>
                </a:prstGeom>
                <a:noFill/>
              </p:spPr>
              <p:txBody>
                <a:bodyPr wrap="square" rtlCol="0">
                  <a:spAutoFit/>
                </a:bodyPr>
                <a:lstStyle/>
                <a:p>
                  <a:pPr algn="ctr"/>
                  <a:r>
                    <a:rPr lang="ja-JP" altLang="en-US" sz="1400" dirty="0">
                      <a:latin typeface="メイリオ" panose="020B0604030504040204" pitchFamily="50" charset="-128"/>
                      <a:ea typeface="メイリオ" panose="020B0604030504040204" pitchFamily="50" charset="-128"/>
                    </a:rPr>
                    <a:t>入力：ヒストグラム関数</a:t>
                  </a:r>
                  <a14:m>
                    <m:oMath xmlns:m="http://schemas.openxmlformats.org/officeDocument/2006/math">
                      <m:r>
                        <a:rPr lang="en-US" altLang="ja-JP" sz="1400" b="0" i="0" smtClean="0">
                          <a:latin typeface="Cambria Math" panose="02040503050406030204" pitchFamily="18" charset="0"/>
                          <a:ea typeface="メイリオ" panose="020B0604030504040204" pitchFamily="50" charset="-128"/>
                        </a:rPr>
                        <m:t> </m:t>
                      </m:r>
                      <m:r>
                        <a:rPr lang="en-US" altLang="ja-JP" sz="1400" b="0" i="1" smtClean="0">
                          <a:latin typeface="Cambria Math" panose="02040503050406030204" pitchFamily="18" charset="0"/>
                          <a:ea typeface="メイリオ" panose="020B0604030504040204" pitchFamily="50" charset="-128"/>
                        </a:rPr>
                        <m:t>𝑓</m:t>
                      </m:r>
                      <m:r>
                        <a:rPr lang="en-US" altLang="ja-JP" sz="1400" b="0" i="1" smtClean="0">
                          <a:latin typeface="Cambria Math" panose="02040503050406030204" pitchFamily="18" charset="0"/>
                          <a:ea typeface="メイリオ" panose="020B0604030504040204" pitchFamily="50" charset="-128"/>
                        </a:rPr>
                        <m:t> </m:t>
                      </m:r>
                    </m:oMath>
                  </a14:m>
                  <a:endParaRPr kumimoji="1" lang="ja-JP" altLang="en-US" sz="1400" dirty="0">
                    <a:latin typeface="メイリオ" panose="020B0604030504040204" pitchFamily="50" charset="-128"/>
                    <a:ea typeface="メイリオ" panose="020B0604030504040204" pitchFamily="50" charset="-128"/>
                  </a:endParaRPr>
                </a:p>
              </p:txBody>
            </p:sp>
          </mc:Choice>
          <mc:Fallback xmlns="">
            <p:sp>
              <p:nvSpPr>
                <p:cNvPr id="11" name="テキスト ボックス 10">
                  <a:extLst>
                    <a:ext uri="{FF2B5EF4-FFF2-40B4-BE49-F238E27FC236}">
                      <a16:creationId xmlns:a16="http://schemas.microsoft.com/office/drawing/2014/main" id="{090B0757-A1BD-498F-0FC9-D866BD105C12}"/>
                    </a:ext>
                  </a:extLst>
                </p:cNvPr>
                <p:cNvSpPr txBox="1">
                  <a:spLocks noRot="1" noChangeAspect="1" noMove="1" noResize="1" noEditPoints="1" noAdjustHandles="1" noChangeArrowheads="1" noChangeShapeType="1" noTextEdit="1"/>
                </p:cNvSpPr>
                <p:nvPr/>
              </p:nvSpPr>
              <p:spPr>
                <a:xfrm>
                  <a:off x="1532322" y="5796223"/>
                  <a:ext cx="3609975" cy="307777"/>
                </a:xfrm>
                <a:prstGeom prst="rect">
                  <a:avLst/>
                </a:prstGeom>
                <a:blipFill>
                  <a:blip r:embed="rId6"/>
                  <a:stretch>
                    <a:fillRect t="-2000" b="-22000"/>
                  </a:stretch>
                </a:blipFill>
              </p:spPr>
              <p:txBody>
                <a:bodyPr/>
                <a:lstStyle/>
                <a:p>
                  <a:r>
                    <a:rPr lang="ja-JP" altLang="en-US">
                      <a:noFill/>
                    </a:rPr>
                    <a:t> </a:t>
                  </a:r>
                </a:p>
              </p:txBody>
            </p:sp>
          </mc:Fallback>
        </mc:AlternateContent>
      </p:grpSp>
      <p:grpSp>
        <p:nvGrpSpPr>
          <p:cNvPr id="10" name="グループ化 9">
            <a:extLst>
              <a:ext uri="{FF2B5EF4-FFF2-40B4-BE49-F238E27FC236}">
                <a16:creationId xmlns:a16="http://schemas.microsoft.com/office/drawing/2014/main" id="{827C5659-6EAD-4029-68EA-CBF606DEF923}"/>
              </a:ext>
            </a:extLst>
          </p:cNvPr>
          <p:cNvGrpSpPr/>
          <p:nvPr/>
        </p:nvGrpSpPr>
        <p:grpSpPr>
          <a:xfrm>
            <a:off x="6888602" y="2687293"/>
            <a:ext cx="3448946" cy="2588055"/>
            <a:chOff x="6720261" y="3038475"/>
            <a:chExt cx="3925570" cy="3064036"/>
          </a:xfrm>
        </p:grpSpPr>
        <p:pic>
          <p:nvPicPr>
            <p:cNvPr id="11" name="図 10">
              <a:extLst>
                <a:ext uri="{FF2B5EF4-FFF2-40B4-BE49-F238E27FC236}">
                  <a16:creationId xmlns:a16="http://schemas.microsoft.com/office/drawing/2014/main" id="{E6A87ADF-3811-5E63-CB92-310A97499308}"/>
                </a:ext>
              </a:extLst>
            </p:cNvPr>
            <p:cNvPicPr>
              <a:picLocks noChangeAspect="1"/>
            </p:cNvPicPr>
            <p:nvPr/>
          </p:nvPicPr>
          <p:blipFill>
            <a:blip r:embed="rId7"/>
            <a:stretch>
              <a:fillRect/>
            </a:stretch>
          </p:blipFill>
          <p:spPr>
            <a:xfrm>
              <a:off x="6720261" y="3038475"/>
              <a:ext cx="3925570" cy="2757748"/>
            </a:xfrm>
            <a:prstGeom prst="rect">
              <a:avLst/>
            </a:prstGeom>
          </p:spPr>
        </p:pic>
        <mc:AlternateContent xmlns:mc="http://schemas.openxmlformats.org/markup-compatibility/2006" xmlns:a14="http://schemas.microsoft.com/office/drawing/2010/main">
          <mc:Choice Requires="a14">
            <p:sp>
              <p:nvSpPr>
                <p:cNvPr id="12" name="テキスト ボックス 11">
                  <a:extLst>
                    <a:ext uri="{FF2B5EF4-FFF2-40B4-BE49-F238E27FC236}">
                      <a16:creationId xmlns:a16="http://schemas.microsoft.com/office/drawing/2014/main" id="{A7BDD5CB-8E98-3734-15D4-B1290AE6A6A8}"/>
                    </a:ext>
                  </a:extLst>
                </p:cNvPr>
                <p:cNvSpPr txBox="1"/>
                <p:nvPr/>
              </p:nvSpPr>
              <p:spPr>
                <a:xfrm>
                  <a:off x="6878058" y="5794734"/>
                  <a:ext cx="3609975" cy="307777"/>
                </a:xfrm>
                <a:prstGeom prst="rect">
                  <a:avLst/>
                </a:prstGeom>
                <a:noFill/>
              </p:spPr>
              <p:txBody>
                <a:bodyPr wrap="square" rtlCol="0">
                  <a:spAutoFit/>
                </a:bodyPr>
                <a:lstStyle/>
                <a:p>
                  <a:pPr algn="ctr"/>
                  <a:r>
                    <a:rPr lang="ja-JP" altLang="en-US" sz="1400" dirty="0">
                      <a:latin typeface="メイリオ" panose="020B0604030504040204" pitchFamily="50" charset="-128"/>
                      <a:ea typeface="メイリオ" panose="020B0604030504040204" pitchFamily="50" charset="-128"/>
                    </a:rPr>
                    <a:t>出力：ヒストグラム関数</a:t>
                  </a:r>
                  <a14:m>
                    <m:oMath xmlns:m="http://schemas.openxmlformats.org/officeDocument/2006/math">
                      <m:r>
                        <a:rPr lang="en-US" altLang="ja-JP" sz="1400" b="0" i="0" smtClean="0">
                          <a:latin typeface="Cambria Math" panose="02040503050406030204" pitchFamily="18" charset="0"/>
                          <a:ea typeface="メイリオ" panose="020B0604030504040204" pitchFamily="50" charset="-128"/>
                        </a:rPr>
                        <m:t> </m:t>
                      </m:r>
                      <m:r>
                        <a:rPr lang="ja-JP" altLang="en-US" sz="1400" b="0" i="1" smtClean="0">
                          <a:latin typeface="Cambria Math" panose="02040503050406030204" pitchFamily="18" charset="0"/>
                          <a:ea typeface="メイリオ" panose="020B0604030504040204" pitchFamily="50" charset="-128"/>
                        </a:rPr>
                        <m:t>𝜑</m:t>
                      </m:r>
                      <m:r>
                        <a:rPr lang="en-US" altLang="ja-JP" sz="1400" b="0" i="1" smtClean="0">
                          <a:latin typeface="Cambria Math" panose="02040503050406030204" pitchFamily="18" charset="0"/>
                          <a:ea typeface="メイリオ" panose="020B0604030504040204" pitchFamily="50" charset="-128"/>
                        </a:rPr>
                        <m:t> </m:t>
                      </m:r>
                    </m:oMath>
                  </a14:m>
                  <a:endParaRPr kumimoji="1" lang="ja-JP" altLang="en-US" sz="1400" dirty="0">
                    <a:latin typeface="メイリオ" panose="020B0604030504040204" pitchFamily="50" charset="-128"/>
                    <a:ea typeface="メイリオ" panose="020B0604030504040204" pitchFamily="50" charset="-128"/>
                  </a:endParaRPr>
                </a:p>
              </p:txBody>
            </p:sp>
          </mc:Choice>
          <mc:Fallback xmlns="">
            <p:sp>
              <p:nvSpPr>
                <p:cNvPr id="13" name="テキスト ボックス 12">
                  <a:extLst>
                    <a:ext uri="{FF2B5EF4-FFF2-40B4-BE49-F238E27FC236}">
                      <a16:creationId xmlns:a16="http://schemas.microsoft.com/office/drawing/2014/main" id="{4A11DE88-9E51-4764-101E-E5664FEA6090}"/>
                    </a:ext>
                  </a:extLst>
                </p:cNvPr>
                <p:cNvSpPr txBox="1">
                  <a:spLocks noRot="1" noChangeAspect="1" noMove="1" noResize="1" noEditPoints="1" noAdjustHandles="1" noChangeArrowheads="1" noChangeShapeType="1" noTextEdit="1"/>
                </p:cNvSpPr>
                <p:nvPr/>
              </p:nvSpPr>
              <p:spPr>
                <a:xfrm>
                  <a:off x="6878058" y="5794734"/>
                  <a:ext cx="3609975" cy="307777"/>
                </a:xfrm>
                <a:prstGeom prst="rect">
                  <a:avLst/>
                </a:prstGeom>
                <a:blipFill>
                  <a:blip r:embed="rId8"/>
                  <a:stretch>
                    <a:fillRect t="-2000" b="-22000"/>
                  </a:stretch>
                </a:blipFill>
              </p:spPr>
              <p:txBody>
                <a:bodyPr/>
                <a:lstStyle/>
                <a:p>
                  <a:r>
                    <a:rPr lang="ja-JP" altLang="en-US">
                      <a:noFill/>
                    </a:rPr>
                    <a:t> </a:t>
                  </a:r>
                </a:p>
              </p:txBody>
            </p:sp>
          </mc:Fallback>
        </mc:AlternateContent>
      </p:grpSp>
      <p:sp>
        <p:nvSpPr>
          <p:cNvPr id="13" name="矢印: 右 15">
            <a:extLst>
              <a:ext uri="{FF2B5EF4-FFF2-40B4-BE49-F238E27FC236}">
                <a16:creationId xmlns:a16="http://schemas.microsoft.com/office/drawing/2014/main" id="{89B3F469-8854-2143-0EB1-7F1A65166198}"/>
              </a:ext>
            </a:extLst>
          </p:cNvPr>
          <p:cNvSpPr/>
          <p:nvPr/>
        </p:nvSpPr>
        <p:spPr>
          <a:xfrm>
            <a:off x="5738811" y="3452842"/>
            <a:ext cx="742950" cy="523875"/>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5CABD589-C154-4B4B-772F-AC58A3EA4EF6}"/>
              </a:ext>
            </a:extLst>
          </p:cNvPr>
          <p:cNvSpPr/>
          <p:nvPr/>
        </p:nvSpPr>
        <p:spPr>
          <a:xfrm>
            <a:off x="-1" y="6172682"/>
            <a:ext cx="12192001" cy="256860"/>
          </a:xfrm>
          <a:prstGeom prst="rect">
            <a:avLst/>
          </a:prstGeom>
        </p:spPr>
        <p:txBody>
          <a:bodyPr wrap="square">
            <a:spAutoFit/>
          </a:bodyPr>
          <a:lstStyle/>
          <a:p>
            <a:r>
              <a:rPr lang="en" altLang="ja-JP" sz="1050" dirty="0">
                <a:latin typeface="Times New Roman" panose="02020603050405020304" pitchFamily="18" charset="0"/>
              </a:rPr>
              <a:t>[1] Jinhee Chun, Kunihiko Sadakane, and Takeshi Tokuyama. Linear time </a:t>
            </a:r>
            <a:r>
              <a:rPr lang="en" altLang="ja-JP" sz="1050" dirty="0" err="1">
                <a:latin typeface="Times New Roman" panose="02020603050405020304" pitchFamily="18" charset="0"/>
              </a:rPr>
              <a:t>algorithmfor</a:t>
            </a:r>
            <a:r>
              <a:rPr lang="en" altLang="ja-JP" sz="1050" dirty="0">
                <a:latin typeface="Times New Roman" panose="02020603050405020304" pitchFamily="18" charset="0"/>
              </a:rPr>
              <a:t> approximating a curve by a single-peaked curve. </a:t>
            </a:r>
            <a:r>
              <a:rPr lang="en" altLang="ja-JP" sz="1050" dirty="0" err="1">
                <a:latin typeface="Times New Roman" panose="02020603050405020304" pitchFamily="18" charset="0"/>
              </a:rPr>
              <a:t>InInternational</a:t>
            </a:r>
            <a:r>
              <a:rPr lang="en" altLang="ja-JP" sz="1050" dirty="0">
                <a:latin typeface="Times New Roman" panose="02020603050405020304" pitchFamily="18" charset="0"/>
              </a:rPr>
              <a:t> </a:t>
            </a:r>
            <a:r>
              <a:rPr lang="en" altLang="ja-JP" sz="1050" dirty="0" err="1">
                <a:latin typeface="Times New Roman" panose="02020603050405020304" pitchFamily="18" charset="0"/>
              </a:rPr>
              <a:t>Symposiumon</a:t>
            </a:r>
            <a:r>
              <a:rPr lang="en" altLang="ja-JP" sz="1050" dirty="0">
                <a:latin typeface="Times New Roman" panose="02020603050405020304" pitchFamily="18" charset="0"/>
              </a:rPr>
              <a:t> Algorithms and Computation, pp. 6–15. Springer, 2003.</a:t>
            </a:r>
          </a:p>
        </p:txBody>
      </p:sp>
      <p:sp>
        <p:nvSpPr>
          <p:cNvPr id="6" name="日付プレースホルダー 5">
            <a:extLst>
              <a:ext uri="{FF2B5EF4-FFF2-40B4-BE49-F238E27FC236}">
                <a16:creationId xmlns:a16="http://schemas.microsoft.com/office/drawing/2014/main" id="{0AD68D05-0D12-98A9-A303-00E736F968D7}"/>
              </a:ext>
            </a:extLst>
          </p:cNvPr>
          <p:cNvSpPr>
            <a:spLocks noGrp="1"/>
          </p:cNvSpPr>
          <p:nvPr>
            <p:ph type="dt" sz="half" idx="10"/>
          </p:nvPr>
        </p:nvSpPr>
        <p:spPr/>
        <p:txBody>
          <a:bodyPr/>
          <a:lstStyle/>
          <a:p>
            <a:fld id="{348DE91E-ECB0-B541-A675-1CFBBC7B7428}" type="datetime1">
              <a:rPr lang="ja-JP" altLang="en-US" smtClean="0"/>
              <a:t>2023/3/4</a:t>
            </a:fld>
            <a:endParaRPr lang="ja-JP" altLang="en-US" dirty="0"/>
          </a:p>
        </p:txBody>
      </p:sp>
      <p:sp>
        <p:nvSpPr>
          <p:cNvPr id="7" name="スライド番号プレースホルダー 6">
            <a:extLst>
              <a:ext uri="{FF2B5EF4-FFF2-40B4-BE49-F238E27FC236}">
                <a16:creationId xmlns:a16="http://schemas.microsoft.com/office/drawing/2014/main" id="{10A7C44B-1386-5895-2531-102D047C580D}"/>
              </a:ext>
            </a:extLst>
          </p:cNvPr>
          <p:cNvSpPr>
            <a:spLocks noGrp="1"/>
          </p:cNvSpPr>
          <p:nvPr>
            <p:ph type="sldNum" sz="quarter" idx="12"/>
          </p:nvPr>
        </p:nvSpPr>
        <p:spPr/>
        <p:txBody>
          <a:bodyPr/>
          <a:lstStyle/>
          <a:p>
            <a:fld id="{C2EA3249-E942-6548-99D7-50BB56ADF5E4}" type="slidenum">
              <a:rPr kumimoji="1" lang="ja-JP" altLang="en-US" smtClean="0"/>
              <a:t>8</a:t>
            </a:fld>
            <a:endParaRPr kumimoji="1" lang="ja-JP" altLang="en-US"/>
          </a:p>
        </p:txBody>
      </p:sp>
    </p:spTree>
    <p:extLst>
      <p:ext uri="{BB962C8B-B14F-4D97-AF65-F5344CB8AC3E}">
        <p14:creationId xmlns:p14="http://schemas.microsoft.com/office/powerpoint/2010/main" val="1503910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5CB744-039A-2BC2-D50C-343CD0C77BD9}"/>
              </a:ext>
            </a:extLst>
          </p:cNvPr>
          <p:cNvSpPr>
            <a:spLocks noGrp="1"/>
          </p:cNvSpPr>
          <p:nvPr>
            <p:ph type="title"/>
          </p:nvPr>
        </p:nvSpPr>
        <p:spPr/>
        <p:txBody>
          <a:bodyPr>
            <a:normAutofit/>
          </a:bodyPr>
          <a:lstStyle/>
          <a:p>
            <a:r>
              <a:rPr kumimoji="1" lang="ja-JP" altLang="en-US"/>
              <a:t>関連研究：本研究に用いるもの</a:t>
            </a:r>
            <a:endParaRPr kumimoji="1" lang="ja-JP" altLang="en-US" dirty="0"/>
          </a:p>
        </p:txBody>
      </p:sp>
      <p:sp>
        <p:nvSpPr>
          <p:cNvPr id="3" name="コンテンツ プレースホルダー 2">
            <a:extLst>
              <a:ext uri="{FF2B5EF4-FFF2-40B4-BE49-F238E27FC236}">
                <a16:creationId xmlns:a16="http://schemas.microsoft.com/office/drawing/2014/main" id="{01D76D8D-FFB2-9447-B3A8-C833A23A77BD}"/>
              </a:ext>
            </a:extLst>
          </p:cNvPr>
          <p:cNvSpPr>
            <a:spLocks noGrp="1"/>
          </p:cNvSpPr>
          <p:nvPr>
            <p:ph idx="1"/>
          </p:nvPr>
        </p:nvSpPr>
        <p:spPr>
          <a:xfrm>
            <a:off x="530772" y="1135114"/>
            <a:ext cx="11130454" cy="5386557"/>
          </a:xfrm>
        </p:spPr>
        <p:txBody>
          <a:bodyPr>
            <a:normAutofit/>
          </a:bodyPr>
          <a:lstStyle/>
          <a:p>
            <a:r>
              <a:rPr lang="en-US" altLang="ja-JP" dirty="0"/>
              <a:t>LSTM</a:t>
            </a:r>
            <a:r>
              <a:rPr lang="ja-JP" altLang="en-US" dirty="0"/>
              <a:t>を用いた時系列予測</a:t>
            </a:r>
            <a:endParaRPr lang="en-US" altLang="ja-JP" dirty="0"/>
          </a:p>
          <a:p>
            <a:pPr lvl="1"/>
            <a:r>
              <a:rPr kumimoji="1" lang="en-US" altLang="ja-JP" dirty="0"/>
              <a:t>Bidirectional LSTM</a:t>
            </a:r>
            <a:r>
              <a:rPr kumimoji="1" lang="ja-JP" altLang="en-US" dirty="0"/>
              <a:t>を用いた</a:t>
            </a:r>
            <a:r>
              <a:rPr kumimoji="1" lang="ja-JP" altLang="en-US"/>
              <a:t>時系列予測</a:t>
            </a:r>
            <a:endParaRPr kumimoji="1" lang="en-US" altLang="ja-JP" dirty="0"/>
          </a:p>
          <a:p>
            <a:pPr lvl="2"/>
            <a:r>
              <a:rPr lang="ja-JP" altLang="en-US"/>
              <a:t>正と負の両方向に対して学習</a:t>
            </a:r>
            <a:endParaRPr lang="en-US" altLang="ja-JP" dirty="0"/>
          </a:p>
          <a:p>
            <a:pPr lvl="2"/>
            <a:r>
              <a:rPr lang="ja-JP" altLang="en-US"/>
              <a:t>モデル構築に活用する</a:t>
            </a:r>
            <a:endParaRPr kumimoji="1" lang="en-US" altLang="ja-JP" dirty="0"/>
          </a:p>
          <a:p>
            <a:pPr lvl="1"/>
            <a:endParaRPr kumimoji="1" lang="en-US" altLang="ja-JP" dirty="0"/>
          </a:p>
          <a:p>
            <a:pPr marL="457200" lvl="1" indent="0">
              <a:buNone/>
            </a:pPr>
            <a:endParaRPr kumimoji="1" lang="en-US" altLang="ja-JP" dirty="0"/>
          </a:p>
          <a:p>
            <a:pPr lvl="1"/>
            <a:r>
              <a:rPr kumimoji="1" lang="ja-JP" altLang="en-US"/>
              <a:t>モビリティデータ</a:t>
            </a:r>
            <a:r>
              <a:rPr kumimoji="1" lang="ja-JP" altLang="en-US" dirty="0"/>
              <a:t>を</a:t>
            </a:r>
            <a:r>
              <a:rPr kumimoji="1" lang="ja-JP" altLang="en-US"/>
              <a:t>用いたマルチパス</a:t>
            </a:r>
            <a:r>
              <a:rPr kumimoji="1" lang="en-US" altLang="ja-JP" dirty="0"/>
              <a:t>LSTM</a:t>
            </a:r>
            <a:r>
              <a:rPr kumimoji="1" lang="ja-JP" altLang="en-US"/>
              <a:t>による</a:t>
            </a:r>
            <a:br>
              <a:rPr kumimoji="1" lang="en-US" altLang="ja-JP" dirty="0"/>
            </a:br>
            <a:r>
              <a:rPr kumimoji="1" lang="en-US" altLang="ja-JP" dirty="0"/>
              <a:t>Covid-19 </a:t>
            </a:r>
            <a:r>
              <a:rPr kumimoji="1" lang="ja-JP" altLang="en-US" dirty="0"/>
              <a:t>の</a:t>
            </a:r>
            <a:r>
              <a:rPr kumimoji="1" lang="ja-JP" altLang="en-US"/>
              <a:t>感染者数予測</a:t>
            </a:r>
            <a:endParaRPr kumimoji="1" lang="en-US" altLang="ja-JP" dirty="0"/>
          </a:p>
          <a:p>
            <a:pPr lvl="2"/>
            <a:r>
              <a:rPr lang="ja-JP" altLang="en-US"/>
              <a:t>モビリティ，最高気温，平均湿度，感染者数</a:t>
            </a:r>
            <a:endParaRPr lang="en-US" altLang="ja-JP" dirty="0"/>
          </a:p>
          <a:p>
            <a:pPr lvl="2"/>
            <a:r>
              <a:rPr lang="ja-JP" altLang="en-US"/>
              <a:t>入力データを参考にする</a:t>
            </a:r>
          </a:p>
        </p:txBody>
      </p:sp>
      <p:sp>
        <p:nvSpPr>
          <p:cNvPr id="5" name="フッター プレースホルダー 4">
            <a:extLst>
              <a:ext uri="{FF2B5EF4-FFF2-40B4-BE49-F238E27FC236}">
                <a16:creationId xmlns:a16="http://schemas.microsoft.com/office/drawing/2014/main" id="{FB596F66-86D9-AA00-1EDD-FC3CAA9B7B55}"/>
              </a:ext>
            </a:extLst>
          </p:cNvPr>
          <p:cNvSpPr>
            <a:spLocks noGrp="1"/>
          </p:cNvSpPr>
          <p:nvPr>
            <p:ph type="ftr" sz="quarter" idx="11"/>
          </p:nvPr>
        </p:nvSpPr>
        <p:spPr/>
        <p:txBody>
          <a:bodyPr/>
          <a:lstStyle/>
          <a:p>
            <a:r>
              <a:rPr lang="zh-CN" altLang="en-US"/>
              <a:t>情報処理学会第</a:t>
            </a:r>
            <a:r>
              <a:rPr lang="en-US" altLang="zh-CN"/>
              <a:t>85</a:t>
            </a:r>
            <a:r>
              <a:rPr lang="zh-CN" altLang="en-US"/>
              <a:t>回全国大会</a:t>
            </a:r>
            <a:endParaRPr lang="ja-JP" altLang="en-US" dirty="0"/>
          </a:p>
        </p:txBody>
      </p:sp>
      <p:pic>
        <p:nvPicPr>
          <p:cNvPr id="8" name="図 7">
            <a:extLst>
              <a:ext uri="{FF2B5EF4-FFF2-40B4-BE49-F238E27FC236}">
                <a16:creationId xmlns:a16="http://schemas.microsoft.com/office/drawing/2014/main" id="{8F70B94E-8D19-9BFA-D26E-07D52C9A0503}"/>
              </a:ext>
            </a:extLst>
          </p:cNvPr>
          <p:cNvPicPr>
            <a:picLocks noChangeAspect="1"/>
          </p:cNvPicPr>
          <p:nvPr/>
        </p:nvPicPr>
        <p:blipFill rotWithShape="1">
          <a:blip r:embed="rId3"/>
          <a:srcRect l="6422" r="47512" b="40770"/>
          <a:stretch/>
        </p:blipFill>
        <p:spPr>
          <a:xfrm>
            <a:off x="8122673" y="3429000"/>
            <a:ext cx="2921077" cy="2732669"/>
          </a:xfrm>
          <a:prstGeom prst="rect">
            <a:avLst/>
          </a:prstGeom>
        </p:spPr>
      </p:pic>
      <p:pic>
        <p:nvPicPr>
          <p:cNvPr id="14" name="コンテンツ プレースホルダー 7">
            <a:extLst>
              <a:ext uri="{FF2B5EF4-FFF2-40B4-BE49-F238E27FC236}">
                <a16:creationId xmlns:a16="http://schemas.microsoft.com/office/drawing/2014/main" id="{58416E65-7A48-C3AD-5F75-BC6445BBE855}"/>
              </a:ext>
            </a:extLst>
          </p:cNvPr>
          <p:cNvPicPr>
            <a:picLocks noChangeAspect="1"/>
          </p:cNvPicPr>
          <p:nvPr/>
        </p:nvPicPr>
        <p:blipFill>
          <a:blip r:embed="rId4"/>
          <a:stretch>
            <a:fillRect/>
          </a:stretch>
        </p:blipFill>
        <p:spPr>
          <a:xfrm>
            <a:off x="8122673" y="1123895"/>
            <a:ext cx="2772962" cy="1802426"/>
          </a:xfrm>
          <a:prstGeom prst="rect">
            <a:avLst/>
          </a:prstGeom>
        </p:spPr>
      </p:pic>
      <p:sp>
        <p:nvSpPr>
          <p:cNvPr id="15" name="テキスト ボックス 14">
            <a:extLst>
              <a:ext uri="{FF2B5EF4-FFF2-40B4-BE49-F238E27FC236}">
                <a16:creationId xmlns:a16="http://schemas.microsoft.com/office/drawing/2014/main" id="{2DC663C2-BF63-EDD3-018E-3A4F3A459F26}"/>
              </a:ext>
            </a:extLst>
          </p:cNvPr>
          <p:cNvSpPr txBox="1"/>
          <p:nvPr/>
        </p:nvSpPr>
        <p:spPr>
          <a:xfrm>
            <a:off x="0" y="6130333"/>
            <a:ext cx="12191999" cy="553998"/>
          </a:xfrm>
          <a:prstGeom prst="rect">
            <a:avLst/>
          </a:prstGeom>
          <a:noFill/>
        </p:spPr>
        <p:txBody>
          <a:bodyPr wrap="square">
            <a:spAutoFit/>
          </a:bodyPr>
          <a:lstStyle/>
          <a:p>
            <a:r>
              <a:rPr kumimoji="1" lang="en" altLang="ja-JP" sz="1000" b="0" i="0" u="none" strike="noStrike" kern="1200" cap="none" spc="0" normalizeH="0" baseline="0" noProof="0" dirty="0">
                <a:ln>
                  <a:noFill/>
                </a:ln>
                <a:solidFill>
                  <a:prstClr val="black"/>
                </a:solidFill>
                <a:effectLst/>
                <a:uLnTx/>
                <a:uFillTx/>
                <a:latin typeface="Times New Roman" panose="02020603050405020304" pitchFamily="18" charset="0"/>
                <a:ea typeface="游ゴシック" panose="020B0400000000000000" pitchFamily="34" charset="-128"/>
                <a:cs typeface="Times New Roman" panose="02020603050405020304" pitchFamily="18" charset="0"/>
              </a:rPr>
              <a:t>[2] </a:t>
            </a:r>
            <a:r>
              <a:rPr lang="en" altLang="ja-JP" sz="1000" dirty="0">
                <a:effectLst/>
                <a:latin typeface="Times New Roman" panose="02020603050405020304" pitchFamily="18" charset="0"/>
                <a:cs typeface="Times New Roman" panose="02020603050405020304" pitchFamily="18" charset="0"/>
              </a:rPr>
              <a:t>Alex Graves, Abdel-</a:t>
            </a:r>
            <a:r>
              <a:rPr lang="en" altLang="ja-JP" sz="1000" dirty="0" err="1">
                <a:effectLst/>
                <a:latin typeface="Times New Roman" panose="02020603050405020304" pitchFamily="18" charset="0"/>
                <a:cs typeface="Times New Roman" panose="02020603050405020304" pitchFamily="18" charset="0"/>
              </a:rPr>
              <a:t>rahman</a:t>
            </a:r>
            <a:r>
              <a:rPr lang="en" altLang="ja-JP" sz="1000" dirty="0">
                <a:effectLst/>
                <a:latin typeface="Times New Roman" panose="02020603050405020304" pitchFamily="18" charset="0"/>
                <a:cs typeface="Times New Roman" panose="02020603050405020304" pitchFamily="18" charset="0"/>
              </a:rPr>
              <a:t> Mohamed, and Geoffrey Hinton. Speech recognition with deep recurrent neural networks. In 2013 IEEE International Conference on Acoustics, Speech and Signal Processing, pp. 6645–6649, May 2013. </a:t>
            </a:r>
          </a:p>
          <a:p>
            <a:pPr>
              <a:defRPr/>
            </a:pPr>
            <a:r>
              <a:rPr lang="en-US" altLang="ja-JP" sz="1000" dirty="0">
                <a:latin typeface="Times New Roman" panose="02020603050405020304" pitchFamily="18" charset="0"/>
                <a:cs typeface="Times New Roman" panose="02020603050405020304" pitchFamily="18" charset="0"/>
              </a:rPr>
              <a:t>[3] Rashed, Essam A., and </a:t>
            </a:r>
            <a:r>
              <a:rPr lang="en-US" altLang="ja-JP" sz="1000" dirty="0" err="1">
                <a:latin typeface="Times New Roman" panose="02020603050405020304" pitchFamily="18" charset="0"/>
                <a:cs typeface="Times New Roman" panose="02020603050405020304" pitchFamily="18" charset="0"/>
              </a:rPr>
              <a:t>Akimasa</a:t>
            </a:r>
            <a:r>
              <a:rPr lang="en-US" altLang="ja-JP" sz="1000" dirty="0">
                <a:latin typeface="Times New Roman" panose="02020603050405020304" pitchFamily="18" charset="0"/>
                <a:cs typeface="Times New Roman" panose="02020603050405020304" pitchFamily="18" charset="0"/>
              </a:rPr>
              <a:t> Hirata. "One-year lesson: machine learning prediction of COVID-19 positive cases with meteorological data and mobility estimate in Japan." International Journal of Environmental Research and Public Health 18.11 (2021): 5736.</a:t>
            </a:r>
          </a:p>
        </p:txBody>
      </p:sp>
      <mc:AlternateContent xmlns:mc="http://schemas.openxmlformats.org/markup-compatibility/2006" xmlns:a14="http://schemas.microsoft.com/office/drawing/2010/main">
        <mc:Choice Requires="a14">
          <p:sp>
            <p:nvSpPr>
              <p:cNvPr id="16" name="テキスト ボックス 15">
                <a:extLst>
                  <a:ext uri="{FF2B5EF4-FFF2-40B4-BE49-F238E27FC236}">
                    <a16:creationId xmlns:a16="http://schemas.microsoft.com/office/drawing/2014/main" id="{9AD04B0D-81D8-48A2-6B63-53ED37D2EF03}"/>
                  </a:ext>
                </a:extLst>
              </p:cNvPr>
              <p:cNvSpPr txBox="1"/>
              <p:nvPr/>
            </p:nvSpPr>
            <p:spPr>
              <a:xfrm>
                <a:off x="4671031" y="2694512"/>
                <a:ext cx="4304145" cy="32618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altLang="ja-JP" sz="1400" i="1" smtClean="0">
                              <a:latin typeface="Cambria Math" panose="02040503050406030204" pitchFamily="18" charset="0"/>
                              <a:ea typeface="メイリオ" panose="020B0604030504040204" pitchFamily="50" charset="-128"/>
                            </a:rPr>
                          </m:ctrlPr>
                        </m:sSupPr>
                        <m:e>
                          <m:r>
                            <m:rPr>
                              <m:nor/>
                            </m:rPr>
                            <a:rPr lang="en-US" altLang="ja-JP" sz="1400" dirty="0">
                              <a:latin typeface="メイリオ" panose="020B0604030504040204" pitchFamily="50" charset="-128"/>
                              <a:ea typeface="メイリオ" panose="020B0604030504040204" pitchFamily="50" charset="-128"/>
                            </a:rPr>
                            <m:t>Bidirectional</m:t>
                          </m:r>
                          <m:r>
                            <m:rPr>
                              <m:nor/>
                            </m:rPr>
                            <a:rPr lang="en-US" altLang="ja-JP" sz="1400" dirty="0">
                              <a:latin typeface="メイリオ" panose="020B0604030504040204" pitchFamily="50" charset="-128"/>
                              <a:ea typeface="メイリオ" panose="020B0604030504040204" pitchFamily="50" charset="-128"/>
                            </a:rPr>
                            <m:t> </m:t>
                          </m:r>
                          <m:r>
                            <m:rPr>
                              <m:nor/>
                            </m:rPr>
                            <a:rPr lang="en-US" altLang="ja-JP" sz="1400" dirty="0">
                              <a:latin typeface="メイリオ" panose="020B0604030504040204" pitchFamily="50" charset="-128"/>
                              <a:ea typeface="メイリオ" panose="020B0604030504040204" pitchFamily="50" charset="-128"/>
                            </a:rPr>
                            <m:t>LSTM</m:t>
                          </m:r>
                          <m:r>
                            <m:rPr>
                              <m:nor/>
                            </m:rPr>
                            <a:rPr lang="ja-JP" altLang="en-US" sz="1400">
                              <a:latin typeface="メイリオ" panose="020B0604030504040204" pitchFamily="50" charset="-128"/>
                              <a:ea typeface="メイリオ" panose="020B0604030504040204" pitchFamily="50" charset="-128"/>
                            </a:rPr>
                            <m:t>の</m:t>
                          </m:r>
                          <m:r>
                            <m:rPr>
                              <m:nor/>
                            </m:rPr>
                            <a:rPr lang="ja-JP" altLang="en-US" sz="1400">
                              <a:latin typeface="メイリオ" panose="020B0604030504040204" pitchFamily="50" charset="-128"/>
                              <a:ea typeface="メイリオ" panose="020B0604030504040204" pitchFamily="50" charset="-128"/>
                            </a:rPr>
                            <m:t>模式図</m:t>
                          </m:r>
                        </m:e>
                        <m:sup>
                          <m:r>
                            <a:rPr lang="en-US" altLang="ja-JP" sz="1400" b="0" i="1" smtClean="0">
                              <a:latin typeface="Cambria Math" panose="02040503050406030204" pitchFamily="18" charset="0"/>
                              <a:ea typeface="メイリオ" panose="020B0604030504040204" pitchFamily="50" charset="-128"/>
                            </a:rPr>
                            <m:t>[2]</m:t>
                          </m:r>
                        </m:sup>
                      </m:sSup>
                    </m:oMath>
                  </m:oMathPara>
                </a14:m>
                <a:endParaRPr kumimoji="1" lang="ja-JP" altLang="en-US" sz="1400" dirty="0">
                  <a:latin typeface="メイリオ" panose="020B0604030504040204" pitchFamily="50" charset="-128"/>
                  <a:ea typeface="メイリオ" panose="020B0604030504040204" pitchFamily="50" charset="-128"/>
                </a:endParaRPr>
              </a:p>
            </p:txBody>
          </p:sp>
        </mc:Choice>
        <mc:Fallback xmlns="">
          <p:sp>
            <p:nvSpPr>
              <p:cNvPr id="16" name="テキスト ボックス 15">
                <a:extLst>
                  <a:ext uri="{FF2B5EF4-FFF2-40B4-BE49-F238E27FC236}">
                    <a16:creationId xmlns:a16="http://schemas.microsoft.com/office/drawing/2014/main" id="{9AD04B0D-81D8-48A2-6B63-53ED37D2EF03}"/>
                  </a:ext>
                </a:extLst>
              </p:cNvPr>
              <p:cNvSpPr txBox="1">
                <a:spLocks noRot="1" noChangeAspect="1" noMove="1" noResize="1" noEditPoints="1" noAdjustHandles="1" noChangeArrowheads="1" noChangeShapeType="1" noTextEdit="1"/>
              </p:cNvSpPr>
              <p:nvPr/>
            </p:nvSpPr>
            <p:spPr>
              <a:xfrm>
                <a:off x="4671031" y="2694512"/>
                <a:ext cx="4304145" cy="326180"/>
              </a:xfrm>
              <a:prstGeom prst="rect">
                <a:avLst/>
              </a:prstGeom>
              <a:blipFill>
                <a:blip r:embed="rId5"/>
                <a:stretch>
                  <a:fillRect t="-7407" b="-1481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B47E53B3-F522-C348-621B-206A0F3F57A5}"/>
                  </a:ext>
                </a:extLst>
              </p:cNvPr>
              <p:cNvSpPr txBox="1"/>
              <p:nvPr/>
            </p:nvSpPr>
            <p:spPr>
              <a:xfrm>
                <a:off x="5170842" y="5600904"/>
                <a:ext cx="4304145" cy="3169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en-US" altLang="ja-JP" sz="1400" i="1" smtClean="0">
                              <a:latin typeface="Cambria Math" panose="02040503050406030204" pitchFamily="18" charset="0"/>
                              <a:ea typeface="メイリオ" panose="020B0604030504040204" pitchFamily="50" charset="-128"/>
                            </a:rPr>
                          </m:ctrlPr>
                        </m:sSupPr>
                        <m:e>
                          <m:r>
                            <a:rPr lang="ja-JP" altLang="en-US" sz="1400" i="1">
                              <a:latin typeface="Cambria Math" panose="02040503050406030204" pitchFamily="18" charset="0"/>
                              <a:ea typeface="メイリオ" panose="020B0604030504040204" pitchFamily="50" charset="-128"/>
                            </a:rPr>
                            <m:t>入力</m:t>
                          </m:r>
                          <m:r>
                            <a:rPr lang="ja-JP" altLang="en-US" sz="1400" i="1">
                              <a:latin typeface="Cambria Math" panose="02040503050406030204" pitchFamily="18" charset="0"/>
                              <a:ea typeface="メイリオ" panose="020B0604030504040204" pitchFamily="50" charset="-128"/>
                            </a:rPr>
                            <m:t>データ</m:t>
                          </m:r>
                          <m:r>
                            <a:rPr lang="ja-JP" altLang="en-US" sz="1400" i="1">
                              <a:latin typeface="Cambria Math" panose="02040503050406030204" pitchFamily="18" charset="0"/>
                              <a:ea typeface="メイリオ" panose="020B0604030504040204" pitchFamily="50" charset="-128"/>
                            </a:rPr>
                            <m:t>の</m:t>
                          </m:r>
                          <m:r>
                            <a:rPr lang="ja-JP" altLang="en-US" sz="1400" i="1">
                              <a:latin typeface="Cambria Math" panose="02040503050406030204" pitchFamily="18" charset="0"/>
                              <a:ea typeface="メイリオ" panose="020B0604030504040204" pitchFamily="50" charset="-128"/>
                            </a:rPr>
                            <m:t>グラフ</m:t>
                          </m:r>
                        </m:e>
                        <m:sup>
                          <m:r>
                            <a:rPr lang="en-US" altLang="ja-JP" sz="1400" b="0" i="1" smtClean="0">
                              <a:latin typeface="Cambria Math" panose="02040503050406030204" pitchFamily="18" charset="0"/>
                              <a:ea typeface="メイリオ" panose="020B0604030504040204" pitchFamily="50" charset="-128"/>
                            </a:rPr>
                            <m:t>[3]</m:t>
                          </m:r>
                        </m:sup>
                      </m:sSup>
                    </m:oMath>
                  </m:oMathPara>
                </a14:m>
                <a:endParaRPr kumimoji="1" lang="ja-JP" altLang="en-US" sz="1400" dirty="0">
                  <a:latin typeface="メイリオ" panose="020B0604030504040204" pitchFamily="50" charset="-128"/>
                  <a:ea typeface="メイリオ" panose="020B0604030504040204" pitchFamily="50" charset="-128"/>
                </a:endParaRPr>
              </a:p>
            </p:txBody>
          </p:sp>
        </mc:Choice>
        <mc:Fallback xmlns="">
          <p:sp>
            <p:nvSpPr>
              <p:cNvPr id="18" name="テキスト ボックス 17">
                <a:extLst>
                  <a:ext uri="{FF2B5EF4-FFF2-40B4-BE49-F238E27FC236}">
                    <a16:creationId xmlns:a16="http://schemas.microsoft.com/office/drawing/2014/main" id="{B47E53B3-F522-C348-621B-206A0F3F57A5}"/>
                  </a:ext>
                </a:extLst>
              </p:cNvPr>
              <p:cNvSpPr txBox="1">
                <a:spLocks noRot="1" noChangeAspect="1" noMove="1" noResize="1" noEditPoints="1" noAdjustHandles="1" noChangeArrowheads="1" noChangeShapeType="1" noTextEdit="1"/>
              </p:cNvSpPr>
              <p:nvPr/>
            </p:nvSpPr>
            <p:spPr>
              <a:xfrm>
                <a:off x="5170842" y="5600904"/>
                <a:ext cx="4304145" cy="316946"/>
              </a:xfrm>
              <a:prstGeom prst="rect">
                <a:avLst/>
              </a:prstGeom>
              <a:blipFill>
                <a:blip r:embed="rId6"/>
                <a:stretch>
                  <a:fillRect/>
                </a:stretch>
              </a:blipFill>
            </p:spPr>
            <p:txBody>
              <a:bodyPr/>
              <a:lstStyle/>
              <a:p>
                <a:r>
                  <a:rPr lang="ja-JP" altLang="en-US">
                    <a:noFill/>
                  </a:rPr>
                  <a:t> </a:t>
                </a:r>
              </a:p>
            </p:txBody>
          </p:sp>
        </mc:Fallback>
      </mc:AlternateContent>
      <p:sp>
        <p:nvSpPr>
          <p:cNvPr id="4" name="日付プレースホルダー 3">
            <a:extLst>
              <a:ext uri="{FF2B5EF4-FFF2-40B4-BE49-F238E27FC236}">
                <a16:creationId xmlns:a16="http://schemas.microsoft.com/office/drawing/2014/main" id="{C1E97671-7059-D977-5A17-3A0A6C08C0CA}"/>
              </a:ext>
            </a:extLst>
          </p:cNvPr>
          <p:cNvSpPr>
            <a:spLocks noGrp="1"/>
          </p:cNvSpPr>
          <p:nvPr>
            <p:ph type="dt" sz="half" idx="10"/>
          </p:nvPr>
        </p:nvSpPr>
        <p:spPr/>
        <p:txBody>
          <a:bodyPr/>
          <a:lstStyle/>
          <a:p>
            <a:fld id="{1CE97C2F-2CDA-D647-97DF-743C85C93B0C}" type="datetime1">
              <a:rPr lang="ja-JP" altLang="en-US" smtClean="0"/>
              <a:t>2023/3/4</a:t>
            </a:fld>
            <a:endParaRPr lang="ja-JP" altLang="en-US" dirty="0"/>
          </a:p>
        </p:txBody>
      </p:sp>
      <p:sp>
        <p:nvSpPr>
          <p:cNvPr id="6" name="スライド番号プレースホルダー 5">
            <a:extLst>
              <a:ext uri="{FF2B5EF4-FFF2-40B4-BE49-F238E27FC236}">
                <a16:creationId xmlns:a16="http://schemas.microsoft.com/office/drawing/2014/main" id="{644EF8F1-FCD7-A334-3FF8-46CBF7267F3D}"/>
              </a:ext>
            </a:extLst>
          </p:cNvPr>
          <p:cNvSpPr>
            <a:spLocks noGrp="1"/>
          </p:cNvSpPr>
          <p:nvPr>
            <p:ph type="sldNum" sz="quarter" idx="12"/>
          </p:nvPr>
        </p:nvSpPr>
        <p:spPr/>
        <p:txBody>
          <a:bodyPr/>
          <a:lstStyle/>
          <a:p>
            <a:fld id="{C2EA3249-E942-6548-99D7-50BB56ADF5E4}" type="slidenum">
              <a:rPr kumimoji="1" lang="ja-JP" altLang="en-US" smtClean="0"/>
              <a:t>9</a:t>
            </a:fld>
            <a:endParaRPr kumimoji="1" lang="ja-JP" altLang="en-US"/>
          </a:p>
        </p:txBody>
      </p:sp>
    </p:spTree>
    <p:extLst>
      <p:ext uri="{BB962C8B-B14F-4D97-AF65-F5344CB8AC3E}">
        <p14:creationId xmlns:p14="http://schemas.microsoft.com/office/powerpoint/2010/main" val="132279598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26838</TotalTime>
  <Words>6068</Words>
  <Application>Microsoft Macintosh PowerPoint</Application>
  <PresentationFormat>ワイド画面</PresentationFormat>
  <Paragraphs>564</Paragraphs>
  <Slides>43</Slides>
  <Notes>32</Notes>
  <HiddenSlides>19</HiddenSlides>
  <MMClips>0</MMClips>
  <ScaleCrop>false</ScaleCrop>
  <HeadingPairs>
    <vt:vector size="6" baseType="variant">
      <vt:variant>
        <vt:lpstr>使用されているフォント</vt:lpstr>
      </vt:variant>
      <vt:variant>
        <vt:i4>12</vt:i4>
      </vt:variant>
      <vt:variant>
        <vt:lpstr>テーマ</vt:lpstr>
      </vt:variant>
      <vt:variant>
        <vt:i4>1</vt:i4>
      </vt:variant>
      <vt:variant>
        <vt:lpstr>スライド タイトル</vt:lpstr>
      </vt:variant>
      <vt:variant>
        <vt:i4>43</vt:i4>
      </vt:variant>
    </vt:vector>
  </HeadingPairs>
  <TitlesOfParts>
    <vt:vector size="56" baseType="lpstr">
      <vt:lpstr>CMMI10</vt:lpstr>
      <vt:lpstr>CMR10</vt:lpstr>
      <vt:lpstr>CMR9</vt:lpstr>
      <vt:lpstr>CMSY10</vt:lpstr>
      <vt:lpstr>HaranoAjiMincho-Regular-Identity-H</vt:lpstr>
      <vt:lpstr>Meiryo</vt:lpstr>
      <vt:lpstr>Meiryo</vt:lpstr>
      <vt:lpstr>游ゴシック</vt:lpstr>
      <vt:lpstr>Arial</vt:lpstr>
      <vt:lpstr>Cambria Math</vt:lpstr>
      <vt:lpstr>Times New Roman</vt:lpstr>
      <vt:lpstr>Wingdings</vt:lpstr>
      <vt:lpstr>Office テーマ</vt:lpstr>
      <vt:lpstr>ピーク数減少近似アルゴリズムを 用いた時系列予測</vt:lpstr>
      <vt:lpstr>目次</vt:lpstr>
      <vt:lpstr>研究背景と目的：研究背景</vt:lpstr>
      <vt:lpstr>研究背景と目的：研究背景</vt:lpstr>
      <vt:lpstr>研究背景と目的：研究背景</vt:lpstr>
      <vt:lpstr>研究背景と目的：研究目的</vt:lpstr>
      <vt:lpstr>関連研究：本研究に用いるもの</vt:lpstr>
      <vt:lpstr>関連研究：本研究に用いるもの</vt:lpstr>
      <vt:lpstr>関連研究：本研究に用いるもの</vt:lpstr>
      <vt:lpstr>関連研究：比較実験に用いるもの</vt:lpstr>
      <vt:lpstr>ヒストグラムのピーク数減少近似アルゴリズム：概要</vt:lpstr>
      <vt:lpstr>ヒストグラムのピーク数減少近似アルゴリズム：Step1</vt:lpstr>
      <vt:lpstr>ヒストグラムのピーク数減少近似アルゴリズム：Step2</vt:lpstr>
      <vt:lpstr>ヒストグラムのピーク数減少近似アルゴリズム：Step3</vt:lpstr>
      <vt:lpstr>ヒストグラムのピーク数減少近似アルゴリズム：Step4</vt:lpstr>
      <vt:lpstr>ヒストグラムのピーク数減少近似アルゴリズム：Step5</vt:lpstr>
      <vt:lpstr>LSTMによる時系列予測：データの概要と評価指標</vt:lpstr>
      <vt:lpstr>LSTMによる時系列予測：データの概要と評価指標</vt:lpstr>
      <vt:lpstr>LSTMによる時系列予測：予測モデル</vt:lpstr>
      <vt:lpstr>LSTMによる時系列予測：実験環境</vt:lpstr>
      <vt:lpstr>LSTMによる時系列予測：実験結果と考察１</vt:lpstr>
      <vt:lpstr>LSTMによる時系列予測：実験結果と考察２</vt:lpstr>
      <vt:lpstr>まとめ</vt:lpstr>
      <vt:lpstr>ご清聴ありがとうございました</vt:lpstr>
      <vt:lpstr>以下，予備スライド</vt:lpstr>
      <vt:lpstr>関連研究：〖"単峰近似の線形時間アルゴリズム" 〗^([1])</vt:lpstr>
      <vt:lpstr>単峰近似の線形時間アルゴリズム</vt:lpstr>
      <vt:lpstr>単峰近似の線形時間アルゴリズム</vt:lpstr>
      <vt:lpstr>単峰近似の線形時間アルゴリズム</vt:lpstr>
      <vt:lpstr>単峰近似の線形時間アルゴリズム：二倍探索</vt:lpstr>
      <vt:lpstr>ヒストグラムのkピーク近似アルゴリズム：Step1</vt:lpstr>
      <vt:lpstr>ヒストグラムのkピーク近似アルゴリズム：Step2</vt:lpstr>
      <vt:lpstr>ヒストグラムのkピーク近似アルゴリズム：Step3</vt:lpstr>
      <vt:lpstr>ヒストグラムのkピーク近似アルゴリズム：Step4</vt:lpstr>
      <vt:lpstr>ヒストグラムのkピーク近似アルゴリズム：Step5</vt:lpstr>
      <vt:lpstr>LSTMによる時系列予測：実験結果と考察１</vt:lpstr>
      <vt:lpstr>LSTMによる時系列予測：実験結果と考察２</vt:lpstr>
      <vt:lpstr>関連研究：LSTMを用いた時系列予測</vt:lpstr>
      <vt:lpstr>"関連研究：LSTMを用いた時系列予測"</vt:lpstr>
      <vt:lpstr>関連研究：比較のための先行研究</vt:lpstr>
      <vt:lpstr>〖"最適ピラミッド問題(２次元)" 〗^([4])</vt:lpstr>
      <vt:lpstr>〖"Contour Tree" 〗^([5])</vt:lpstr>
      <vt:lpstr>株価に適用してみよう</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forecasting of Covid-19 using deep learning models: India-USA comparative case study </dc:title>
  <dc:creator>野口　真</dc:creator>
  <cp:lastModifiedBy>野口　真</cp:lastModifiedBy>
  <cp:revision>206</cp:revision>
  <dcterms:created xsi:type="dcterms:W3CDTF">2021-12-12T15:50:15Z</dcterms:created>
  <dcterms:modified xsi:type="dcterms:W3CDTF">2023-03-04T02:32:12Z</dcterms:modified>
</cp:coreProperties>
</file>